
<file path=[Content_Types].xml><?xml version="1.0" encoding="utf-8"?>
<Types xmlns="http://schemas.openxmlformats.org/package/2006/content-types">
  <Default Extension="png" ContentType="image/png"/>
  <Default Extension="mp3" ContentType="audio/mpe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726340635"/>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2.jpeg"/><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2.jpe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3.jpe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4.jpe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2.png"/><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5.jpeg"/><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7.png"/><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2.jpeg"/><Relationship Id="rId1" Type="http://schemas.openxmlformats.org/officeDocument/2006/relationships/slideLayout" Target="../slideLayouts/slideLayout9.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jpeg"/><Relationship Id="rId1" Type="http://schemas.openxmlformats.org/officeDocument/2006/relationships/slideLayout" Target="../slideLayouts/slideLayout9.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3.jpeg"/><Relationship Id="rId1" Type="http://schemas.openxmlformats.org/officeDocument/2006/relationships/slideLayout" Target="../slideLayouts/slideLayout9.xml"/><Relationship Id="rId5" Type="http://schemas.openxmlformats.org/officeDocument/2006/relationships/image" Target="../media/image55.png"/><Relationship Id="rId4" Type="http://schemas.openxmlformats.org/officeDocument/2006/relationships/image" Target="../media/image54.jpe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6.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7.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5.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6.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2.jpe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3.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4.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5.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7.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7.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8.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1.png"/><Relationship Id="rId5" Type="http://schemas.openxmlformats.org/officeDocument/2006/relationships/image" Target="../media/image20.png"/><Relationship Id="rId4" Type="http://schemas.openxmlformats.org/officeDocument/2006/relationships/image" Target="../media/image80.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81.png"/><Relationship Id="rId5" Type="http://schemas.openxmlformats.org/officeDocument/2006/relationships/image" Target="../media/image20.png"/><Relationship Id="rId4" Type="http://schemas.openxmlformats.org/officeDocument/2006/relationships/image" Target="../media/image82.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5.jpe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86.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4.mov"/><Relationship Id="rId1" Type="http://schemas.microsoft.com/office/2007/relationships/media" Target="../media/media4.mov"/><Relationship Id="rId4" Type="http://schemas.openxmlformats.org/officeDocument/2006/relationships/image" Target="../media/image87.png"/></Relationships>
</file>

<file path=ppt/slides/_rels/slide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3.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5.mov"/><Relationship Id="rId1" Type="http://schemas.microsoft.com/office/2007/relationships/media" Target="../media/media5.mov"/><Relationship Id="rId4" Type="http://schemas.openxmlformats.org/officeDocument/2006/relationships/image" Target="../media/image89.png"/></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0.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1.jpe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3.pn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4.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5.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9.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85.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9.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8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7.jpe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8.jpe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0.png"/><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0.pn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1.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1.jpe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An Unshakeable Faith.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p:nvPr/>
        </p:nvSpPr>
        <p:spPr>
          <a:xfrm>
            <a:off x="1035050" y="8015982"/>
            <a:ext cx="10934700" cy="135661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Archaeopteryx has been used as a major icon of this transition for over a century.</a:t>
            </a:r>
          </a:p>
        </p:txBody>
      </p:sp>
      <p:pic>
        <p:nvPicPr>
          <p:cNvPr id="100" name="Picture 99"/>
          <p:cNvPicPr/>
          <p:nvPr/>
        </p:nvPicPr>
        <p:blipFill>
          <a:blip r:embed="rId2">
            <a:extLst/>
          </a:blip>
          <a:stretch>
            <a:fillRect/>
          </a:stretch>
        </p:blipFill>
        <p:spPr>
          <a:xfrm>
            <a:off x="1446731" y="342900"/>
            <a:ext cx="10111338" cy="7483972"/>
          </a:xfrm>
          <a:prstGeom prst="rect">
            <a:avLst/>
          </a:prstGeom>
        </p:spPr>
      </p:pic>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Shape 602"/>
          <p:cNvSpPr/>
          <p:nvPr/>
        </p:nvSpPr>
        <p:spPr>
          <a:xfrm>
            <a:off x="721766" y="4305300"/>
            <a:ext cx="5693868" cy="5105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drawing of Proavis appeared in “The Origin of Birds” (1926) by Gerhard Heilmann. It has scales and feathers and is shown climbing a tree and gliding through the air.</a:t>
            </a:r>
          </a:p>
        </p:txBody>
      </p:sp>
      <p:grpSp>
        <p:nvGrpSpPr>
          <p:cNvPr id="605" name="Group 605"/>
          <p:cNvGrpSpPr/>
          <p:nvPr/>
        </p:nvGrpSpPr>
        <p:grpSpPr>
          <a:xfrm>
            <a:off x="6959600" y="1257300"/>
            <a:ext cx="5511800" cy="6925854"/>
            <a:chOff x="-266700" y="-127000"/>
            <a:chExt cx="5511800" cy="6925853"/>
          </a:xfrm>
        </p:grpSpPr>
        <p:pic>
          <p:nvPicPr>
            <p:cNvPr id="604" name="proavis.jpg"/>
            <p:cNvPicPr/>
            <p:nvPr/>
          </p:nvPicPr>
          <p:blipFill>
            <a:blip r:embed="rId2">
              <a:extLst/>
            </a:blip>
            <a:srcRect l="2352" r="2352"/>
            <a:stretch>
              <a:fillRect/>
            </a:stretch>
          </p:blipFill>
          <p:spPr>
            <a:xfrm>
              <a:off x="0" y="0"/>
              <a:ext cx="5143500" cy="6667500"/>
            </a:xfrm>
            <a:prstGeom prst="rect">
              <a:avLst/>
            </a:prstGeom>
            <a:ln>
              <a:noFill/>
            </a:ln>
            <a:effectLst/>
          </p:spPr>
        </p:pic>
        <p:pic>
          <p:nvPicPr>
            <p:cNvPr id="603" name="Picture 60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p:nvPr/>
        </p:nvSpPr>
        <p:spPr>
          <a:xfrm>
            <a:off x="800100" y="5943600"/>
            <a:ext cx="5537200" cy="3403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 is no fossil evidence for such a creature, but the book was very influential.</a:t>
            </a:r>
          </a:p>
        </p:txBody>
      </p:sp>
      <p:grpSp>
        <p:nvGrpSpPr>
          <p:cNvPr id="610" name="Group 610"/>
          <p:cNvGrpSpPr/>
          <p:nvPr/>
        </p:nvGrpSpPr>
        <p:grpSpPr>
          <a:xfrm>
            <a:off x="6959600" y="1257300"/>
            <a:ext cx="5511800" cy="6925854"/>
            <a:chOff x="-266700" y="-127000"/>
            <a:chExt cx="5511800" cy="6925853"/>
          </a:xfrm>
        </p:grpSpPr>
        <p:pic>
          <p:nvPicPr>
            <p:cNvPr id="609" name="proavis.jpg"/>
            <p:cNvPicPr/>
            <p:nvPr/>
          </p:nvPicPr>
          <p:blipFill>
            <a:blip r:embed="rId2">
              <a:extLst/>
            </a:blip>
            <a:srcRect l="2352" r="2352"/>
            <a:stretch>
              <a:fillRect/>
            </a:stretch>
          </p:blipFill>
          <p:spPr>
            <a:xfrm>
              <a:off x="0" y="0"/>
              <a:ext cx="5143500" cy="6667500"/>
            </a:xfrm>
            <a:prstGeom prst="rect">
              <a:avLst/>
            </a:prstGeom>
            <a:ln>
              <a:noFill/>
            </a:ln>
            <a:effectLst/>
          </p:spPr>
        </p:pic>
        <p:pic>
          <p:nvPicPr>
            <p:cNvPr id="608" name="Picture 60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 name="Group 614"/>
          <p:cNvGrpSpPr/>
          <p:nvPr/>
        </p:nvGrpSpPr>
        <p:grpSpPr>
          <a:xfrm>
            <a:off x="6731000" y="1409700"/>
            <a:ext cx="5511800" cy="6925854"/>
            <a:chOff x="-266700" y="-127000"/>
            <a:chExt cx="5511800" cy="6925853"/>
          </a:xfrm>
        </p:grpSpPr>
        <p:pic>
          <p:nvPicPr>
            <p:cNvPr id="613" name="bambiraptor 3.jpg"/>
            <p:cNvPicPr/>
            <p:nvPr/>
          </p:nvPicPr>
          <p:blipFill>
            <a:blip r:embed="rId2">
              <a:extLst/>
            </a:blip>
            <a:srcRect l="18183" r="30319"/>
            <a:stretch>
              <a:fillRect/>
            </a:stretch>
          </p:blipFill>
          <p:spPr>
            <a:xfrm>
              <a:off x="0" y="0"/>
              <a:ext cx="5143500" cy="6671854"/>
            </a:xfrm>
            <a:prstGeom prst="rect">
              <a:avLst/>
            </a:prstGeom>
            <a:ln>
              <a:noFill/>
            </a:ln>
            <a:effectLst/>
          </p:spPr>
        </p:pic>
        <p:pic>
          <p:nvPicPr>
            <p:cNvPr id="612" name="Picture 611"/>
            <p:cNvPicPr/>
            <p:nvPr/>
          </p:nvPicPr>
          <p:blipFill>
            <a:blip r:embed="rId3">
              <a:extLst/>
            </a:blip>
            <a:stretch>
              <a:fillRect/>
            </a:stretch>
          </p:blipFill>
          <p:spPr>
            <a:xfrm>
              <a:off x="-266700" y="-127000"/>
              <a:ext cx="5511800" cy="6925854"/>
            </a:xfrm>
            <a:prstGeom prst="rect">
              <a:avLst/>
            </a:prstGeom>
            <a:effectLst/>
          </p:spPr>
        </p:pic>
      </p:grpSp>
      <p:sp>
        <p:nvSpPr>
          <p:cNvPr id="615" name="Shape 615"/>
          <p:cNvSpPr/>
          <p:nvPr/>
        </p:nvSpPr>
        <p:spPr>
          <a:xfrm>
            <a:off x="800100" y="1435100"/>
            <a:ext cx="5537200" cy="266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4200" cap="none" spc="-55">
                <a:solidFill>
                  <a:srgbClr val="CBCBCB"/>
                </a:solidFill>
                <a:latin typeface="Georgia"/>
                <a:ea typeface="Georgia"/>
                <a:cs typeface="Georgia"/>
                <a:sym typeface="Georgia"/>
              </a:defRPr>
            </a:lvl1pPr>
          </a:lstStyle>
          <a:p>
            <a:pPr lvl="0">
              <a:defRPr sz="1800" spc="0">
                <a:solidFill>
                  <a:srgbClr val="000000"/>
                </a:solidFill>
              </a:defRPr>
            </a:pPr>
            <a:r>
              <a:rPr sz="4200" spc="-55">
                <a:solidFill>
                  <a:srgbClr val="CBCBCB"/>
                </a:solidFill>
              </a:rPr>
              <a:t>Bambiraptor</a:t>
            </a:r>
          </a:p>
        </p:txBody>
      </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9" name="Group 619"/>
          <p:cNvGrpSpPr/>
          <p:nvPr/>
        </p:nvGrpSpPr>
        <p:grpSpPr>
          <a:xfrm>
            <a:off x="6959600" y="1257300"/>
            <a:ext cx="5511800" cy="6925854"/>
            <a:chOff x="-266700" y="-127000"/>
            <a:chExt cx="5511800" cy="6925853"/>
          </a:xfrm>
        </p:grpSpPr>
        <p:pic>
          <p:nvPicPr>
            <p:cNvPr id="618" name="bambiraptor 2 - Version 2.jpg"/>
            <p:cNvPicPr/>
            <p:nvPr/>
          </p:nvPicPr>
          <p:blipFill>
            <a:blip r:embed="rId2">
              <a:extLst/>
            </a:blip>
            <a:srcRect l="4486" r="4672"/>
            <a:stretch>
              <a:fillRect/>
            </a:stretch>
          </p:blipFill>
          <p:spPr>
            <a:xfrm>
              <a:off x="0" y="0"/>
              <a:ext cx="5143500" cy="6671854"/>
            </a:xfrm>
            <a:prstGeom prst="rect">
              <a:avLst/>
            </a:prstGeom>
            <a:ln>
              <a:noFill/>
            </a:ln>
            <a:effectLst/>
          </p:spPr>
        </p:pic>
        <p:pic>
          <p:nvPicPr>
            <p:cNvPr id="617" name="Picture 616"/>
            <p:cNvPicPr/>
            <p:nvPr/>
          </p:nvPicPr>
          <p:blipFill>
            <a:blip r:embed="rId3">
              <a:extLst/>
            </a:blip>
            <a:stretch>
              <a:fillRect/>
            </a:stretch>
          </p:blipFill>
          <p:spPr>
            <a:xfrm>
              <a:off x="-266700" y="-127000"/>
              <a:ext cx="5511800" cy="6925854"/>
            </a:xfrm>
            <a:prstGeom prst="rect">
              <a:avLst/>
            </a:prstGeom>
            <a:effectLst/>
          </p:spPr>
        </p:pic>
      </p:grpSp>
      <p:sp>
        <p:nvSpPr>
          <p:cNvPr id="620" name="Shape 620"/>
          <p:cNvSpPr/>
          <p:nvPr/>
        </p:nvSpPr>
        <p:spPr>
          <a:xfrm>
            <a:off x="800100" y="6477000"/>
            <a:ext cx="5537200" cy="266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was unveiled in 1995 from a fossil found in Montana. </a:t>
            </a:r>
          </a:p>
        </p:txBody>
      </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Shape 622"/>
          <p:cNvSpPr/>
          <p:nvPr/>
        </p:nvSpPr>
        <p:spPr>
          <a:xfrm>
            <a:off x="800100" y="1739900"/>
            <a:ext cx="5537200" cy="773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A reconstruction was made for the 2000 Florida Symposium on Dinosaur Bird evolution.</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bare skeleton was magically transformed into a bird-like dinosaur, with bird-like eyes in bird-like orientation, bird-like leg muscles, even pretty bird feathers!</a:t>
            </a:r>
          </a:p>
        </p:txBody>
      </p:sp>
      <p:sp>
        <p:nvSpPr>
          <p:cNvPr id="623" name="Shape 623"/>
          <p:cNvSpPr/>
          <p:nvPr/>
        </p:nvSpPr>
        <p:spPr>
          <a:xfrm>
            <a:off x="7061200" y="2347975"/>
            <a:ext cx="127000" cy="803150"/>
          </a:xfrm>
          <a:prstGeom prst="rect">
            <a:avLst/>
          </a:prstGeom>
          <a:ln w="12700">
            <a:miter lim="400000"/>
          </a:ln>
          <a:effectLst>
            <a:outerShdw blurRad="12700" dist="12700" rotWithShape="0">
              <a:srgbClr val="424242"/>
            </a:outerShdw>
          </a:effectLst>
          <a:extLst>
            <a:ext uri="{C572A759-6A51-4108-AA02-DFA0A04FC94B}">
              <ma14:wrappingTextBoxFlag xmlns:ma14="http://schemas.microsoft.com/office/mac/drawingml/2011/main" xmlns="" val="1"/>
            </a:ext>
          </a:extLst>
        </p:spPr>
        <p:txBody>
          <a:bodyPr wrap="none" lIns="0" tIns="0" rIns="0" bIns="0" anchor="ctr">
            <a:spAutoFit/>
          </a:bodyPr>
          <a:lstStyle/>
          <a:p>
            <a:pPr lvl="0" algn="l" defTabSz="457200">
              <a:defRPr sz="1800" cap="none">
                <a:solidFill>
                  <a:srgbClr val="000000"/>
                </a:solidFill>
              </a:defRPr>
            </a:pPr>
            <a:endParaRPr sz="1200">
              <a:latin typeface="Times Roman"/>
              <a:ea typeface="Times Roman"/>
              <a:cs typeface="Times Roman"/>
              <a:sym typeface="Times Roman"/>
            </a:endParaRPr>
          </a:p>
        </p:txBody>
      </p:sp>
      <p:pic>
        <p:nvPicPr>
          <p:cNvPr id="624" name="bambiraptor by brian cooley.jpg"/>
          <p:cNvPicPr/>
          <p:nvPr/>
        </p:nvPicPr>
        <p:blipFill>
          <a:blip r:embed="rId2">
            <a:extLst/>
          </a:blip>
          <a:stretch>
            <a:fillRect/>
          </a:stretch>
        </p:blipFill>
        <p:spPr>
          <a:xfrm>
            <a:off x="7212421" y="3073400"/>
            <a:ext cx="4637464" cy="3213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626"/>
          <p:cNvSpPr/>
          <p:nvPr/>
        </p:nvSpPr>
        <p:spPr>
          <a:xfrm>
            <a:off x="673100" y="4660900"/>
            <a:ext cx="4965700" cy="4114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Australia Museum in Sydney has an exhibit on bird evolution which features skeletons of Bambiraptor, Archaeopteryx, and the pheasant.</a:t>
            </a:r>
          </a:p>
        </p:txBody>
      </p:sp>
      <p:pic>
        <p:nvPicPr>
          <p:cNvPr id="627" name="Australia Museum 10.jpg"/>
          <p:cNvPicPr/>
          <p:nvPr/>
        </p:nvPicPr>
        <p:blipFill>
          <a:blip r:embed="rId2">
            <a:extLst/>
          </a:blip>
          <a:stretch>
            <a:fillRect/>
          </a:stretch>
        </p:blipFill>
        <p:spPr>
          <a:xfrm>
            <a:off x="6413500" y="502791"/>
            <a:ext cx="6032501" cy="87376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Shape 629"/>
          <p:cNvSpPr/>
          <p:nvPr/>
        </p:nvSpPr>
        <p:spPr>
          <a:xfrm>
            <a:off x="641796" y="2286000"/>
            <a:ext cx="5853808" cy="7340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Bambiraptor is running, looking as if it is trying to get off the ground, while the Archaeopteryx is flying level, not far off the ground, perhaps a bit unsteadily as a newcomer to flight, with the pheasant soaring easily above its supposed predecessors.</a:t>
            </a:r>
          </a:p>
        </p:txBody>
      </p:sp>
      <p:pic>
        <p:nvPicPr>
          <p:cNvPr id="630" name="Australia Museum 12 - Version 2.jpg"/>
          <p:cNvPicPr/>
          <p:nvPr/>
        </p:nvPicPr>
        <p:blipFill>
          <a:blip r:embed="rId2">
            <a:extLst/>
          </a:blip>
          <a:stretch>
            <a:fillRect/>
          </a:stretch>
        </p:blipFill>
        <p:spPr>
          <a:xfrm>
            <a:off x="7593131" y="366322"/>
            <a:ext cx="4368801" cy="90170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p:nvPr/>
        </p:nvSpPr>
        <p:spPr>
          <a:xfrm>
            <a:off x="704850" y="2927350"/>
            <a:ext cx="5727700" cy="601751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Bird evolution is a myth!</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“And God said, Let the waters bring forth abundantly the moving creature that hath life, and fowl that may fly above the earth in the open firmament of heaven” (Genesis 1:20).</a:t>
            </a:r>
          </a:p>
        </p:txBody>
      </p:sp>
      <p:grpSp>
        <p:nvGrpSpPr>
          <p:cNvPr id="635" name="Group 635"/>
          <p:cNvGrpSpPr/>
          <p:nvPr/>
        </p:nvGrpSpPr>
        <p:grpSpPr>
          <a:xfrm>
            <a:off x="6959600" y="1257300"/>
            <a:ext cx="5511800" cy="6925854"/>
            <a:chOff x="-266700" y="-127000"/>
            <a:chExt cx="5511800" cy="6925853"/>
          </a:xfrm>
        </p:grpSpPr>
        <p:pic>
          <p:nvPicPr>
            <p:cNvPr id="634"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633" name="Picture 63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Shape 637"/>
          <p:cNvSpPr>
            <a:spLocks noGrp="1"/>
          </p:cNvSpPr>
          <p:nvPr>
            <p:ph type="body" idx="1"/>
          </p:nvPr>
        </p:nvSpPr>
        <p:spPr>
          <a:xfrm>
            <a:off x="434535" y="2578099"/>
            <a:ext cx="5867400" cy="4596423"/>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640" name="Group 640"/>
          <p:cNvGrpSpPr/>
          <p:nvPr/>
        </p:nvGrpSpPr>
        <p:grpSpPr>
          <a:xfrm>
            <a:off x="6560753" y="901700"/>
            <a:ext cx="5821747" cy="7327900"/>
            <a:chOff x="-271846" y="-127000"/>
            <a:chExt cx="5821746" cy="7327900"/>
          </a:xfrm>
        </p:grpSpPr>
        <p:pic>
          <p:nvPicPr>
            <p:cNvPr id="639"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38" name="Picture 63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642"/>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645" name="Group 645"/>
          <p:cNvGrpSpPr/>
          <p:nvPr/>
        </p:nvGrpSpPr>
        <p:grpSpPr>
          <a:xfrm>
            <a:off x="6560753" y="901700"/>
            <a:ext cx="5821747" cy="7327900"/>
            <a:chOff x="-271846" y="-127000"/>
            <a:chExt cx="5821746" cy="7327900"/>
          </a:xfrm>
        </p:grpSpPr>
        <p:pic>
          <p:nvPicPr>
            <p:cNvPr id="644"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643" name="Picture 642"/>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Shape 102"/>
          <p:cNvSpPr/>
          <p:nvPr/>
        </p:nvSpPr>
        <p:spPr>
          <a:xfrm>
            <a:off x="800100" y="6096000"/>
            <a:ext cx="5537200" cy="314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Archaeopteryx is an extinct bird that has been preserved in detail in some fossils.</a:t>
            </a:r>
          </a:p>
        </p:txBody>
      </p:sp>
      <p:grpSp>
        <p:nvGrpSpPr>
          <p:cNvPr id="105" name="Group 105"/>
          <p:cNvGrpSpPr/>
          <p:nvPr/>
        </p:nvGrpSpPr>
        <p:grpSpPr>
          <a:xfrm>
            <a:off x="6959600" y="1257300"/>
            <a:ext cx="5511800" cy="6925854"/>
            <a:chOff x="-266700" y="-127000"/>
            <a:chExt cx="5511800" cy="6925853"/>
          </a:xfrm>
        </p:grpSpPr>
        <p:pic>
          <p:nvPicPr>
            <p:cNvPr id="104" name="archaeopteryx.png"/>
            <p:cNvPicPr/>
            <p:nvPr/>
          </p:nvPicPr>
          <p:blipFill>
            <a:blip r:embed="rId2">
              <a:extLst/>
            </a:blip>
            <a:srcRect t="4340" b="4454"/>
            <a:stretch>
              <a:fillRect/>
            </a:stretch>
          </p:blipFill>
          <p:spPr>
            <a:xfrm>
              <a:off x="0" y="0"/>
              <a:ext cx="5143500" cy="6671854"/>
            </a:xfrm>
            <a:prstGeom prst="rect">
              <a:avLst/>
            </a:prstGeom>
            <a:ln>
              <a:noFill/>
            </a:ln>
            <a:effectLst/>
          </p:spPr>
        </p:pic>
        <p:pic>
          <p:nvPicPr>
            <p:cNvPr id="103" name="Picture 10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Shape 647"/>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An Unshakeable Faith.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650" name="Group 650"/>
          <p:cNvGrpSpPr/>
          <p:nvPr/>
        </p:nvGrpSpPr>
        <p:grpSpPr>
          <a:xfrm>
            <a:off x="9227189" y="3487899"/>
            <a:ext cx="2985978" cy="3649501"/>
            <a:chOff x="-269170" y="-126999"/>
            <a:chExt cx="2985976" cy="3649500"/>
          </a:xfrm>
        </p:grpSpPr>
        <p:pic>
          <p:nvPicPr>
            <p:cNvPr id="649"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648" name="Picture 647"/>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p:nvPr/>
        </p:nvSpPr>
        <p:spPr>
          <a:xfrm>
            <a:off x="800100" y="1523702"/>
            <a:ext cx="5537200" cy="781079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is the fossil of a bird, and it doesn’t look like a dinosaur, but since it has teeth and a long bony tail and spurs on its wings, Darwinists latched onto it as a missing link. They say these are “reptilian features” and prove that the Archaeopteryx was evolving from a dinosaur.</a:t>
            </a:r>
          </a:p>
        </p:txBody>
      </p:sp>
      <p:grpSp>
        <p:nvGrpSpPr>
          <p:cNvPr id="110" name="Group 110"/>
          <p:cNvGrpSpPr/>
          <p:nvPr/>
        </p:nvGrpSpPr>
        <p:grpSpPr>
          <a:xfrm>
            <a:off x="6959600" y="1257300"/>
            <a:ext cx="5511800" cy="6925854"/>
            <a:chOff x="-266700" y="-127000"/>
            <a:chExt cx="5511800" cy="6925853"/>
          </a:xfrm>
        </p:grpSpPr>
        <p:pic>
          <p:nvPicPr>
            <p:cNvPr id="109" name="archaeopteryx.png"/>
            <p:cNvPicPr/>
            <p:nvPr/>
          </p:nvPicPr>
          <p:blipFill>
            <a:blip r:embed="rId2">
              <a:extLst/>
            </a:blip>
            <a:srcRect t="4340" b="4454"/>
            <a:stretch>
              <a:fillRect/>
            </a:stretch>
          </p:blipFill>
          <p:spPr>
            <a:xfrm>
              <a:off x="0" y="0"/>
              <a:ext cx="5143500" cy="6671854"/>
            </a:xfrm>
            <a:prstGeom prst="rect">
              <a:avLst/>
            </a:prstGeom>
            <a:ln>
              <a:noFill/>
            </a:ln>
            <a:effectLst/>
          </p:spPr>
        </p:pic>
        <p:pic>
          <p:nvPicPr>
            <p:cNvPr id="108" name="Picture 10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nvSpPr>
        <p:spPr>
          <a:xfrm>
            <a:off x="546100" y="5765800"/>
            <a:ext cx="4381500" cy="393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best preserved fossil specimen is located at the Humboldt Museum in Berlin.</a:t>
            </a:r>
          </a:p>
        </p:txBody>
      </p:sp>
      <p:grpSp>
        <p:nvGrpSpPr>
          <p:cNvPr id="115" name="Group 115"/>
          <p:cNvGrpSpPr/>
          <p:nvPr/>
        </p:nvGrpSpPr>
        <p:grpSpPr>
          <a:xfrm>
            <a:off x="5499100" y="495300"/>
            <a:ext cx="7061200" cy="8935648"/>
            <a:chOff x="-266700" y="-127000"/>
            <a:chExt cx="7061200" cy="8935647"/>
          </a:xfrm>
        </p:grpSpPr>
        <p:pic>
          <p:nvPicPr>
            <p:cNvPr id="114" name="Yale Peabody Museum 161.jpg"/>
            <p:cNvPicPr/>
            <p:nvPr/>
          </p:nvPicPr>
          <p:blipFill>
            <a:blip r:embed="rId2">
              <a:extLst/>
            </a:blip>
            <a:srcRect l="1204" r="1202" b="59"/>
            <a:stretch>
              <a:fillRect/>
            </a:stretch>
          </p:blipFill>
          <p:spPr>
            <a:xfrm>
              <a:off x="0" y="0"/>
              <a:ext cx="6692900" cy="8681648"/>
            </a:xfrm>
            <a:prstGeom prst="rect">
              <a:avLst/>
            </a:prstGeom>
            <a:ln>
              <a:noFill/>
            </a:ln>
            <a:effectLst/>
          </p:spPr>
        </p:pic>
        <p:pic>
          <p:nvPicPr>
            <p:cNvPr id="113" name="Picture 112"/>
            <p:cNvPicPr/>
            <p:nvPr/>
          </p:nvPicPr>
          <p:blipFill>
            <a:blip r:embed="rId3">
              <a:extLst/>
            </a:blip>
            <a:stretch>
              <a:fillRect/>
            </a:stretch>
          </p:blipFill>
          <p:spPr>
            <a:xfrm>
              <a:off x="-266700" y="-127000"/>
              <a:ext cx="7061200" cy="8935648"/>
            </a:xfrm>
            <a:prstGeom prst="rect">
              <a:avLst/>
            </a:prstGeom>
            <a:effectLst/>
          </p:spPr>
        </p:pic>
      </p:grpSp>
      <p:sp>
        <p:nvSpPr>
          <p:cNvPr id="116" name="Shape 116"/>
          <p:cNvSpPr/>
          <p:nvPr/>
        </p:nvSpPr>
        <p:spPr>
          <a:xfrm>
            <a:off x="6057900" y="4038600"/>
            <a:ext cx="2039740" cy="8142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Head</a:t>
            </a:r>
          </a:p>
        </p:txBody>
      </p:sp>
      <p:sp>
        <p:nvSpPr>
          <p:cNvPr id="117" name="Shape 117"/>
          <p:cNvSpPr/>
          <p:nvPr/>
        </p:nvSpPr>
        <p:spPr>
          <a:xfrm>
            <a:off x="6337300" y="2209800"/>
            <a:ext cx="2039740" cy="8142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Wings</a:t>
            </a:r>
          </a:p>
        </p:txBody>
      </p:sp>
      <p:sp>
        <p:nvSpPr>
          <p:cNvPr id="118" name="Shape 118"/>
          <p:cNvSpPr/>
          <p:nvPr/>
        </p:nvSpPr>
        <p:spPr>
          <a:xfrm>
            <a:off x="9994900" y="4292600"/>
            <a:ext cx="2039740" cy="8142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Wings</a:t>
            </a:r>
          </a:p>
        </p:txBody>
      </p:sp>
      <p:sp>
        <p:nvSpPr>
          <p:cNvPr id="119" name="Shape 119"/>
          <p:cNvSpPr/>
          <p:nvPr/>
        </p:nvSpPr>
        <p:spPr>
          <a:xfrm>
            <a:off x="9512300" y="6959600"/>
            <a:ext cx="2039740" cy="81428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feet</a:t>
            </a:r>
          </a:p>
        </p:txBody>
      </p:sp>
      <p:sp>
        <p:nvSpPr>
          <p:cNvPr id="120" name="Shape 120"/>
          <p:cNvSpPr/>
          <p:nvPr/>
        </p:nvSpPr>
        <p:spPr>
          <a:xfrm>
            <a:off x="6337300" y="6031755"/>
            <a:ext cx="2039740" cy="81429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Tail</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4"/>
          <p:cNvGrpSpPr/>
          <p:nvPr/>
        </p:nvGrpSpPr>
        <p:grpSpPr>
          <a:xfrm>
            <a:off x="5499100" y="495300"/>
            <a:ext cx="7061200" cy="8935648"/>
            <a:chOff x="-266700" y="-127000"/>
            <a:chExt cx="7061200" cy="8935647"/>
          </a:xfrm>
        </p:grpSpPr>
        <p:pic>
          <p:nvPicPr>
            <p:cNvPr id="123" name="Yale Peabody Museum 160.jpg"/>
            <p:cNvPicPr/>
            <p:nvPr/>
          </p:nvPicPr>
          <p:blipFill>
            <a:blip r:embed="rId2">
              <a:extLst/>
            </a:blip>
            <a:srcRect l="2857" r="3035" b="59"/>
            <a:stretch>
              <a:fillRect/>
            </a:stretch>
          </p:blipFill>
          <p:spPr>
            <a:xfrm>
              <a:off x="0" y="0"/>
              <a:ext cx="6692900" cy="8681648"/>
            </a:xfrm>
            <a:prstGeom prst="rect">
              <a:avLst/>
            </a:prstGeom>
            <a:ln>
              <a:noFill/>
            </a:ln>
            <a:effectLst/>
          </p:spPr>
        </p:pic>
        <p:pic>
          <p:nvPicPr>
            <p:cNvPr id="122" name="Picture 121"/>
            <p:cNvPicPr/>
            <p:nvPr/>
          </p:nvPicPr>
          <p:blipFill>
            <a:blip r:embed="rId3">
              <a:extLst/>
            </a:blip>
            <a:stretch>
              <a:fillRect/>
            </a:stretch>
          </p:blipFill>
          <p:spPr>
            <a:xfrm>
              <a:off x="-266700" y="-127000"/>
              <a:ext cx="7061200" cy="8935648"/>
            </a:xfrm>
            <a:prstGeom prst="rect">
              <a:avLst/>
            </a:prstGeom>
            <a:effectLst/>
          </p:spPr>
        </p:pic>
      </p:grpSp>
      <p:sp>
        <p:nvSpPr>
          <p:cNvPr id="125" name="Shape 125"/>
          <p:cNvSpPr/>
          <p:nvPr/>
        </p:nvSpPr>
        <p:spPr>
          <a:xfrm>
            <a:off x="546100" y="5765800"/>
            <a:ext cx="4381500" cy="393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drawing fleshes out what the creature looked like when it died and was fossilized.</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p:nvPr/>
        </p:nvSpPr>
        <p:spPr>
          <a:xfrm>
            <a:off x="800100" y="5994400"/>
            <a:ext cx="5537200" cy="3835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was Thomas Huxley, “Darwin’s bulldog,” who invented the dinosaur-bird theory.</a:t>
            </a:r>
          </a:p>
        </p:txBody>
      </p:sp>
      <p:grpSp>
        <p:nvGrpSpPr>
          <p:cNvPr id="130" name="Group 130"/>
          <p:cNvGrpSpPr/>
          <p:nvPr/>
        </p:nvGrpSpPr>
        <p:grpSpPr>
          <a:xfrm>
            <a:off x="6959600" y="1257300"/>
            <a:ext cx="5511800" cy="6925854"/>
            <a:chOff x="-266700" y="-127000"/>
            <a:chExt cx="5511800" cy="6925853"/>
          </a:xfrm>
        </p:grpSpPr>
        <p:pic>
          <p:nvPicPr>
            <p:cNvPr id="129" name="british natural history museum 3.jpg"/>
            <p:cNvPicPr/>
            <p:nvPr/>
          </p:nvPicPr>
          <p:blipFill>
            <a:blip r:embed="rId2">
              <a:extLst/>
            </a:blip>
            <a:srcRect t="6896" b="6840"/>
            <a:stretch>
              <a:fillRect/>
            </a:stretch>
          </p:blipFill>
          <p:spPr>
            <a:xfrm>
              <a:off x="0" y="0"/>
              <a:ext cx="5143500" cy="6671854"/>
            </a:xfrm>
            <a:prstGeom prst="rect">
              <a:avLst/>
            </a:prstGeom>
            <a:ln>
              <a:noFill/>
            </a:ln>
            <a:effectLst/>
          </p:spPr>
        </p:pic>
        <p:pic>
          <p:nvPicPr>
            <p:cNvPr id="128" name="Picture 12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p:nvPr/>
        </p:nvSpPr>
        <p:spPr>
          <a:xfrm>
            <a:off x="800100" y="3568700"/>
            <a:ext cx="5537200" cy="5448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“Tiny dinosaurs with long hind limbs passed by degrees into ancient flightless birds ... and these via Archaeopteryx’s kin into the song birds heralding today’s dawn” (Huxley).</a:t>
            </a:r>
          </a:p>
        </p:txBody>
      </p:sp>
      <p:grpSp>
        <p:nvGrpSpPr>
          <p:cNvPr id="135" name="Group 135"/>
          <p:cNvGrpSpPr/>
          <p:nvPr/>
        </p:nvGrpSpPr>
        <p:grpSpPr>
          <a:xfrm>
            <a:off x="6959600" y="1257300"/>
            <a:ext cx="5511800" cy="6925854"/>
            <a:chOff x="-266700" y="-127000"/>
            <a:chExt cx="5511800" cy="6925853"/>
          </a:xfrm>
        </p:grpSpPr>
        <p:pic>
          <p:nvPicPr>
            <p:cNvPr id="134" name="british museum natural history 151.jpg"/>
            <p:cNvPicPr/>
            <p:nvPr/>
          </p:nvPicPr>
          <p:blipFill>
            <a:blip r:embed="rId2">
              <a:extLst/>
            </a:blip>
            <a:srcRect t="6896" b="6840"/>
            <a:stretch>
              <a:fillRect/>
            </a:stretch>
          </p:blipFill>
          <p:spPr>
            <a:xfrm>
              <a:off x="0" y="0"/>
              <a:ext cx="5143500" cy="6671854"/>
            </a:xfrm>
            <a:prstGeom prst="rect">
              <a:avLst/>
            </a:prstGeom>
            <a:ln>
              <a:noFill/>
            </a:ln>
            <a:effectLst/>
          </p:spPr>
        </p:pic>
        <p:pic>
          <p:nvPicPr>
            <p:cNvPr id="133" name="Picture 13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p:nvPr/>
        </p:nvSpPr>
        <p:spPr>
          <a:xfrm>
            <a:off x="685800" y="177800"/>
            <a:ext cx="4279900" cy="184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dirty="0"/>
              <a:t>Bird Evolution</a:t>
            </a:r>
          </a:p>
        </p:txBody>
      </p:sp>
      <p:sp>
        <p:nvSpPr>
          <p:cNvPr id="138" name="Shape 138"/>
          <p:cNvSpPr>
            <a:spLocks noGrp="1"/>
          </p:cNvSpPr>
          <p:nvPr>
            <p:ph type="body" idx="1"/>
          </p:nvPr>
        </p:nvSpPr>
        <p:spPr>
          <a:xfrm>
            <a:off x="372389" y="2314721"/>
            <a:ext cx="5706457" cy="8486537"/>
          </a:xfrm>
          <a:prstGeom prst="rect">
            <a:avLst/>
          </a:prstGeom>
        </p:spPr>
        <p:txBody>
          <a:bodyPr anchor="t"/>
          <a:lstStyle/>
          <a:p>
            <a:pPr lvl="0" defTabSz="584200">
              <a:tabLst/>
              <a:defRPr sz="1800">
                <a:solidFill>
                  <a:srgbClr val="000000"/>
                </a:solidFill>
              </a:defRPr>
            </a:pPr>
            <a:r>
              <a:rPr sz="3600" spc="-47" dirty="0">
                <a:latin typeface="Georgia"/>
                <a:ea typeface="Georgia"/>
                <a:cs typeface="Georgia"/>
                <a:sym typeface="Georgia"/>
              </a:rPr>
              <a:t>1. Archaeopteryx had been the subject of heated controversy since its discovery.</a:t>
            </a:r>
          </a:p>
          <a:p>
            <a:pPr lvl="0" defTabSz="584200">
              <a:tabLst/>
              <a:defRPr sz="1800">
                <a:solidFill>
                  <a:srgbClr val="000000"/>
                </a:solidFill>
              </a:defRPr>
            </a:pPr>
            <a:endParaRPr sz="2400" spc="-47" dirty="0">
              <a:latin typeface="Georgia"/>
              <a:ea typeface="Georgia"/>
              <a:cs typeface="Georgia"/>
              <a:sym typeface="Georgia"/>
            </a:endParaRPr>
          </a:p>
          <a:p>
            <a:pPr lvl="0" defTabSz="584200">
              <a:tabLst/>
              <a:defRPr sz="1800">
                <a:solidFill>
                  <a:srgbClr val="000000"/>
                </a:solidFill>
              </a:defRPr>
            </a:pPr>
            <a:r>
              <a:rPr sz="3600" spc="-47" dirty="0">
                <a:latin typeface="Georgia"/>
                <a:ea typeface="Georgia"/>
                <a:cs typeface="Georgia"/>
                <a:sym typeface="Georgia"/>
              </a:rPr>
              <a:t>2. Archaeopteryx is simply an extinct bird.</a:t>
            </a:r>
          </a:p>
          <a:p>
            <a:pPr lvl="0" defTabSz="584200">
              <a:tabLst/>
              <a:defRPr sz="1800">
                <a:solidFill>
                  <a:srgbClr val="000000"/>
                </a:solidFill>
              </a:defRPr>
            </a:pPr>
            <a:endParaRPr sz="2400" spc="-47" dirty="0">
              <a:latin typeface="Georgia"/>
              <a:ea typeface="Georgia"/>
              <a:cs typeface="Georgia"/>
              <a:sym typeface="Georgia"/>
            </a:endParaRPr>
          </a:p>
          <a:p>
            <a:pPr lvl="0" defTabSz="584200">
              <a:tabLst/>
              <a:defRPr sz="1800">
                <a:solidFill>
                  <a:srgbClr val="000000"/>
                </a:solidFill>
              </a:defRPr>
            </a:pPr>
            <a:r>
              <a:rPr sz="3600" spc="-47" dirty="0">
                <a:latin typeface="Georgia"/>
                <a:ea typeface="Georgia"/>
                <a:cs typeface="Georgia"/>
                <a:sym typeface="Georgia"/>
              </a:rPr>
              <a:t>3. What about the “reptilian” features?</a:t>
            </a:r>
          </a:p>
          <a:p>
            <a:pPr lvl="0" defTabSz="584200">
              <a:tabLst/>
              <a:defRPr sz="1800">
                <a:solidFill>
                  <a:srgbClr val="000000"/>
                </a:solidFill>
              </a:defRPr>
            </a:pPr>
            <a:endParaRPr sz="2400" spc="-47" dirty="0">
              <a:latin typeface="Georgia"/>
              <a:ea typeface="Georgia"/>
              <a:cs typeface="Georgia"/>
              <a:sym typeface="Georgia"/>
            </a:endParaRPr>
          </a:p>
          <a:p>
            <a:pPr lvl="0" defTabSz="584200">
              <a:tabLst/>
              <a:defRPr sz="1800">
                <a:solidFill>
                  <a:srgbClr val="000000"/>
                </a:solidFill>
              </a:defRPr>
            </a:pPr>
            <a:r>
              <a:rPr sz="3600" spc="-47" dirty="0">
                <a:latin typeface="Georgia"/>
                <a:ea typeface="Georgia"/>
                <a:cs typeface="Georgia"/>
                <a:sym typeface="Georgia"/>
              </a:rPr>
              <a:t>4. The miracle that would be necessary for a dinosaur to evolve into a bird.</a:t>
            </a:r>
          </a:p>
        </p:txBody>
      </p:sp>
      <p:grpSp>
        <p:nvGrpSpPr>
          <p:cNvPr id="141" name="Group 141"/>
          <p:cNvGrpSpPr/>
          <p:nvPr/>
        </p:nvGrpSpPr>
        <p:grpSpPr>
          <a:xfrm>
            <a:off x="6485391" y="1460500"/>
            <a:ext cx="5439909" cy="6832600"/>
            <a:chOff x="-266700" y="-127000"/>
            <a:chExt cx="5439907" cy="6832600"/>
          </a:xfrm>
        </p:grpSpPr>
        <p:pic>
          <p:nvPicPr>
            <p:cNvPr id="140" name="archaeopteryx 2.jpg"/>
            <p:cNvPicPr/>
            <p:nvPr/>
          </p:nvPicPr>
          <p:blipFill>
            <a:blip r:embed="rId2">
              <a:extLst/>
            </a:blip>
            <a:srcRect l="18991" r="18991"/>
            <a:stretch>
              <a:fillRect/>
            </a:stretch>
          </p:blipFill>
          <p:spPr>
            <a:xfrm>
              <a:off x="0" y="0"/>
              <a:ext cx="5071608" cy="6578600"/>
            </a:xfrm>
            <a:prstGeom prst="rect">
              <a:avLst/>
            </a:prstGeom>
            <a:ln>
              <a:noFill/>
            </a:ln>
            <a:effectLst/>
          </p:spPr>
        </p:pic>
        <p:pic>
          <p:nvPicPr>
            <p:cNvPr id="139" name="Picture 138"/>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nvPr>
        </p:nvSpPr>
        <p:spPr>
          <a:xfrm>
            <a:off x="717243" y="2249348"/>
            <a:ext cx="5706457" cy="7463988"/>
          </a:xfrm>
          <a:prstGeom prst="rect">
            <a:avLst/>
          </a:prstGeom>
        </p:spPr>
        <p:txBody>
          <a:bodyPr anchor="t"/>
          <a:lstStyle/>
          <a:p>
            <a:pPr lvl="0" defTabSz="584200">
              <a:tabLst/>
              <a:defRPr sz="1800">
                <a:solidFill>
                  <a:srgbClr val="000000"/>
                </a:solidFill>
              </a:defRPr>
            </a:pPr>
            <a:r>
              <a:rPr sz="3600" spc="-47">
                <a:latin typeface="Georgia"/>
                <a:ea typeface="Georgia"/>
                <a:cs typeface="Georgia"/>
                <a:sym typeface="Georgia"/>
              </a:rPr>
              <a:t>5. The crock-bird theory</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6. The evidence Darwinism requires</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7. What if a dinosaur had feathers?</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8. Mythical evolutionary art</a:t>
            </a:r>
          </a:p>
        </p:txBody>
      </p:sp>
      <p:grpSp>
        <p:nvGrpSpPr>
          <p:cNvPr id="146" name="Group 146"/>
          <p:cNvGrpSpPr/>
          <p:nvPr/>
        </p:nvGrpSpPr>
        <p:grpSpPr>
          <a:xfrm>
            <a:off x="6485391" y="1460500"/>
            <a:ext cx="5439909" cy="6832600"/>
            <a:chOff x="-266700" y="-127000"/>
            <a:chExt cx="5439907" cy="6832600"/>
          </a:xfrm>
        </p:grpSpPr>
        <p:pic>
          <p:nvPicPr>
            <p:cNvPr id="145" name="archaeopteryx 2.jpg"/>
            <p:cNvPicPr/>
            <p:nvPr/>
          </p:nvPicPr>
          <p:blipFill>
            <a:blip r:embed="rId2">
              <a:extLst/>
            </a:blip>
            <a:srcRect l="18991" r="18991"/>
            <a:stretch>
              <a:fillRect/>
            </a:stretch>
          </p:blipFill>
          <p:spPr>
            <a:xfrm>
              <a:off x="0" y="0"/>
              <a:ext cx="5071608" cy="6578600"/>
            </a:xfrm>
            <a:prstGeom prst="rect">
              <a:avLst/>
            </a:prstGeom>
            <a:ln>
              <a:noFill/>
            </a:ln>
            <a:effectLst/>
          </p:spPr>
        </p:pic>
        <p:pic>
          <p:nvPicPr>
            <p:cNvPr id="144" name="Picture 143"/>
            <p:cNvPicPr/>
            <p:nvPr/>
          </p:nvPicPr>
          <p:blipFill>
            <a:blip r:embed="rId3">
              <a:extLst/>
            </a:blip>
            <a:stretch>
              <a:fillRect/>
            </a:stretch>
          </p:blipFill>
          <p:spPr>
            <a:xfrm>
              <a:off x="-266700" y="-127000"/>
              <a:ext cx="5439908" cy="6832600"/>
            </a:xfrm>
            <a:prstGeom prst="rect">
              <a:avLst/>
            </a:prstGeom>
            <a:effectLst/>
          </p:spPr>
        </p:pic>
      </p:grpSp>
      <p:sp>
        <p:nvSpPr>
          <p:cNvPr id="147" name="Shape 147"/>
          <p:cNvSpPr/>
          <p:nvPr/>
        </p:nvSpPr>
        <p:spPr>
          <a:xfrm>
            <a:off x="685800" y="190500"/>
            <a:ext cx="4279900" cy="184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Bird Evolution</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p:cNvSpPr>
          <p:nvPr>
            <p:ph type="title"/>
          </p:nvPr>
        </p:nvSpPr>
        <p:spPr>
          <a:xfrm>
            <a:off x="651172" y="796726"/>
            <a:ext cx="5835056" cy="4527948"/>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1. Archaeopteryx has been the subject of heated controversy since its discovery.</a:t>
            </a:r>
          </a:p>
        </p:txBody>
      </p:sp>
      <p:grpSp>
        <p:nvGrpSpPr>
          <p:cNvPr id="152" name="Group 152"/>
          <p:cNvGrpSpPr/>
          <p:nvPr/>
        </p:nvGrpSpPr>
        <p:grpSpPr>
          <a:xfrm>
            <a:off x="6959600" y="1257300"/>
            <a:ext cx="5511800" cy="6925854"/>
            <a:chOff x="-266700" y="-127000"/>
            <a:chExt cx="5511800" cy="6925853"/>
          </a:xfrm>
        </p:grpSpPr>
        <p:pic>
          <p:nvPicPr>
            <p:cNvPr id="151"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150" name="Picture 14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6"/>
          <p:cNvGrpSpPr/>
          <p:nvPr/>
        </p:nvGrpSpPr>
        <p:grpSpPr>
          <a:xfrm>
            <a:off x="6959600" y="1257300"/>
            <a:ext cx="5511800" cy="6925854"/>
            <a:chOff x="-266700" y="-127000"/>
            <a:chExt cx="5511800" cy="6925853"/>
          </a:xfrm>
        </p:grpSpPr>
        <p:pic>
          <p:nvPicPr>
            <p:cNvPr id="155" name="evolution misc.jpg"/>
            <p:cNvPicPr/>
            <p:nvPr/>
          </p:nvPicPr>
          <p:blipFill>
            <a:blip r:embed="rId2">
              <a:extLst/>
            </a:blip>
            <a:srcRect t="7317" b="7261"/>
            <a:stretch>
              <a:fillRect/>
            </a:stretch>
          </p:blipFill>
          <p:spPr>
            <a:xfrm>
              <a:off x="0" y="0"/>
              <a:ext cx="5143500" cy="6671854"/>
            </a:xfrm>
            <a:prstGeom prst="rect">
              <a:avLst/>
            </a:prstGeom>
            <a:ln>
              <a:noFill/>
            </a:ln>
            <a:effectLst/>
          </p:spPr>
        </p:pic>
        <p:pic>
          <p:nvPicPr>
            <p:cNvPr id="154" name="Picture 153"/>
            <p:cNvPicPr/>
            <p:nvPr/>
          </p:nvPicPr>
          <p:blipFill>
            <a:blip r:embed="rId3">
              <a:extLst/>
            </a:blip>
            <a:stretch>
              <a:fillRect/>
            </a:stretch>
          </p:blipFill>
          <p:spPr>
            <a:xfrm>
              <a:off x="-266700" y="-127000"/>
              <a:ext cx="5511800" cy="6925854"/>
            </a:xfrm>
            <a:prstGeom prst="rect">
              <a:avLst/>
            </a:prstGeom>
            <a:effectLst/>
          </p:spPr>
        </p:pic>
      </p:grpSp>
      <p:sp>
        <p:nvSpPr>
          <p:cNvPr id="157" name="Shape 157"/>
          <p:cNvSpPr/>
          <p:nvPr/>
        </p:nvSpPr>
        <p:spPr>
          <a:xfrm>
            <a:off x="584200" y="4267200"/>
            <a:ext cx="5537200" cy="434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has probably been at the centre of more bitterness and confrontation than any other single scientific object” (Bones of Contention, p. ix).</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219200" y="8077200"/>
            <a:ext cx="10553700" cy="1549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 are two major competing theories about bird evolution</a:t>
            </a:r>
          </a:p>
        </p:txBody>
      </p:sp>
      <p:pic>
        <p:nvPicPr>
          <p:cNvPr id="160" name="Picture 159"/>
          <p:cNvPicPr/>
          <p:nvPr/>
        </p:nvPicPr>
        <p:blipFill>
          <a:blip r:embed="rId2">
            <a:extLst/>
          </a:blip>
          <a:stretch>
            <a:fillRect/>
          </a:stretch>
        </p:blipFill>
        <p:spPr>
          <a:xfrm>
            <a:off x="1599131" y="444500"/>
            <a:ext cx="9810739" cy="7264400"/>
          </a:xfrm>
          <a:prstGeom prst="rect">
            <a:avLst/>
          </a:prstGeom>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1225550" y="7924800"/>
            <a:ext cx="10553700" cy="1447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1. </a:t>
            </a:r>
            <a:r>
              <a:rPr sz="3600" u="sng" spc="-47">
                <a:solidFill>
                  <a:srgbClr val="CBCBCB"/>
                </a:solidFill>
                <a:latin typeface="Georgia"/>
                <a:ea typeface="Georgia"/>
                <a:cs typeface="Georgia"/>
                <a:sym typeface="Georgia"/>
              </a:rPr>
              <a:t>Tree down</a:t>
            </a:r>
            <a:r>
              <a:rPr sz="3600" spc="-47">
                <a:solidFill>
                  <a:srgbClr val="CBCBCB"/>
                </a:solidFill>
                <a:latin typeface="Georgia"/>
                <a:ea typeface="Georgia"/>
                <a:cs typeface="Georgia"/>
                <a:sym typeface="Georgia"/>
              </a:rPr>
              <a:t>: some believe that birds learned to fly by first gliding from trees.</a:t>
            </a:r>
          </a:p>
        </p:txBody>
      </p:sp>
      <p:pic>
        <p:nvPicPr>
          <p:cNvPr id="163" name="Picture 162"/>
          <p:cNvPicPr/>
          <p:nvPr/>
        </p:nvPicPr>
        <p:blipFill>
          <a:blip r:embed="rId2">
            <a:extLst/>
          </a:blip>
          <a:stretch>
            <a:fillRect/>
          </a:stretch>
        </p:blipFill>
        <p:spPr>
          <a:xfrm>
            <a:off x="1599131" y="444500"/>
            <a:ext cx="9810739" cy="7264400"/>
          </a:xfrm>
          <a:prstGeom prst="rect">
            <a:avLst/>
          </a:prstGeom>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p:nvPr/>
        </p:nvSpPr>
        <p:spPr>
          <a:xfrm>
            <a:off x="1054100" y="7924800"/>
            <a:ext cx="10883900" cy="1498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2. </a:t>
            </a:r>
            <a:r>
              <a:rPr sz="3600" u="sng" spc="-47">
                <a:solidFill>
                  <a:srgbClr val="CBCBCB"/>
                </a:solidFill>
                <a:latin typeface="Georgia"/>
                <a:ea typeface="Georgia"/>
                <a:cs typeface="Georgia"/>
                <a:sym typeface="Georgia"/>
              </a:rPr>
              <a:t>Ground up</a:t>
            </a:r>
            <a:r>
              <a:rPr sz="3600" spc="-47">
                <a:solidFill>
                  <a:srgbClr val="CBCBCB"/>
                </a:solidFill>
                <a:latin typeface="Georgia"/>
                <a:ea typeface="Georgia"/>
                <a:cs typeface="Georgia"/>
                <a:sym typeface="Georgia"/>
              </a:rPr>
              <a:t>: Others believe that birds evolved powered flight from the ground. </a:t>
            </a:r>
          </a:p>
        </p:txBody>
      </p:sp>
      <p:pic>
        <p:nvPicPr>
          <p:cNvPr id="166" name="Picture 165"/>
          <p:cNvPicPr/>
          <p:nvPr/>
        </p:nvPicPr>
        <p:blipFill>
          <a:blip r:embed="rId2">
            <a:extLst/>
          </a:blip>
          <a:stretch>
            <a:fillRect/>
          </a:stretch>
        </p:blipFill>
        <p:spPr>
          <a:xfrm>
            <a:off x="1599131" y="444500"/>
            <a:ext cx="9810739" cy="7264400"/>
          </a:xfrm>
          <a:prstGeom prst="rect">
            <a:avLst/>
          </a:prstGeom>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698500" y="-165100"/>
            <a:ext cx="6143328" cy="2823667"/>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2. Archaeopteryx is simply an extinct bird.</a:t>
            </a:r>
          </a:p>
        </p:txBody>
      </p:sp>
      <p:grpSp>
        <p:nvGrpSpPr>
          <p:cNvPr id="171" name="Group 171"/>
          <p:cNvGrpSpPr/>
          <p:nvPr/>
        </p:nvGrpSpPr>
        <p:grpSpPr>
          <a:xfrm>
            <a:off x="6959600" y="1257300"/>
            <a:ext cx="5511800" cy="6925854"/>
            <a:chOff x="-266700" y="-127000"/>
            <a:chExt cx="5511800" cy="6925853"/>
          </a:xfrm>
        </p:grpSpPr>
        <p:pic>
          <p:nvPicPr>
            <p:cNvPr id="170" name="archaeopteryx 2.jpg"/>
            <p:cNvPicPr/>
            <p:nvPr/>
          </p:nvPicPr>
          <p:blipFill>
            <a:blip r:embed="rId2">
              <a:extLst/>
            </a:blip>
            <a:srcRect l="7656" r="30326"/>
            <a:stretch>
              <a:fillRect/>
            </a:stretch>
          </p:blipFill>
          <p:spPr>
            <a:xfrm>
              <a:off x="0" y="0"/>
              <a:ext cx="5143500" cy="6671854"/>
            </a:xfrm>
            <a:prstGeom prst="rect">
              <a:avLst/>
            </a:prstGeom>
            <a:ln>
              <a:noFill/>
            </a:ln>
            <a:effectLst/>
          </p:spPr>
        </p:pic>
        <p:pic>
          <p:nvPicPr>
            <p:cNvPr id="169" name="Picture 16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 name="Group 175"/>
          <p:cNvGrpSpPr/>
          <p:nvPr/>
        </p:nvGrpSpPr>
        <p:grpSpPr>
          <a:xfrm>
            <a:off x="6959600" y="1257300"/>
            <a:ext cx="5511800" cy="6925854"/>
            <a:chOff x="-266700" y="-127000"/>
            <a:chExt cx="5511800" cy="6925853"/>
          </a:xfrm>
        </p:grpSpPr>
        <p:pic>
          <p:nvPicPr>
            <p:cNvPr id="174" name="Yale Peabody Museum 160.jpg"/>
            <p:cNvPicPr/>
            <p:nvPr/>
          </p:nvPicPr>
          <p:blipFill>
            <a:blip r:embed="rId2">
              <a:extLst/>
            </a:blip>
            <a:srcRect l="3023" r="2790"/>
            <a:stretch>
              <a:fillRect/>
            </a:stretch>
          </p:blipFill>
          <p:spPr>
            <a:xfrm>
              <a:off x="0" y="0"/>
              <a:ext cx="5143500" cy="6670222"/>
            </a:xfrm>
            <a:prstGeom prst="rect">
              <a:avLst/>
            </a:prstGeom>
            <a:ln>
              <a:noFill/>
            </a:ln>
            <a:effectLst/>
          </p:spPr>
        </p:pic>
        <p:pic>
          <p:nvPicPr>
            <p:cNvPr id="173" name="Picture 172"/>
            <p:cNvPicPr/>
            <p:nvPr/>
          </p:nvPicPr>
          <p:blipFill>
            <a:blip r:embed="rId3">
              <a:extLst/>
            </a:blip>
            <a:stretch>
              <a:fillRect/>
            </a:stretch>
          </p:blipFill>
          <p:spPr>
            <a:xfrm>
              <a:off x="-266700" y="-127000"/>
              <a:ext cx="5511800" cy="6925854"/>
            </a:xfrm>
            <a:prstGeom prst="rect">
              <a:avLst/>
            </a:prstGeom>
            <a:effectLst/>
          </p:spPr>
        </p:pic>
      </p:grpSp>
      <p:sp>
        <p:nvSpPr>
          <p:cNvPr id="176" name="Shape 176"/>
          <p:cNvSpPr/>
          <p:nvPr/>
        </p:nvSpPr>
        <p:spPr>
          <a:xfrm>
            <a:off x="800100" y="4991100"/>
            <a:ext cx="5537200" cy="434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spite of the use of Archaeopteryx as a missing link for over a century, the view that it was simply a bird is growing rapidly.</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 name="Group 180"/>
          <p:cNvGrpSpPr/>
          <p:nvPr/>
        </p:nvGrpSpPr>
        <p:grpSpPr>
          <a:xfrm>
            <a:off x="6959600" y="1257300"/>
            <a:ext cx="5511800" cy="6925854"/>
            <a:chOff x="-266700" y="-127000"/>
            <a:chExt cx="5511800" cy="6925853"/>
          </a:xfrm>
        </p:grpSpPr>
        <p:pic>
          <p:nvPicPr>
            <p:cNvPr id="179" name="book covers 18.jpg"/>
            <p:cNvPicPr/>
            <p:nvPr/>
          </p:nvPicPr>
          <p:blipFill>
            <a:blip r:embed="rId2">
              <a:extLst/>
            </a:blip>
            <a:srcRect t="8647" b="8751"/>
            <a:stretch>
              <a:fillRect/>
            </a:stretch>
          </p:blipFill>
          <p:spPr>
            <a:xfrm>
              <a:off x="0" y="0"/>
              <a:ext cx="5143500" cy="6671854"/>
            </a:xfrm>
            <a:prstGeom prst="rect">
              <a:avLst/>
            </a:prstGeom>
            <a:ln>
              <a:noFill/>
            </a:ln>
            <a:effectLst/>
          </p:spPr>
        </p:pic>
        <p:pic>
          <p:nvPicPr>
            <p:cNvPr id="178" name="Picture 177"/>
            <p:cNvPicPr/>
            <p:nvPr/>
          </p:nvPicPr>
          <p:blipFill>
            <a:blip r:embed="rId3">
              <a:extLst/>
            </a:blip>
            <a:stretch>
              <a:fillRect/>
            </a:stretch>
          </p:blipFill>
          <p:spPr>
            <a:xfrm>
              <a:off x="-266700" y="-127000"/>
              <a:ext cx="5511800" cy="6925854"/>
            </a:xfrm>
            <a:prstGeom prst="rect">
              <a:avLst/>
            </a:prstGeom>
            <a:effectLst/>
          </p:spPr>
        </p:pic>
      </p:grpSp>
      <p:sp>
        <p:nvSpPr>
          <p:cNvPr id="181" name="Shape 181"/>
          <p:cNvSpPr/>
          <p:nvPr/>
        </p:nvSpPr>
        <p:spPr>
          <a:xfrm>
            <a:off x="800100" y="4267200"/>
            <a:ext cx="5537200" cy="434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“Most now feel that the Archaeopteryx is actually a type of bird rather than a feathered reptile or feathered dinosaur” (Bones of Contention, 2002).</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Group 185"/>
          <p:cNvGrpSpPr/>
          <p:nvPr/>
        </p:nvGrpSpPr>
        <p:grpSpPr>
          <a:xfrm>
            <a:off x="7226300" y="1413873"/>
            <a:ext cx="5511800" cy="6925854"/>
            <a:chOff x="-266700" y="-127000"/>
            <a:chExt cx="5511800" cy="6925853"/>
          </a:xfrm>
        </p:grpSpPr>
        <p:pic>
          <p:nvPicPr>
            <p:cNvPr id="184" name="Feduccia_1996_cover_May-2009.png"/>
            <p:cNvPicPr/>
            <p:nvPr/>
          </p:nvPicPr>
          <p:blipFill>
            <a:blip r:embed="rId2">
              <a:extLst/>
            </a:blip>
            <a:srcRect t="932" b="1060"/>
            <a:stretch>
              <a:fillRect/>
            </a:stretch>
          </p:blipFill>
          <p:spPr>
            <a:xfrm>
              <a:off x="0" y="0"/>
              <a:ext cx="5143500" cy="6671854"/>
            </a:xfrm>
            <a:prstGeom prst="rect">
              <a:avLst/>
            </a:prstGeom>
            <a:ln>
              <a:noFill/>
            </a:ln>
            <a:effectLst/>
          </p:spPr>
        </p:pic>
        <p:pic>
          <p:nvPicPr>
            <p:cNvPr id="183" name="Picture 182"/>
            <p:cNvPicPr/>
            <p:nvPr/>
          </p:nvPicPr>
          <p:blipFill>
            <a:blip r:embed="rId3">
              <a:extLst/>
            </a:blip>
            <a:stretch>
              <a:fillRect/>
            </a:stretch>
          </p:blipFill>
          <p:spPr>
            <a:xfrm>
              <a:off x="-266700" y="-127000"/>
              <a:ext cx="5511800" cy="6925854"/>
            </a:xfrm>
            <a:prstGeom prst="rect">
              <a:avLst/>
            </a:prstGeom>
            <a:effectLst/>
          </p:spPr>
        </p:pic>
      </p:grpSp>
      <p:sp>
        <p:nvSpPr>
          <p:cNvPr id="186" name="Shape 186"/>
          <p:cNvSpPr/>
          <p:nvPr/>
        </p:nvSpPr>
        <p:spPr>
          <a:xfrm>
            <a:off x="401191" y="3835400"/>
            <a:ext cx="6335019" cy="5791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“Paleontologists have tried to turn Archaeopteryx into an earth-bound, feathered dinosaur. But it’s not. It is a bird, a perching bird. And no amount of ‘paleobabble’ is going to change that” (Alan Feduccia, evolutionist and world authority on birds)</a:t>
            </a:r>
          </a:p>
        </p:txBody>
      </p:sp>
      <p:pic>
        <p:nvPicPr>
          <p:cNvPr id="187" name="feduccia.png"/>
          <p:cNvPicPr/>
          <p:nvPr/>
        </p:nvPicPr>
        <p:blipFill>
          <a:blip r:embed="rId4">
            <a:extLst/>
          </a:blip>
          <a:stretch>
            <a:fillRect/>
          </a:stretch>
        </p:blipFill>
        <p:spPr>
          <a:xfrm>
            <a:off x="5000811" y="292100"/>
            <a:ext cx="2790490" cy="316255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 name="Group 191"/>
          <p:cNvGrpSpPr/>
          <p:nvPr/>
        </p:nvGrpSpPr>
        <p:grpSpPr>
          <a:xfrm>
            <a:off x="6959600" y="1257300"/>
            <a:ext cx="5511800" cy="6925854"/>
            <a:chOff x="-266700" y="-127000"/>
            <a:chExt cx="5511800" cy="6925853"/>
          </a:xfrm>
        </p:grpSpPr>
        <p:pic>
          <p:nvPicPr>
            <p:cNvPr id="190" name="pic205.png"/>
            <p:cNvPicPr/>
            <p:nvPr/>
          </p:nvPicPr>
          <p:blipFill>
            <a:blip r:embed="rId2">
              <a:extLst/>
            </a:blip>
            <a:srcRect l="29690" r="8004"/>
            <a:stretch>
              <a:fillRect/>
            </a:stretch>
          </p:blipFill>
          <p:spPr>
            <a:xfrm>
              <a:off x="0" y="0"/>
              <a:ext cx="5143500" cy="6671854"/>
            </a:xfrm>
            <a:prstGeom prst="rect">
              <a:avLst/>
            </a:prstGeom>
            <a:ln>
              <a:noFill/>
            </a:ln>
            <a:effectLst/>
          </p:spPr>
        </p:pic>
        <p:pic>
          <p:nvPicPr>
            <p:cNvPr id="189" name="Picture 188"/>
            <p:cNvPicPr/>
            <p:nvPr/>
          </p:nvPicPr>
          <p:blipFill>
            <a:blip r:embed="rId3">
              <a:extLst/>
            </a:blip>
            <a:stretch>
              <a:fillRect/>
            </a:stretch>
          </p:blipFill>
          <p:spPr>
            <a:xfrm>
              <a:off x="-266700" y="-127000"/>
              <a:ext cx="5511800" cy="6925854"/>
            </a:xfrm>
            <a:prstGeom prst="rect">
              <a:avLst/>
            </a:prstGeom>
            <a:effectLst/>
          </p:spPr>
        </p:pic>
      </p:grpSp>
      <p:sp>
        <p:nvSpPr>
          <p:cNvPr id="192" name="Shape 192"/>
          <p:cNvSpPr/>
          <p:nvPr/>
        </p:nvSpPr>
        <p:spPr>
          <a:xfrm>
            <a:off x="800100" y="4318000"/>
            <a:ext cx="5537200" cy="5257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Archaeopteryx had elliptically-shaped wings made of flying feathers and the barb-barbule system that ingeniously fastens the feathers together to allow for flight.</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p:nvPr/>
        </p:nvSpPr>
        <p:spPr>
          <a:xfrm>
            <a:off x="800100" y="5422900"/>
            <a:ext cx="5537200" cy="3733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Its feathers were asymmetrical in shape, which is essential for flight. Only flightless birds have symmetrical feathers.</a:t>
            </a:r>
          </a:p>
        </p:txBody>
      </p:sp>
      <p:grpSp>
        <p:nvGrpSpPr>
          <p:cNvPr id="197" name="Group 197"/>
          <p:cNvGrpSpPr/>
          <p:nvPr/>
        </p:nvGrpSpPr>
        <p:grpSpPr>
          <a:xfrm>
            <a:off x="6959600" y="1257300"/>
            <a:ext cx="5511800" cy="6925854"/>
            <a:chOff x="-266700" y="-127000"/>
            <a:chExt cx="5511800" cy="6925853"/>
          </a:xfrm>
        </p:grpSpPr>
        <p:pic>
          <p:nvPicPr>
            <p:cNvPr id="196" name="pic205.png"/>
            <p:cNvPicPr/>
            <p:nvPr/>
          </p:nvPicPr>
          <p:blipFill>
            <a:blip r:embed="rId2">
              <a:extLst/>
            </a:blip>
            <a:srcRect l="4769" r="32926"/>
            <a:stretch>
              <a:fillRect/>
            </a:stretch>
          </p:blipFill>
          <p:spPr>
            <a:xfrm>
              <a:off x="0" y="0"/>
              <a:ext cx="5143500" cy="6671854"/>
            </a:xfrm>
            <a:prstGeom prst="rect">
              <a:avLst/>
            </a:prstGeom>
            <a:ln>
              <a:noFill/>
            </a:ln>
            <a:effectLst/>
          </p:spPr>
        </p:pic>
        <p:pic>
          <p:nvPicPr>
            <p:cNvPr id="195" name="Picture 19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60325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p:nvPr/>
        </p:nvSpPr>
        <p:spPr>
          <a:xfrm>
            <a:off x="1335781" y="6120209"/>
            <a:ext cx="5380238" cy="332730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had a large keel on the breastbone for attachment of muscles responsible for the downstroke of the wings.</a:t>
            </a:r>
          </a:p>
        </p:txBody>
      </p:sp>
      <p:pic>
        <p:nvPicPr>
          <p:cNvPr id="200" name="muscle-bound_660x745 - Version 2.jpg"/>
          <p:cNvPicPr/>
          <p:nvPr/>
        </p:nvPicPr>
        <p:blipFill>
          <a:blip r:embed="rId2">
            <a:extLst/>
          </a:blip>
          <a:stretch>
            <a:fillRect/>
          </a:stretch>
        </p:blipFill>
        <p:spPr>
          <a:xfrm>
            <a:off x="1169197" y="393873"/>
            <a:ext cx="10666406" cy="4774854"/>
          </a:xfrm>
          <a:prstGeom prst="rect">
            <a:avLst/>
          </a:prstGeom>
          <a:ln w="12700">
            <a:miter lim="400000"/>
          </a:ln>
        </p:spPr>
      </p:pic>
      <p:grpSp>
        <p:nvGrpSpPr>
          <p:cNvPr id="203" name="Group 203"/>
          <p:cNvGrpSpPr/>
          <p:nvPr/>
        </p:nvGrpSpPr>
        <p:grpSpPr>
          <a:xfrm>
            <a:off x="8225387" y="3936204"/>
            <a:ext cx="4474613" cy="5580475"/>
            <a:chOff x="-266700" y="-127000"/>
            <a:chExt cx="4474612" cy="5580473"/>
          </a:xfrm>
        </p:grpSpPr>
        <p:pic>
          <p:nvPicPr>
            <p:cNvPr id="202" name="Yale Peabody Museum 160.jpg"/>
            <p:cNvPicPr/>
            <p:nvPr/>
          </p:nvPicPr>
          <p:blipFill>
            <a:blip r:embed="rId3">
              <a:extLst/>
            </a:blip>
            <a:srcRect l="3023" r="2790"/>
            <a:stretch>
              <a:fillRect/>
            </a:stretch>
          </p:blipFill>
          <p:spPr>
            <a:xfrm>
              <a:off x="0" y="0"/>
              <a:ext cx="4106313" cy="5325171"/>
            </a:xfrm>
            <a:prstGeom prst="rect">
              <a:avLst/>
            </a:prstGeom>
            <a:ln>
              <a:noFill/>
            </a:ln>
            <a:effectLst/>
          </p:spPr>
        </p:pic>
        <p:pic>
          <p:nvPicPr>
            <p:cNvPr id="201" name="Picture 200"/>
            <p:cNvPicPr/>
            <p:nvPr/>
          </p:nvPicPr>
          <p:blipFill>
            <a:blip r:embed="rId4">
              <a:extLst/>
            </a:blip>
            <a:stretch>
              <a:fillRect/>
            </a:stretch>
          </p:blipFill>
          <p:spPr>
            <a:xfrm>
              <a:off x="-266700" y="-127000"/>
              <a:ext cx="4474613" cy="5580474"/>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p:nvPr/>
        </p:nvSpPr>
        <p:spPr>
          <a:xfrm>
            <a:off x="1181100" y="6629400"/>
            <a:ext cx="5537200" cy="2184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had the thin, hollow bones of a bird.</a:t>
            </a:r>
          </a:p>
        </p:txBody>
      </p:sp>
      <p:pic>
        <p:nvPicPr>
          <p:cNvPr id="206" name="pasted-image.png"/>
          <p:cNvPicPr/>
          <p:nvPr/>
        </p:nvPicPr>
        <p:blipFill>
          <a:blip r:embed="rId2">
            <a:extLst/>
          </a:blip>
          <a:stretch>
            <a:fillRect/>
          </a:stretch>
        </p:blipFill>
        <p:spPr>
          <a:xfrm>
            <a:off x="727273" y="647341"/>
            <a:ext cx="8404169" cy="4826718"/>
          </a:xfrm>
          <a:prstGeom prst="rect">
            <a:avLst/>
          </a:prstGeom>
          <a:ln w="12700">
            <a:miter lim="400000"/>
          </a:ln>
        </p:spPr>
      </p:pic>
      <p:grpSp>
        <p:nvGrpSpPr>
          <p:cNvPr id="209" name="Group 209"/>
          <p:cNvGrpSpPr/>
          <p:nvPr/>
        </p:nvGrpSpPr>
        <p:grpSpPr>
          <a:xfrm>
            <a:off x="7981187" y="3847655"/>
            <a:ext cx="4591813" cy="5732500"/>
            <a:chOff x="-266699" y="-126999"/>
            <a:chExt cx="4591812" cy="5732498"/>
          </a:xfrm>
        </p:grpSpPr>
        <p:pic>
          <p:nvPicPr>
            <p:cNvPr id="208" name="Yale Peabody Museum 160.jpg"/>
            <p:cNvPicPr/>
            <p:nvPr/>
          </p:nvPicPr>
          <p:blipFill>
            <a:blip r:embed="rId3">
              <a:extLst/>
            </a:blip>
            <a:srcRect l="3023" r="2790"/>
            <a:stretch>
              <a:fillRect/>
            </a:stretch>
          </p:blipFill>
          <p:spPr>
            <a:xfrm>
              <a:off x="0" y="0"/>
              <a:ext cx="4223513" cy="5477158"/>
            </a:xfrm>
            <a:prstGeom prst="rect">
              <a:avLst/>
            </a:prstGeom>
            <a:ln>
              <a:noFill/>
            </a:ln>
            <a:effectLst/>
          </p:spPr>
        </p:pic>
        <p:pic>
          <p:nvPicPr>
            <p:cNvPr id="207" name="Picture 206"/>
            <p:cNvPicPr/>
            <p:nvPr/>
          </p:nvPicPr>
          <p:blipFill>
            <a:blip r:embed="rId4">
              <a:extLst/>
            </a:blip>
            <a:stretch>
              <a:fillRect/>
            </a:stretch>
          </p:blipFill>
          <p:spPr>
            <a:xfrm>
              <a:off x="-266700" y="-127000"/>
              <a:ext cx="4591813" cy="5732499"/>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Group 213"/>
          <p:cNvGrpSpPr/>
          <p:nvPr/>
        </p:nvGrpSpPr>
        <p:grpSpPr>
          <a:xfrm>
            <a:off x="6959600" y="1257300"/>
            <a:ext cx="5511800" cy="6925854"/>
            <a:chOff x="-266700" y="-127000"/>
            <a:chExt cx="5511800" cy="6925853"/>
          </a:xfrm>
        </p:grpSpPr>
        <p:pic>
          <p:nvPicPr>
            <p:cNvPr id="212" name="pasted-image.png"/>
            <p:cNvPicPr/>
            <p:nvPr/>
          </p:nvPicPr>
          <p:blipFill>
            <a:blip r:embed="rId2">
              <a:extLst/>
            </a:blip>
            <a:srcRect l="23543" r="23543"/>
            <a:stretch>
              <a:fillRect/>
            </a:stretch>
          </p:blipFill>
          <p:spPr>
            <a:xfrm>
              <a:off x="0" y="0"/>
              <a:ext cx="5143500" cy="6671854"/>
            </a:xfrm>
            <a:prstGeom prst="rect">
              <a:avLst/>
            </a:prstGeom>
            <a:ln>
              <a:noFill/>
            </a:ln>
            <a:effectLst/>
          </p:spPr>
        </p:pic>
        <p:pic>
          <p:nvPicPr>
            <p:cNvPr id="211" name="Picture 210"/>
            <p:cNvPicPr/>
            <p:nvPr/>
          </p:nvPicPr>
          <p:blipFill>
            <a:blip r:embed="rId3">
              <a:extLst/>
            </a:blip>
            <a:stretch>
              <a:fillRect/>
            </a:stretch>
          </p:blipFill>
          <p:spPr>
            <a:xfrm>
              <a:off x="-266700" y="-127000"/>
              <a:ext cx="5511800" cy="6925854"/>
            </a:xfrm>
            <a:prstGeom prst="rect">
              <a:avLst/>
            </a:prstGeom>
            <a:effectLst/>
          </p:spPr>
        </p:pic>
      </p:grpSp>
      <p:sp>
        <p:nvSpPr>
          <p:cNvPr id="214" name="Shape 214"/>
          <p:cNvSpPr/>
          <p:nvPr/>
        </p:nvSpPr>
        <p:spPr>
          <a:xfrm>
            <a:off x="800100" y="5791200"/>
            <a:ext cx="5537200" cy="279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CT scan of the brain case and inner ear in 2004 found they were like those of a “modern” bird. </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title"/>
          </p:nvPr>
        </p:nvSpPr>
        <p:spPr>
          <a:xfrm>
            <a:off x="660400" y="965200"/>
            <a:ext cx="6561237" cy="2305249"/>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3. What about the “reptilian” features?</a:t>
            </a:r>
          </a:p>
        </p:txBody>
      </p:sp>
      <p:grpSp>
        <p:nvGrpSpPr>
          <p:cNvPr id="219" name="Group 219"/>
          <p:cNvGrpSpPr/>
          <p:nvPr/>
        </p:nvGrpSpPr>
        <p:grpSpPr>
          <a:xfrm>
            <a:off x="6959600" y="1257300"/>
            <a:ext cx="5511800" cy="6925854"/>
            <a:chOff x="-266700" y="-127000"/>
            <a:chExt cx="5511800" cy="6925853"/>
          </a:xfrm>
        </p:grpSpPr>
        <p:pic>
          <p:nvPicPr>
            <p:cNvPr id="21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17" name="Picture 21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p:nvPr/>
        </p:nvSpPr>
        <p:spPr>
          <a:xfrm>
            <a:off x="987028" y="4368800"/>
            <a:ext cx="5163344" cy="414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features such as teeth do not prove that Archaeopteryx was an evolving dinosaur any more than a platypus’s bill proves that it is an evolving duck.</a:t>
            </a:r>
          </a:p>
        </p:txBody>
      </p:sp>
      <p:grpSp>
        <p:nvGrpSpPr>
          <p:cNvPr id="224" name="Group 224"/>
          <p:cNvGrpSpPr/>
          <p:nvPr/>
        </p:nvGrpSpPr>
        <p:grpSpPr>
          <a:xfrm>
            <a:off x="6959600" y="1257300"/>
            <a:ext cx="5511800" cy="6925854"/>
            <a:chOff x="-266700" y="-127000"/>
            <a:chExt cx="5511800" cy="6925853"/>
          </a:xfrm>
        </p:grpSpPr>
        <p:pic>
          <p:nvPicPr>
            <p:cNvPr id="223" name="pasted-image.png"/>
            <p:cNvPicPr/>
            <p:nvPr/>
          </p:nvPicPr>
          <p:blipFill>
            <a:blip r:embed="rId2">
              <a:extLst/>
            </a:blip>
            <a:srcRect l="32753" r="8303"/>
            <a:stretch>
              <a:fillRect/>
            </a:stretch>
          </p:blipFill>
          <p:spPr>
            <a:xfrm>
              <a:off x="0" y="0"/>
              <a:ext cx="5143500" cy="6671854"/>
            </a:xfrm>
            <a:prstGeom prst="rect">
              <a:avLst/>
            </a:prstGeom>
            <a:ln>
              <a:noFill/>
            </a:ln>
            <a:effectLst/>
          </p:spPr>
        </p:pic>
        <p:pic>
          <p:nvPicPr>
            <p:cNvPr id="222" name="Picture 22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6959600" y="1257300"/>
            <a:ext cx="5511800" cy="6925854"/>
            <a:chOff x="-266700" y="-127000"/>
            <a:chExt cx="5511800" cy="6925853"/>
          </a:xfrm>
        </p:grpSpPr>
        <p:pic>
          <p:nvPicPr>
            <p:cNvPr id="227" name="pasted-image.png"/>
            <p:cNvPicPr/>
            <p:nvPr/>
          </p:nvPicPr>
          <p:blipFill>
            <a:blip r:embed="rId2">
              <a:extLst/>
            </a:blip>
            <a:srcRect t="6839" b="14614"/>
            <a:stretch>
              <a:fillRect/>
            </a:stretch>
          </p:blipFill>
          <p:spPr>
            <a:xfrm>
              <a:off x="0" y="0"/>
              <a:ext cx="5143500" cy="6671854"/>
            </a:xfrm>
            <a:prstGeom prst="rect">
              <a:avLst/>
            </a:prstGeom>
            <a:ln>
              <a:noFill/>
            </a:ln>
            <a:effectLst/>
          </p:spPr>
        </p:pic>
        <p:pic>
          <p:nvPicPr>
            <p:cNvPr id="226" name="Picture 225"/>
            <p:cNvPicPr/>
            <p:nvPr/>
          </p:nvPicPr>
          <p:blipFill>
            <a:blip r:embed="rId3">
              <a:extLst/>
            </a:blip>
            <a:stretch>
              <a:fillRect/>
            </a:stretch>
          </p:blipFill>
          <p:spPr>
            <a:xfrm>
              <a:off x="-266700" y="-127000"/>
              <a:ext cx="5511800" cy="6925854"/>
            </a:xfrm>
            <a:prstGeom prst="rect">
              <a:avLst/>
            </a:prstGeom>
            <a:effectLst/>
          </p:spPr>
        </p:pic>
      </p:grpSp>
      <p:sp>
        <p:nvSpPr>
          <p:cNvPr id="229" name="Shape 229"/>
          <p:cNvSpPr/>
          <p:nvPr/>
        </p:nvSpPr>
        <p:spPr>
          <a:xfrm>
            <a:off x="535930" y="4749800"/>
            <a:ext cx="6065540" cy="478542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“Every one of its supposed “reptilian features</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 can be found in various species of undoubted birds” (Francis Hitching, The Neck of the Giraffe).</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oup 233"/>
          <p:cNvGrpSpPr/>
          <p:nvPr/>
        </p:nvGrpSpPr>
        <p:grpSpPr>
          <a:xfrm>
            <a:off x="6959600" y="1257300"/>
            <a:ext cx="5511800" cy="6925854"/>
            <a:chOff x="-266700" y="-127000"/>
            <a:chExt cx="5511800" cy="6925853"/>
          </a:xfrm>
        </p:grpSpPr>
        <p:pic>
          <p:nvPicPr>
            <p:cNvPr id="232" name="book covers 18 - Version 2.jpg"/>
            <p:cNvPicPr/>
            <p:nvPr/>
          </p:nvPicPr>
          <p:blipFill>
            <a:blip r:embed="rId2">
              <a:extLst/>
            </a:blip>
            <a:srcRect t="9175" b="9122"/>
            <a:stretch>
              <a:fillRect/>
            </a:stretch>
          </p:blipFill>
          <p:spPr>
            <a:xfrm>
              <a:off x="0" y="0"/>
              <a:ext cx="5143500" cy="6671854"/>
            </a:xfrm>
            <a:prstGeom prst="rect">
              <a:avLst/>
            </a:prstGeom>
            <a:ln>
              <a:noFill/>
            </a:ln>
            <a:effectLst/>
          </p:spPr>
        </p:pic>
        <p:pic>
          <p:nvPicPr>
            <p:cNvPr id="231" name="Picture 230"/>
            <p:cNvPicPr/>
            <p:nvPr/>
          </p:nvPicPr>
          <p:blipFill>
            <a:blip r:embed="rId3">
              <a:extLst/>
            </a:blip>
            <a:stretch>
              <a:fillRect/>
            </a:stretch>
          </p:blipFill>
          <p:spPr>
            <a:xfrm>
              <a:off x="-266700" y="-127000"/>
              <a:ext cx="5511800" cy="6925854"/>
            </a:xfrm>
            <a:prstGeom prst="rect">
              <a:avLst/>
            </a:prstGeom>
            <a:effectLst/>
          </p:spPr>
        </p:pic>
      </p:grpSp>
      <p:sp>
        <p:nvSpPr>
          <p:cNvPr id="234" name="Shape 234"/>
          <p:cNvSpPr/>
          <p:nvPr/>
        </p:nvSpPr>
        <p:spPr>
          <a:xfrm>
            <a:off x="800100" y="5994400"/>
            <a:ext cx="5537200" cy="3479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number of extinct birds had teeth, while many reptiles do not.” (Jonathan Sarfati, Refuting Evolution).</a:t>
            </a:r>
          </a:p>
        </p:txBody>
      </p:sp>
      <p:pic>
        <p:nvPicPr>
          <p:cNvPr id="235" name="Jonathan sarfati-2010-2.jpg"/>
          <p:cNvPicPr/>
          <p:nvPr/>
        </p:nvPicPr>
        <p:blipFill>
          <a:blip r:embed="rId4">
            <a:extLst/>
          </a:blip>
          <a:stretch>
            <a:fillRect/>
          </a:stretch>
        </p:blipFill>
        <p:spPr>
          <a:xfrm>
            <a:off x="4139607" y="609600"/>
            <a:ext cx="3251793" cy="4902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Group 239"/>
          <p:cNvGrpSpPr/>
          <p:nvPr/>
        </p:nvGrpSpPr>
        <p:grpSpPr>
          <a:xfrm>
            <a:off x="6959600" y="1257300"/>
            <a:ext cx="5511800" cy="6925854"/>
            <a:chOff x="-266700" y="-127000"/>
            <a:chExt cx="5511800" cy="6925853"/>
          </a:xfrm>
        </p:grpSpPr>
        <p:pic>
          <p:nvPicPr>
            <p:cNvPr id="238" name="Hermann_von_Meyer.png"/>
            <p:cNvPicPr/>
            <p:nvPr/>
          </p:nvPicPr>
          <p:blipFill>
            <a:blip r:embed="rId2">
              <a:extLst/>
            </a:blip>
            <a:srcRect t="1119" b="868"/>
            <a:stretch>
              <a:fillRect/>
            </a:stretch>
          </p:blipFill>
          <p:spPr>
            <a:xfrm>
              <a:off x="0" y="0"/>
              <a:ext cx="5143500" cy="6671854"/>
            </a:xfrm>
            <a:prstGeom prst="rect">
              <a:avLst/>
            </a:prstGeom>
            <a:ln>
              <a:noFill/>
            </a:ln>
            <a:effectLst/>
          </p:spPr>
        </p:pic>
        <p:pic>
          <p:nvPicPr>
            <p:cNvPr id="237" name="Picture 236"/>
            <p:cNvPicPr/>
            <p:nvPr/>
          </p:nvPicPr>
          <p:blipFill>
            <a:blip r:embed="rId3">
              <a:extLst/>
            </a:blip>
            <a:stretch>
              <a:fillRect/>
            </a:stretch>
          </p:blipFill>
          <p:spPr>
            <a:xfrm>
              <a:off x="-266700" y="-127000"/>
              <a:ext cx="5511800" cy="6925854"/>
            </a:xfrm>
            <a:prstGeom prst="rect">
              <a:avLst/>
            </a:prstGeom>
            <a:effectLst/>
          </p:spPr>
        </p:pic>
      </p:grpSp>
      <p:sp>
        <p:nvSpPr>
          <p:cNvPr id="240" name="Shape 240"/>
          <p:cNvSpPr/>
          <p:nvPr/>
        </p:nvSpPr>
        <p:spPr>
          <a:xfrm>
            <a:off x="800100" y="4699000"/>
            <a:ext cx="5537200" cy="414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Hermann von Meyer, who named Archaeopteryx, was a creationist who believed that the creature had nothing to do with evolution.</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 name="Group 244"/>
          <p:cNvGrpSpPr/>
          <p:nvPr/>
        </p:nvGrpSpPr>
        <p:grpSpPr>
          <a:xfrm>
            <a:off x="6959600" y="1257300"/>
            <a:ext cx="5511800" cy="6925854"/>
            <a:chOff x="-266700" y="-127000"/>
            <a:chExt cx="5511800" cy="6925853"/>
          </a:xfrm>
        </p:grpSpPr>
        <p:pic>
          <p:nvPicPr>
            <p:cNvPr id="243" name="Pterodactyl4.png"/>
            <p:cNvPicPr/>
            <p:nvPr/>
          </p:nvPicPr>
          <p:blipFill>
            <a:blip r:embed="rId2">
              <a:extLst/>
            </a:blip>
            <a:srcRect t="935" b="796"/>
            <a:stretch>
              <a:fillRect/>
            </a:stretch>
          </p:blipFill>
          <p:spPr>
            <a:xfrm>
              <a:off x="0" y="0"/>
              <a:ext cx="5143500" cy="6671854"/>
            </a:xfrm>
            <a:prstGeom prst="rect">
              <a:avLst/>
            </a:prstGeom>
            <a:ln>
              <a:noFill/>
            </a:ln>
            <a:effectLst/>
          </p:spPr>
        </p:pic>
        <p:pic>
          <p:nvPicPr>
            <p:cNvPr id="242" name="Picture 241"/>
            <p:cNvPicPr/>
            <p:nvPr/>
          </p:nvPicPr>
          <p:blipFill>
            <a:blip r:embed="rId3">
              <a:extLst/>
            </a:blip>
            <a:stretch>
              <a:fillRect/>
            </a:stretch>
          </p:blipFill>
          <p:spPr>
            <a:xfrm>
              <a:off x="-266700" y="-127000"/>
              <a:ext cx="5511800" cy="6925854"/>
            </a:xfrm>
            <a:prstGeom prst="rect">
              <a:avLst/>
            </a:prstGeom>
            <a:effectLst/>
          </p:spPr>
        </p:pic>
      </p:grpSp>
      <p:sp>
        <p:nvSpPr>
          <p:cNvPr id="245" name="Shape 245"/>
          <p:cNvSpPr/>
          <p:nvPr/>
        </p:nvSpPr>
        <p:spPr>
          <a:xfrm>
            <a:off x="800100" y="3215878"/>
            <a:ext cx="5537200" cy="506452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God made all sorts of flying creatures: </a:t>
            </a:r>
          </a:p>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Flying reptiles like the extinct Pterosaurs</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Group 249"/>
          <p:cNvGrpSpPr/>
          <p:nvPr/>
        </p:nvGrpSpPr>
        <p:grpSpPr>
          <a:xfrm>
            <a:off x="6959600" y="1257300"/>
            <a:ext cx="5511800" cy="6925854"/>
            <a:chOff x="-266700" y="-127000"/>
            <a:chExt cx="5511800" cy="6925853"/>
          </a:xfrm>
        </p:grpSpPr>
        <p:pic>
          <p:nvPicPr>
            <p:cNvPr id="248" name="pasted-image.png"/>
            <p:cNvPicPr/>
            <p:nvPr/>
          </p:nvPicPr>
          <p:blipFill>
            <a:blip r:embed="rId2">
              <a:extLst/>
            </a:blip>
            <a:srcRect l="18515" r="12372"/>
            <a:stretch>
              <a:fillRect/>
            </a:stretch>
          </p:blipFill>
          <p:spPr>
            <a:xfrm>
              <a:off x="0" y="0"/>
              <a:ext cx="5143500" cy="6671854"/>
            </a:xfrm>
            <a:prstGeom prst="rect">
              <a:avLst/>
            </a:prstGeom>
            <a:ln>
              <a:noFill/>
            </a:ln>
            <a:effectLst/>
          </p:spPr>
        </p:pic>
        <p:pic>
          <p:nvPicPr>
            <p:cNvPr id="247" name="Picture 246"/>
            <p:cNvPicPr/>
            <p:nvPr/>
          </p:nvPicPr>
          <p:blipFill>
            <a:blip r:embed="rId3">
              <a:extLst/>
            </a:blip>
            <a:stretch>
              <a:fillRect/>
            </a:stretch>
          </p:blipFill>
          <p:spPr>
            <a:xfrm>
              <a:off x="-266700" y="-127000"/>
              <a:ext cx="5511800" cy="6925854"/>
            </a:xfrm>
            <a:prstGeom prst="rect">
              <a:avLst/>
            </a:prstGeom>
            <a:effectLst/>
          </p:spPr>
        </p:pic>
      </p:grpSp>
      <p:sp>
        <p:nvSpPr>
          <p:cNvPr id="250" name="Shape 250"/>
          <p:cNvSpPr/>
          <p:nvPr/>
        </p:nvSpPr>
        <p:spPr>
          <a:xfrm>
            <a:off x="800100" y="7375525"/>
            <a:ext cx="5537200" cy="113347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Flying mammals (bats)</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Group 254"/>
          <p:cNvGrpSpPr/>
          <p:nvPr/>
        </p:nvGrpSpPr>
        <p:grpSpPr>
          <a:xfrm>
            <a:off x="3166698" y="206771"/>
            <a:ext cx="8702478" cy="5707858"/>
            <a:chOff x="-266699" y="-126999"/>
            <a:chExt cx="8702476" cy="5707856"/>
          </a:xfrm>
        </p:grpSpPr>
        <p:pic>
          <p:nvPicPr>
            <p:cNvPr id="253" name="DSC_5546.jpg"/>
            <p:cNvPicPr/>
            <p:nvPr/>
          </p:nvPicPr>
          <p:blipFill>
            <a:blip r:embed="rId2">
              <a:extLst/>
            </a:blip>
            <a:srcRect/>
            <a:stretch>
              <a:fillRect/>
            </a:stretch>
          </p:blipFill>
          <p:spPr>
            <a:xfrm>
              <a:off x="0" y="0"/>
              <a:ext cx="8334177" cy="5453857"/>
            </a:xfrm>
            <a:prstGeom prst="rect">
              <a:avLst/>
            </a:prstGeom>
            <a:ln>
              <a:noFill/>
            </a:ln>
            <a:effectLst/>
          </p:spPr>
        </p:pic>
        <p:pic>
          <p:nvPicPr>
            <p:cNvPr id="252" name="Picture 251"/>
            <p:cNvPicPr/>
            <p:nvPr/>
          </p:nvPicPr>
          <p:blipFill>
            <a:blip r:embed="rId3">
              <a:extLst/>
            </a:blip>
            <a:stretch>
              <a:fillRect/>
            </a:stretch>
          </p:blipFill>
          <p:spPr>
            <a:xfrm>
              <a:off x="-266700" y="-127000"/>
              <a:ext cx="8702477" cy="5707857"/>
            </a:xfrm>
            <a:prstGeom prst="rect">
              <a:avLst/>
            </a:prstGeom>
            <a:effectLst/>
          </p:spPr>
        </p:pic>
      </p:grpSp>
      <p:sp>
        <p:nvSpPr>
          <p:cNvPr id="255" name="Shape 255"/>
          <p:cNvSpPr/>
          <p:nvPr/>
        </p:nvSpPr>
        <p:spPr>
          <a:xfrm>
            <a:off x="800100" y="8273355"/>
            <a:ext cx="5537200" cy="115004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Flying insects</a:t>
            </a:r>
          </a:p>
        </p:txBody>
      </p:sp>
      <p:grpSp>
        <p:nvGrpSpPr>
          <p:cNvPr id="258" name="Group 258"/>
          <p:cNvGrpSpPr/>
          <p:nvPr/>
        </p:nvGrpSpPr>
        <p:grpSpPr>
          <a:xfrm rot="1464675">
            <a:off x="8350254" y="4480819"/>
            <a:ext cx="3737157" cy="4623888"/>
            <a:chOff x="-266700" y="-126999"/>
            <a:chExt cx="3737155" cy="4623887"/>
          </a:xfrm>
        </p:grpSpPr>
        <p:pic>
          <p:nvPicPr>
            <p:cNvPr id="257" name="pasted-image.png"/>
            <p:cNvPicPr/>
            <p:nvPr/>
          </p:nvPicPr>
          <p:blipFill>
            <a:blip r:embed="rId4">
              <a:extLst/>
            </a:blip>
            <a:srcRect l="13945" r="13945"/>
            <a:stretch>
              <a:fillRect/>
            </a:stretch>
          </p:blipFill>
          <p:spPr>
            <a:xfrm>
              <a:off x="0" y="0"/>
              <a:ext cx="3368856" cy="4369888"/>
            </a:xfrm>
            <a:prstGeom prst="rect">
              <a:avLst/>
            </a:prstGeom>
            <a:ln>
              <a:noFill/>
            </a:ln>
            <a:effectLst/>
          </p:spPr>
        </p:pic>
        <p:pic>
          <p:nvPicPr>
            <p:cNvPr id="256" name="Picture 255"/>
            <p:cNvPicPr/>
            <p:nvPr/>
          </p:nvPicPr>
          <p:blipFill>
            <a:blip r:embed="rId5">
              <a:extLst/>
            </a:blip>
            <a:stretch>
              <a:fillRect/>
            </a:stretch>
          </p:blipFill>
          <p:spPr>
            <a:xfrm>
              <a:off x="-266700" y="-127001"/>
              <a:ext cx="3737156" cy="4623889"/>
            </a:xfrm>
            <a:prstGeom prst="rect">
              <a:avLst/>
            </a:prstGeom>
            <a:effectLst/>
          </p:spPr>
        </p:pic>
      </p:grpSp>
      <p:grpSp>
        <p:nvGrpSpPr>
          <p:cNvPr id="261" name="Group 261"/>
          <p:cNvGrpSpPr/>
          <p:nvPr/>
        </p:nvGrpSpPr>
        <p:grpSpPr>
          <a:xfrm>
            <a:off x="406400" y="2367166"/>
            <a:ext cx="4041964" cy="5019268"/>
            <a:chOff x="-266699" y="-126999"/>
            <a:chExt cx="4041963" cy="5019266"/>
          </a:xfrm>
        </p:grpSpPr>
        <p:pic>
          <p:nvPicPr>
            <p:cNvPr id="260" name="DSC_9148.jpg"/>
            <p:cNvPicPr/>
            <p:nvPr/>
          </p:nvPicPr>
          <p:blipFill>
            <a:blip r:embed="rId6">
              <a:extLst/>
            </a:blip>
            <a:srcRect l="24336" r="24336"/>
            <a:stretch>
              <a:fillRect/>
            </a:stretch>
          </p:blipFill>
          <p:spPr>
            <a:xfrm>
              <a:off x="0" y="0"/>
              <a:ext cx="3673664" cy="4765267"/>
            </a:xfrm>
            <a:prstGeom prst="rect">
              <a:avLst/>
            </a:prstGeom>
            <a:ln>
              <a:noFill/>
            </a:ln>
            <a:effectLst/>
          </p:spPr>
        </p:pic>
        <p:pic>
          <p:nvPicPr>
            <p:cNvPr id="259" name="Picture 258"/>
            <p:cNvPicPr/>
            <p:nvPr/>
          </p:nvPicPr>
          <p:blipFill>
            <a:blip r:embed="rId7">
              <a:extLst/>
            </a:blip>
            <a:stretch>
              <a:fillRect/>
            </a:stretch>
          </p:blipFill>
          <p:spPr>
            <a:xfrm>
              <a:off x="-266700" y="-127000"/>
              <a:ext cx="4041964" cy="5019267"/>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 name="Group 265"/>
          <p:cNvGrpSpPr/>
          <p:nvPr/>
        </p:nvGrpSpPr>
        <p:grpSpPr>
          <a:xfrm>
            <a:off x="7010400" y="2197100"/>
            <a:ext cx="5511800" cy="6925854"/>
            <a:chOff x="-266700" y="-127000"/>
            <a:chExt cx="5511800" cy="6925853"/>
          </a:xfrm>
        </p:grpSpPr>
        <p:pic>
          <p:nvPicPr>
            <p:cNvPr id="264" name="DSC_5448.jpg"/>
            <p:cNvPicPr/>
            <p:nvPr/>
          </p:nvPicPr>
          <p:blipFill>
            <a:blip r:embed="rId2">
              <a:extLst/>
            </a:blip>
            <a:srcRect l="15451" r="33201"/>
            <a:stretch>
              <a:fillRect/>
            </a:stretch>
          </p:blipFill>
          <p:spPr>
            <a:xfrm>
              <a:off x="0" y="0"/>
              <a:ext cx="5143500" cy="6671854"/>
            </a:xfrm>
            <a:prstGeom prst="rect">
              <a:avLst/>
            </a:prstGeom>
            <a:ln>
              <a:noFill/>
            </a:ln>
            <a:effectLst/>
          </p:spPr>
        </p:pic>
        <p:pic>
          <p:nvPicPr>
            <p:cNvPr id="263" name="Picture 262"/>
            <p:cNvPicPr/>
            <p:nvPr/>
          </p:nvPicPr>
          <p:blipFill>
            <a:blip r:embed="rId3">
              <a:extLst/>
            </a:blip>
            <a:stretch>
              <a:fillRect/>
            </a:stretch>
          </p:blipFill>
          <p:spPr>
            <a:xfrm>
              <a:off x="-266700" y="-127000"/>
              <a:ext cx="5511800" cy="6925854"/>
            </a:xfrm>
            <a:prstGeom prst="rect">
              <a:avLst/>
            </a:prstGeom>
            <a:effectLst/>
          </p:spPr>
        </p:pic>
      </p:grpSp>
      <p:sp>
        <p:nvSpPr>
          <p:cNvPr id="266" name="Shape 266"/>
          <p:cNvSpPr/>
          <p:nvPr/>
        </p:nvSpPr>
        <p:spPr>
          <a:xfrm>
            <a:off x="800100" y="7403107"/>
            <a:ext cx="5537200" cy="110589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Flying birds</a:t>
            </a:r>
          </a:p>
        </p:txBody>
      </p:sp>
      <p:grpSp>
        <p:nvGrpSpPr>
          <p:cNvPr id="269" name="Group 269"/>
          <p:cNvGrpSpPr/>
          <p:nvPr/>
        </p:nvGrpSpPr>
        <p:grpSpPr>
          <a:xfrm rot="21167195">
            <a:off x="641912" y="1089865"/>
            <a:ext cx="7039121" cy="4701214"/>
            <a:chOff x="-266700" y="-127000"/>
            <a:chExt cx="7039119" cy="4701213"/>
          </a:xfrm>
        </p:grpSpPr>
        <p:pic>
          <p:nvPicPr>
            <p:cNvPr id="268" name="DSC_1093.jpg"/>
            <p:cNvPicPr/>
            <p:nvPr/>
          </p:nvPicPr>
          <p:blipFill>
            <a:blip r:embed="rId4">
              <a:extLst/>
            </a:blip>
            <a:srcRect/>
            <a:stretch>
              <a:fillRect/>
            </a:stretch>
          </p:blipFill>
          <p:spPr>
            <a:xfrm>
              <a:off x="0" y="-1"/>
              <a:ext cx="6670820" cy="4447215"/>
            </a:xfrm>
            <a:prstGeom prst="rect">
              <a:avLst/>
            </a:prstGeom>
            <a:ln>
              <a:noFill/>
            </a:ln>
            <a:effectLst/>
          </p:spPr>
        </p:pic>
        <p:pic>
          <p:nvPicPr>
            <p:cNvPr id="267" name="Picture 266"/>
            <p:cNvPicPr/>
            <p:nvPr/>
          </p:nvPicPr>
          <p:blipFill>
            <a:blip r:embed="rId5">
              <a:extLst/>
            </a:blip>
            <a:stretch>
              <a:fillRect/>
            </a:stretch>
          </p:blipFill>
          <p:spPr>
            <a:xfrm>
              <a:off x="-266701" y="-127000"/>
              <a:ext cx="7039121" cy="4701214"/>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3" name="Group 273"/>
          <p:cNvGrpSpPr/>
          <p:nvPr/>
        </p:nvGrpSpPr>
        <p:grpSpPr>
          <a:xfrm>
            <a:off x="6959600" y="1257300"/>
            <a:ext cx="5511800" cy="6925854"/>
            <a:chOff x="-266700" y="-127000"/>
            <a:chExt cx="5511800" cy="6925853"/>
          </a:xfrm>
        </p:grpSpPr>
        <p:pic>
          <p:nvPicPr>
            <p:cNvPr id="272" name="Pterodactyl4.png"/>
            <p:cNvPicPr/>
            <p:nvPr/>
          </p:nvPicPr>
          <p:blipFill>
            <a:blip r:embed="rId2">
              <a:extLst/>
            </a:blip>
            <a:srcRect t="935" b="796"/>
            <a:stretch>
              <a:fillRect/>
            </a:stretch>
          </p:blipFill>
          <p:spPr>
            <a:xfrm>
              <a:off x="0" y="0"/>
              <a:ext cx="5143500" cy="6671854"/>
            </a:xfrm>
            <a:prstGeom prst="rect">
              <a:avLst/>
            </a:prstGeom>
            <a:ln>
              <a:noFill/>
            </a:ln>
            <a:effectLst/>
          </p:spPr>
        </p:pic>
        <p:pic>
          <p:nvPicPr>
            <p:cNvPr id="271" name="Picture 270"/>
            <p:cNvPicPr/>
            <p:nvPr/>
          </p:nvPicPr>
          <p:blipFill>
            <a:blip r:embed="rId3">
              <a:extLst/>
            </a:blip>
            <a:stretch>
              <a:fillRect/>
            </a:stretch>
          </p:blipFill>
          <p:spPr>
            <a:xfrm>
              <a:off x="-266700" y="-127000"/>
              <a:ext cx="5511800" cy="6925854"/>
            </a:xfrm>
            <a:prstGeom prst="rect">
              <a:avLst/>
            </a:prstGeom>
            <a:effectLst/>
          </p:spPr>
        </p:pic>
      </p:grpSp>
      <p:sp>
        <p:nvSpPr>
          <p:cNvPr id="274" name="Shape 274"/>
          <p:cNvSpPr/>
          <p:nvPr/>
        </p:nvSpPr>
        <p:spPr>
          <a:xfrm>
            <a:off x="800100" y="6824960"/>
            <a:ext cx="5537200" cy="153164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God made vast numbers of varieties of each of these.</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title"/>
          </p:nvPr>
        </p:nvSpPr>
        <p:spPr>
          <a:xfrm>
            <a:off x="812800" y="1244600"/>
            <a:ext cx="5511801" cy="3632200"/>
          </a:xfrm>
          <a:prstGeom prst="rect">
            <a:avLst/>
          </a:prstGeom>
        </p:spPr>
        <p:txBody>
          <a:bodyPr>
            <a:normAutofit fontScale="90000"/>
          </a:bodyPr>
          <a:lstStyle>
            <a:lvl1pPr algn="l" defTabSz="525779">
              <a:lnSpc>
                <a:spcPct val="110000"/>
              </a:lnSpc>
              <a:defRPr sz="4500" spc="-59">
                <a:latin typeface="Georgia"/>
                <a:ea typeface="Georgia"/>
                <a:cs typeface="Georgia"/>
                <a:sym typeface="Georgia"/>
              </a:defRPr>
            </a:lvl1pPr>
          </a:lstStyle>
          <a:p>
            <a:pPr lvl="0">
              <a:defRPr sz="1800" spc="0">
                <a:solidFill>
                  <a:srgbClr val="000000"/>
                </a:solidFill>
              </a:defRPr>
            </a:pPr>
            <a:r>
              <a:rPr sz="4500" spc="-59">
                <a:solidFill>
                  <a:srgbClr val="E5E5E5"/>
                </a:solidFill>
              </a:rPr>
              <a:t>4. Consider the miracle that would be necessary for a dinosaur to evolve into a bird.</a:t>
            </a:r>
          </a:p>
        </p:txBody>
      </p:sp>
      <p:grpSp>
        <p:nvGrpSpPr>
          <p:cNvPr id="279" name="Group 279"/>
          <p:cNvGrpSpPr/>
          <p:nvPr/>
        </p:nvGrpSpPr>
        <p:grpSpPr>
          <a:xfrm>
            <a:off x="6959600" y="1257300"/>
            <a:ext cx="5511800" cy="6925854"/>
            <a:chOff x="-266700" y="-127000"/>
            <a:chExt cx="5511800" cy="6925853"/>
          </a:xfrm>
        </p:grpSpPr>
        <p:pic>
          <p:nvPicPr>
            <p:cNvPr id="27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77" name="Picture 27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3" name="Group 283"/>
          <p:cNvGrpSpPr/>
          <p:nvPr/>
        </p:nvGrpSpPr>
        <p:grpSpPr>
          <a:xfrm>
            <a:off x="6959600" y="1257300"/>
            <a:ext cx="5511800" cy="6925854"/>
            <a:chOff x="-266700" y="-127000"/>
            <a:chExt cx="5511800" cy="6925853"/>
          </a:xfrm>
        </p:grpSpPr>
        <p:pic>
          <p:nvPicPr>
            <p:cNvPr id="282" name="hawk nagarkot 21.jpg"/>
            <p:cNvPicPr/>
            <p:nvPr/>
          </p:nvPicPr>
          <p:blipFill>
            <a:blip r:embed="rId2">
              <a:extLst/>
            </a:blip>
            <a:srcRect l="24337" r="24324"/>
            <a:stretch>
              <a:fillRect/>
            </a:stretch>
          </p:blipFill>
          <p:spPr>
            <a:xfrm>
              <a:off x="0" y="0"/>
              <a:ext cx="5143500" cy="6671854"/>
            </a:xfrm>
            <a:prstGeom prst="rect">
              <a:avLst/>
            </a:prstGeom>
            <a:ln>
              <a:noFill/>
            </a:ln>
            <a:effectLst/>
          </p:spPr>
        </p:pic>
        <p:pic>
          <p:nvPicPr>
            <p:cNvPr id="281" name="Picture 280"/>
            <p:cNvPicPr/>
            <p:nvPr/>
          </p:nvPicPr>
          <p:blipFill>
            <a:blip r:embed="rId3">
              <a:extLst/>
            </a:blip>
            <a:stretch>
              <a:fillRect/>
            </a:stretch>
          </p:blipFill>
          <p:spPr>
            <a:xfrm>
              <a:off x="-266700" y="-127000"/>
              <a:ext cx="5511800" cy="6925854"/>
            </a:xfrm>
            <a:prstGeom prst="rect">
              <a:avLst/>
            </a:prstGeom>
            <a:effectLst/>
          </p:spPr>
        </p:pic>
      </p:grpSp>
      <p:sp>
        <p:nvSpPr>
          <p:cNvPr id="284" name="Shape 284"/>
          <p:cNvSpPr/>
          <p:nvPr/>
        </p:nvSpPr>
        <p:spPr>
          <a:xfrm>
            <a:off x="800100" y="3352800"/>
            <a:ext cx="5537200" cy="5486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Darwinists focus on a few supposed “reptilian” characteristics of the Archaeopteryx while ignoring the vast number of fantastic modifications necessary to turn a reptile into a bird.</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8" name="Group 288"/>
          <p:cNvGrpSpPr/>
          <p:nvPr/>
        </p:nvGrpSpPr>
        <p:grpSpPr>
          <a:xfrm>
            <a:off x="6959600" y="1257300"/>
            <a:ext cx="5511800" cy="6925854"/>
            <a:chOff x="-266700" y="-127000"/>
            <a:chExt cx="5511800" cy="6925853"/>
          </a:xfrm>
        </p:grpSpPr>
        <p:pic>
          <p:nvPicPr>
            <p:cNvPr id="287" name="lakeland wildlife 58.jpg"/>
            <p:cNvPicPr/>
            <p:nvPr/>
          </p:nvPicPr>
          <p:blipFill>
            <a:blip r:embed="rId2">
              <a:extLst/>
            </a:blip>
            <a:srcRect l="24365" r="24238"/>
            <a:stretch>
              <a:fillRect/>
            </a:stretch>
          </p:blipFill>
          <p:spPr>
            <a:xfrm>
              <a:off x="0" y="0"/>
              <a:ext cx="5143500" cy="6667500"/>
            </a:xfrm>
            <a:prstGeom prst="rect">
              <a:avLst/>
            </a:prstGeom>
            <a:ln>
              <a:noFill/>
            </a:ln>
            <a:effectLst/>
          </p:spPr>
        </p:pic>
        <p:pic>
          <p:nvPicPr>
            <p:cNvPr id="286" name="Picture 285"/>
            <p:cNvPicPr/>
            <p:nvPr/>
          </p:nvPicPr>
          <p:blipFill>
            <a:blip r:embed="rId3">
              <a:extLst/>
            </a:blip>
            <a:stretch>
              <a:fillRect/>
            </a:stretch>
          </p:blipFill>
          <p:spPr>
            <a:xfrm>
              <a:off x="-266700" y="-127000"/>
              <a:ext cx="5511800" cy="6925854"/>
            </a:xfrm>
            <a:prstGeom prst="rect">
              <a:avLst/>
            </a:prstGeom>
            <a:effectLst/>
          </p:spPr>
        </p:pic>
      </p:grpSp>
      <p:sp>
        <p:nvSpPr>
          <p:cNvPr id="289" name="Shape 289"/>
          <p:cNvSpPr/>
          <p:nvPr/>
        </p:nvSpPr>
        <p:spPr>
          <a:xfrm>
            <a:off x="800100" y="1244600"/>
            <a:ext cx="5537200" cy="287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heavy earth-bound body would have to evolve into a light-weight, aerodynamic one.</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3" name="Group 293"/>
          <p:cNvGrpSpPr/>
          <p:nvPr/>
        </p:nvGrpSpPr>
        <p:grpSpPr>
          <a:xfrm>
            <a:off x="6985000" y="1413873"/>
            <a:ext cx="5511800" cy="6925854"/>
            <a:chOff x="-266700" y="-127000"/>
            <a:chExt cx="5511800" cy="6925853"/>
          </a:xfrm>
        </p:grpSpPr>
        <p:pic>
          <p:nvPicPr>
            <p:cNvPr id="292" name="pasted-image.png"/>
            <p:cNvPicPr/>
            <p:nvPr/>
          </p:nvPicPr>
          <p:blipFill>
            <a:blip r:embed="rId2">
              <a:extLst/>
            </a:blip>
            <a:srcRect l="26785" r="8148"/>
            <a:stretch>
              <a:fillRect/>
            </a:stretch>
          </p:blipFill>
          <p:spPr>
            <a:xfrm>
              <a:off x="0" y="0"/>
              <a:ext cx="5143500" cy="6671854"/>
            </a:xfrm>
            <a:prstGeom prst="rect">
              <a:avLst/>
            </a:prstGeom>
            <a:ln>
              <a:noFill/>
            </a:ln>
            <a:effectLst/>
          </p:spPr>
        </p:pic>
        <p:pic>
          <p:nvPicPr>
            <p:cNvPr id="291" name="Picture 290"/>
            <p:cNvPicPr/>
            <p:nvPr/>
          </p:nvPicPr>
          <p:blipFill>
            <a:blip r:embed="rId3">
              <a:extLst/>
            </a:blip>
            <a:stretch>
              <a:fillRect/>
            </a:stretch>
          </p:blipFill>
          <p:spPr>
            <a:xfrm>
              <a:off x="-266700" y="-127000"/>
              <a:ext cx="5511800" cy="6925854"/>
            </a:xfrm>
            <a:prstGeom prst="rect">
              <a:avLst/>
            </a:prstGeom>
            <a:effectLst/>
          </p:spPr>
        </p:pic>
      </p:grpSp>
      <p:sp>
        <p:nvSpPr>
          <p:cNvPr id="294" name="Shape 294"/>
          <p:cNvSpPr/>
          <p:nvPr/>
        </p:nvSpPr>
        <p:spPr>
          <a:xfrm>
            <a:off x="800100" y="1244600"/>
            <a:ext cx="5537200" cy="3632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Solid bones would have to evolve into hollow bones that are light but very strong.</a:t>
            </a:r>
          </a:p>
        </p:txBody>
      </p:sp>
      <p:sp>
        <p:nvSpPr>
          <p:cNvPr id="295" name="Shape 295"/>
          <p:cNvSpPr/>
          <p:nvPr/>
        </p:nvSpPr>
        <p:spPr>
          <a:xfrm>
            <a:off x="3505200" y="5399682"/>
            <a:ext cx="3667721" cy="103703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cap="none" spc="-42">
                <a:solidFill>
                  <a:srgbClr val="FFFFFF"/>
                </a:solidFill>
                <a:latin typeface="Georgia"/>
                <a:ea typeface="Georgia"/>
                <a:cs typeface="Georgia"/>
                <a:sym typeface="Georgia"/>
              </a:defRPr>
            </a:lvl1pPr>
          </a:lstStyle>
          <a:p>
            <a:pPr lvl="0">
              <a:defRPr sz="1800" spc="0">
                <a:solidFill>
                  <a:srgbClr val="000000"/>
                </a:solidFill>
              </a:defRPr>
            </a:pPr>
            <a:r>
              <a:rPr sz="3200" spc="-42">
                <a:solidFill>
                  <a:srgbClr val="FFFFFF"/>
                </a:solidFill>
              </a:rPr>
              <a:t>Hollow Bird Bone</a:t>
            </a:r>
          </a:p>
        </p:txBody>
      </p:sp>
      <p:sp>
        <p:nvSpPr>
          <p:cNvPr id="296" name="Shape 296"/>
          <p:cNvSpPr/>
          <p:nvPr/>
        </p:nvSpPr>
        <p:spPr>
          <a:xfrm>
            <a:off x="8509000" y="8331200"/>
            <a:ext cx="3556000" cy="122684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cap="none" spc="-42">
                <a:solidFill>
                  <a:srgbClr val="FFFFFF"/>
                </a:solidFill>
                <a:latin typeface="Georgia"/>
                <a:ea typeface="Georgia"/>
                <a:cs typeface="Georgia"/>
                <a:sym typeface="Georgia"/>
              </a:defRPr>
            </a:lvl1pPr>
          </a:lstStyle>
          <a:p>
            <a:pPr lvl="0">
              <a:defRPr sz="1800" spc="0">
                <a:solidFill>
                  <a:srgbClr val="000000"/>
                </a:solidFill>
              </a:defRPr>
            </a:pPr>
            <a:r>
              <a:rPr sz="3200" spc="-42">
                <a:solidFill>
                  <a:srgbClr val="FFFFFF"/>
                </a:solidFill>
              </a:rPr>
              <a:t>Solid Mammal Bone</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0" name="Group 300"/>
          <p:cNvGrpSpPr/>
          <p:nvPr/>
        </p:nvGrpSpPr>
        <p:grpSpPr>
          <a:xfrm>
            <a:off x="6959600" y="1257300"/>
            <a:ext cx="5511800" cy="6925854"/>
            <a:chOff x="-266700" y="-127000"/>
            <a:chExt cx="5511800" cy="6925853"/>
          </a:xfrm>
        </p:grpSpPr>
        <p:pic>
          <p:nvPicPr>
            <p:cNvPr id="299" name="DSC_9971 - Version 2.jpg"/>
            <p:cNvPicPr/>
            <p:nvPr/>
          </p:nvPicPr>
          <p:blipFill>
            <a:blip r:embed="rId2">
              <a:extLst/>
            </a:blip>
            <a:srcRect l="24315" r="24315"/>
            <a:stretch>
              <a:fillRect/>
            </a:stretch>
          </p:blipFill>
          <p:spPr>
            <a:xfrm>
              <a:off x="0" y="0"/>
              <a:ext cx="5143500" cy="6671854"/>
            </a:xfrm>
            <a:prstGeom prst="rect">
              <a:avLst/>
            </a:prstGeom>
            <a:ln>
              <a:noFill/>
            </a:ln>
            <a:effectLst/>
          </p:spPr>
        </p:pic>
        <p:pic>
          <p:nvPicPr>
            <p:cNvPr id="298" name="Picture 297"/>
            <p:cNvPicPr/>
            <p:nvPr/>
          </p:nvPicPr>
          <p:blipFill>
            <a:blip r:embed="rId3">
              <a:extLst/>
            </a:blip>
            <a:stretch>
              <a:fillRect/>
            </a:stretch>
          </p:blipFill>
          <p:spPr>
            <a:xfrm>
              <a:off x="-266700" y="-127000"/>
              <a:ext cx="5511800" cy="6925854"/>
            </a:xfrm>
            <a:prstGeom prst="rect">
              <a:avLst/>
            </a:prstGeom>
            <a:effectLst/>
          </p:spPr>
        </p:pic>
      </p:grpSp>
      <p:sp>
        <p:nvSpPr>
          <p:cNvPr id="301" name="Shape 301"/>
          <p:cNvSpPr/>
          <p:nvPr/>
        </p:nvSpPr>
        <p:spPr>
          <a:xfrm>
            <a:off x="800100" y="1104900"/>
            <a:ext cx="5537200" cy="3429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Scales would have to evolve into complex flight feathers.</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5" name="Group 305"/>
          <p:cNvGrpSpPr/>
          <p:nvPr/>
        </p:nvGrpSpPr>
        <p:grpSpPr>
          <a:xfrm>
            <a:off x="6959600" y="1257300"/>
            <a:ext cx="5511800" cy="6925854"/>
            <a:chOff x="-266700" y="-193759"/>
            <a:chExt cx="5511800" cy="6925853"/>
          </a:xfrm>
        </p:grpSpPr>
        <p:pic>
          <p:nvPicPr>
            <p:cNvPr id="304" name="pasted-image.png"/>
            <p:cNvPicPr/>
            <p:nvPr/>
          </p:nvPicPr>
          <p:blipFill>
            <a:blip r:embed="rId2">
              <a:extLst/>
            </a:blip>
            <a:srcRect b="17029"/>
            <a:stretch>
              <a:fillRect/>
            </a:stretch>
          </p:blipFill>
          <p:spPr>
            <a:xfrm>
              <a:off x="0" y="0"/>
              <a:ext cx="5143500" cy="6605095"/>
            </a:xfrm>
            <a:prstGeom prst="rect">
              <a:avLst/>
            </a:prstGeom>
            <a:ln>
              <a:noFill/>
            </a:ln>
            <a:effectLst/>
          </p:spPr>
        </p:pic>
        <p:pic>
          <p:nvPicPr>
            <p:cNvPr id="303" name="Picture 302"/>
            <p:cNvPicPr/>
            <p:nvPr/>
          </p:nvPicPr>
          <p:blipFill>
            <a:blip r:embed="rId3">
              <a:extLst/>
            </a:blip>
            <a:stretch>
              <a:fillRect/>
            </a:stretch>
          </p:blipFill>
          <p:spPr>
            <a:xfrm>
              <a:off x="-266700" y="-193760"/>
              <a:ext cx="5511800" cy="6925855"/>
            </a:xfrm>
            <a:prstGeom prst="rect">
              <a:avLst/>
            </a:prstGeom>
            <a:effectLst/>
          </p:spPr>
        </p:pic>
      </p:grpSp>
      <p:sp>
        <p:nvSpPr>
          <p:cNvPr id="306" name="Shape 306"/>
          <p:cNvSpPr/>
          <p:nvPr/>
        </p:nvSpPr>
        <p:spPr>
          <a:xfrm>
            <a:off x="800100" y="5626100"/>
            <a:ext cx="5537200" cy="2997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Richard Dawkins says that “feathers are modified reptilian scales” (Climbing Mount Improbable).</a:t>
            </a: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 name="Group 310"/>
          <p:cNvGrpSpPr/>
          <p:nvPr/>
        </p:nvGrpSpPr>
        <p:grpSpPr>
          <a:xfrm>
            <a:off x="1649580" y="596899"/>
            <a:ext cx="10449470" cy="6281177"/>
            <a:chOff x="-266699" y="-127000"/>
            <a:chExt cx="10449469" cy="6281175"/>
          </a:xfrm>
        </p:grpSpPr>
        <p:pic>
          <p:nvPicPr>
            <p:cNvPr id="309" name="myakka state park 169.jpg"/>
            <p:cNvPicPr/>
            <p:nvPr/>
          </p:nvPicPr>
          <p:blipFill>
            <a:blip r:embed="rId2">
              <a:extLst/>
            </a:blip>
            <a:srcRect t="5130" b="5130"/>
            <a:stretch>
              <a:fillRect/>
            </a:stretch>
          </p:blipFill>
          <p:spPr>
            <a:xfrm>
              <a:off x="0" y="0"/>
              <a:ext cx="10081170" cy="6027176"/>
            </a:xfrm>
            <a:prstGeom prst="rect">
              <a:avLst/>
            </a:prstGeom>
            <a:ln>
              <a:noFill/>
            </a:ln>
            <a:effectLst/>
          </p:spPr>
        </p:pic>
        <p:pic>
          <p:nvPicPr>
            <p:cNvPr id="308" name="Picture 307"/>
            <p:cNvPicPr/>
            <p:nvPr/>
          </p:nvPicPr>
          <p:blipFill>
            <a:blip r:embed="rId3">
              <a:extLst/>
            </a:blip>
            <a:stretch>
              <a:fillRect/>
            </a:stretch>
          </p:blipFill>
          <p:spPr>
            <a:xfrm>
              <a:off x="-266700" y="-127000"/>
              <a:ext cx="10449470" cy="6281176"/>
            </a:xfrm>
            <a:prstGeom prst="rect">
              <a:avLst/>
            </a:prstGeom>
            <a:effectLst/>
          </p:spPr>
        </p:pic>
      </p:grpSp>
      <p:sp>
        <p:nvSpPr>
          <p:cNvPr id="311" name="Shape 311"/>
          <p:cNvSpPr/>
          <p:nvPr/>
        </p:nvSpPr>
        <p:spPr>
          <a:xfrm>
            <a:off x="1757554" y="6867525"/>
            <a:ext cx="10233522" cy="25426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Reptile scales are absolutely </a:t>
            </a:r>
            <a:r>
              <a:rPr sz="3600" u="sng" spc="-47">
                <a:solidFill>
                  <a:srgbClr val="CBCBCB"/>
                </a:solidFill>
                <a:latin typeface="Georgia"/>
                <a:ea typeface="Georgia"/>
                <a:cs typeface="Georgia"/>
                <a:sym typeface="Georgia"/>
              </a:rPr>
              <a:t>nothing</a:t>
            </a:r>
            <a:r>
              <a:rPr sz="3600" spc="-47">
                <a:solidFill>
                  <a:srgbClr val="CBCBCB"/>
                </a:solidFill>
                <a:latin typeface="Georgia"/>
                <a:ea typeface="Georgia"/>
                <a:cs typeface="Georgia"/>
                <a:sym typeface="Georgia"/>
              </a:rPr>
              <a:t> like a bird’s flying feathers! </a:t>
            </a:r>
          </a:p>
          <a:p>
            <a:pPr lvl="0">
              <a:lnSpc>
                <a:spcPct val="110000"/>
              </a:lnSpc>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Consider the alligator..</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5" name="Group 315"/>
          <p:cNvGrpSpPr/>
          <p:nvPr/>
        </p:nvGrpSpPr>
        <p:grpSpPr>
          <a:xfrm>
            <a:off x="391658" y="1206499"/>
            <a:ext cx="12221484" cy="7340601"/>
            <a:chOff x="-266699" y="-127000"/>
            <a:chExt cx="12221482" cy="7340600"/>
          </a:xfrm>
        </p:grpSpPr>
        <p:pic>
          <p:nvPicPr>
            <p:cNvPr id="314" name="myakka state park 165.jpg"/>
            <p:cNvPicPr/>
            <p:nvPr/>
          </p:nvPicPr>
          <p:blipFill>
            <a:blip r:embed="rId2">
              <a:extLst/>
            </a:blip>
            <a:srcRect/>
            <a:stretch>
              <a:fillRect/>
            </a:stretch>
          </p:blipFill>
          <p:spPr>
            <a:xfrm>
              <a:off x="0" y="0"/>
              <a:ext cx="11853183" cy="7086600"/>
            </a:xfrm>
            <a:prstGeom prst="rect">
              <a:avLst/>
            </a:prstGeom>
            <a:ln>
              <a:noFill/>
            </a:ln>
            <a:effectLst/>
          </p:spPr>
        </p:pic>
        <p:pic>
          <p:nvPicPr>
            <p:cNvPr id="313" name="Picture 312"/>
            <p:cNvPicPr/>
            <p:nvPr/>
          </p:nvPicPr>
          <p:blipFill>
            <a:blip r:embed="rId3">
              <a:extLst/>
            </a:blip>
            <a:stretch>
              <a:fillRect/>
            </a:stretch>
          </p:blipFill>
          <p:spPr>
            <a:xfrm>
              <a:off x="-266700" y="-127000"/>
              <a:ext cx="12221483" cy="7340600"/>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p:nvPr/>
        </p:nvSpPr>
        <p:spPr>
          <a:xfrm>
            <a:off x="800100" y="2870200"/>
            <a:ext cx="5537200" cy="5664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“Feathers are complex structures with a barb, barbules, and hooks that originate in a totally different way, from follicles inside the skin in a manner akin to mammalian hair” (John Sarfati, Refuting Evolution).</a:t>
            </a:r>
          </a:p>
        </p:txBody>
      </p:sp>
      <p:grpSp>
        <p:nvGrpSpPr>
          <p:cNvPr id="320" name="Group 320"/>
          <p:cNvGrpSpPr/>
          <p:nvPr/>
        </p:nvGrpSpPr>
        <p:grpSpPr>
          <a:xfrm>
            <a:off x="6959600" y="1257300"/>
            <a:ext cx="5511800" cy="6925854"/>
            <a:chOff x="-266700" y="-127000"/>
            <a:chExt cx="5511800" cy="6925853"/>
          </a:xfrm>
        </p:grpSpPr>
        <p:pic>
          <p:nvPicPr>
            <p:cNvPr id="319" name="pasted-image.png"/>
            <p:cNvPicPr/>
            <p:nvPr/>
          </p:nvPicPr>
          <p:blipFill>
            <a:blip r:embed="rId2">
              <a:extLst/>
            </a:blip>
            <a:srcRect l="20728" r="20728"/>
            <a:stretch>
              <a:fillRect/>
            </a:stretch>
          </p:blipFill>
          <p:spPr>
            <a:xfrm>
              <a:off x="0" y="0"/>
              <a:ext cx="5143500" cy="6671854"/>
            </a:xfrm>
            <a:prstGeom prst="rect">
              <a:avLst/>
            </a:prstGeom>
            <a:ln>
              <a:noFill/>
            </a:ln>
            <a:effectLst/>
          </p:spPr>
        </p:pic>
        <p:pic>
          <p:nvPicPr>
            <p:cNvPr id="318" name="Picture 31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p:cNvSpPr/>
          <p:nvPr/>
        </p:nvSpPr>
        <p:spPr>
          <a:xfrm>
            <a:off x="800100" y="4343400"/>
            <a:ext cx="5537200" cy="4191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“simple” pigeon feather is composed of more than one million individual parts made up of billions of cells perfectly organized into a marvel of design.</a:t>
            </a:r>
          </a:p>
        </p:txBody>
      </p:sp>
      <p:grpSp>
        <p:nvGrpSpPr>
          <p:cNvPr id="325" name="Group 325"/>
          <p:cNvGrpSpPr/>
          <p:nvPr/>
        </p:nvGrpSpPr>
        <p:grpSpPr>
          <a:xfrm>
            <a:off x="6959600" y="1257300"/>
            <a:ext cx="5511800" cy="6925854"/>
            <a:chOff x="-266700" y="-127000"/>
            <a:chExt cx="5511800" cy="6925853"/>
          </a:xfrm>
        </p:grpSpPr>
        <p:pic>
          <p:nvPicPr>
            <p:cNvPr id="324" name="pasted-image.png"/>
            <p:cNvPicPr/>
            <p:nvPr/>
          </p:nvPicPr>
          <p:blipFill>
            <a:blip r:embed="rId2">
              <a:extLst/>
            </a:blip>
            <a:srcRect l="20976" r="20976"/>
            <a:stretch>
              <a:fillRect/>
            </a:stretch>
          </p:blipFill>
          <p:spPr>
            <a:xfrm>
              <a:off x="0" y="0"/>
              <a:ext cx="5143500" cy="6671854"/>
            </a:xfrm>
            <a:prstGeom prst="rect">
              <a:avLst/>
            </a:prstGeom>
            <a:ln>
              <a:noFill/>
            </a:ln>
            <a:effectLst/>
          </p:spPr>
        </p:pic>
        <p:pic>
          <p:nvPicPr>
            <p:cNvPr id="323" name="Picture 32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hape 327"/>
          <p:cNvSpPr/>
          <p:nvPr/>
        </p:nvSpPr>
        <p:spPr>
          <a:xfrm>
            <a:off x="800100" y="1777305"/>
            <a:ext cx="5537200" cy="718889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Just one flying feather is a complex system with:</a:t>
            </a:r>
          </a:p>
          <a:p>
            <a:pPr lvl="0">
              <a:defRPr sz="1800" cap="none">
                <a:solidFill>
                  <a:srgbClr val="000000"/>
                </a:solidFill>
              </a:defRPr>
            </a:pPr>
            <a:endParaRPr sz="3600" spc="-47">
              <a:solidFill>
                <a:srgbClr val="CBCBCB"/>
              </a:solidFill>
              <a:latin typeface="Georgia"/>
              <a:ea typeface="Georgia"/>
              <a:cs typeface="Georgia"/>
              <a:sym typeface="Georgia"/>
            </a:endParaRPr>
          </a:p>
          <a:p>
            <a:pPr marL="807636" lvl="0" indent="-490136" algn="l">
              <a:lnSpc>
                <a:spcPct val="110000"/>
              </a:lnSpc>
              <a:buSzPct val="100000"/>
              <a:buChar char="•"/>
              <a:defRPr sz="1800" cap="none">
                <a:solidFill>
                  <a:srgbClr val="000000"/>
                </a:solidFill>
              </a:defRPr>
            </a:pPr>
            <a:r>
              <a:rPr sz="3600" spc="-47">
                <a:solidFill>
                  <a:srgbClr val="CBCBCB"/>
                </a:solidFill>
                <a:latin typeface="Georgia"/>
                <a:ea typeface="Georgia"/>
                <a:cs typeface="Georgia"/>
                <a:sym typeface="Georgia"/>
              </a:rPr>
              <a:t>A hollow stem that starts out as a circle near the root of the feather and changes into a rectangular shape which is structurally stronger</a:t>
            </a:r>
          </a:p>
        </p:txBody>
      </p:sp>
      <p:grpSp>
        <p:nvGrpSpPr>
          <p:cNvPr id="330" name="Group 330"/>
          <p:cNvGrpSpPr/>
          <p:nvPr/>
        </p:nvGrpSpPr>
        <p:grpSpPr>
          <a:xfrm>
            <a:off x="6959600" y="1257300"/>
            <a:ext cx="5511800" cy="6925854"/>
            <a:chOff x="-266700" y="-127000"/>
            <a:chExt cx="5511800" cy="6925853"/>
          </a:xfrm>
        </p:grpSpPr>
        <p:pic>
          <p:nvPicPr>
            <p:cNvPr id="329" name="pic205.png"/>
            <p:cNvPicPr/>
            <p:nvPr/>
          </p:nvPicPr>
          <p:blipFill>
            <a:blip r:embed="rId2">
              <a:extLst/>
            </a:blip>
            <a:srcRect l="29690" r="8004"/>
            <a:stretch>
              <a:fillRect/>
            </a:stretch>
          </p:blipFill>
          <p:spPr>
            <a:xfrm>
              <a:off x="0" y="0"/>
              <a:ext cx="5143500" cy="6671854"/>
            </a:xfrm>
            <a:prstGeom prst="rect">
              <a:avLst/>
            </a:prstGeom>
            <a:ln>
              <a:noFill/>
            </a:ln>
            <a:effectLst/>
          </p:spPr>
        </p:pic>
        <p:pic>
          <p:nvPicPr>
            <p:cNvPr id="328" name="Picture 32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p:nvPr/>
        </p:nvSpPr>
        <p:spPr>
          <a:xfrm>
            <a:off x="2063303" y="7572573"/>
            <a:ext cx="8878194" cy="251122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Smaller shafts or barbs angle off the stem forming the feather shape</a:t>
            </a:r>
          </a:p>
        </p:txBody>
      </p:sp>
      <p:grpSp>
        <p:nvGrpSpPr>
          <p:cNvPr id="335" name="Group 335"/>
          <p:cNvGrpSpPr/>
          <p:nvPr/>
        </p:nvGrpSpPr>
        <p:grpSpPr>
          <a:xfrm>
            <a:off x="1868399" y="421159"/>
            <a:ext cx="9268002" cy="7446598"/>
            <a:chOff x="-266700" y="-126999"/>
            <a:chExt cx="9268000" cy="7446596"/>
          </a:xfrm>
        </p:grpSpPr>
        <p:pic>
          <p:nvPicPr>
            <p:cNvPr id="334" name="pic205.png"/>
            <p:cNvPicPr/>
            <p:nvPr/>
          </p:nvPicPr>
          <p:blipFill>
            <a:blip r:embed="rId2">
              <a:extLst/>
            </a:blip>
            <a:srcRect/>
            <a:stretch>
              <a:fillRect/>
            </a:stretch>
          </p:blipFill>
          <p:spPr>
            <a:xfrm>
              <a:off x="0" y="0"/>
              <a:ext cx="8899701" cy="7192597"/>
            </a:xfrm>
            <a:prstGeom prst="rect">
              <a:avLst/>
            </a:prstGeom>
            <a:ln>
              <a:noFill/>
            </a:ln>
            <a:effectLst/>
          </p:spPr>
        </p:pic>
        <p:pic>
          <p:nvPicPr>
            <p:cNvPr id="333" name="Picture 332"/>
            <p:cNvPicPr/>
            <p:nvPr/>
          </p:nvPicPr>
          <p:blipFill>
            <a:blip r:embed="rId3">
              <a:extLst/>
            </a:blip>
            <a:stretch>
              <a:fillRect/>
            </a:stretch>
          </p:blipFill>
          <p:spPr>
            <a:xfrm>
              <a:off x="-266700" y="-127000"/>
              <a:ext cx="9268001" cy="7446597"/>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p:nvPr/>
        </p:nvSpPr>
        <p:spPr>
          <a:xfrm>
            <a:off x="1514623" y="6308625"/>
            <a:ext cx="10591008" cy="291157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Two sets of barbules angle off the barbs. The barbules on one side of the barb have microscopic hooks that interlock with a set of non-hooked barbules off the side of the adjoining barb.</a:t>
            </a:r>
          </a:p>
        </p:txBody>
      </p:sp>
      <p:grpSp>
        <p:nvGrpSpPr>
          <p:cNvPr id="340" name="Group 340"/>
          <p:cNvGrpSpPr/>
          <p:nvPr/>
        </p:nvGrpSpPr>
        <p:grpSpPr>
          <a:xfrm>
            <a:off x="2851460" y="342900"/>
            <a:ext cx="7917334" cy="6276451"/>
            <a:chOff x="-266699" y="-126999"/>
            <a:chExt cx="7917332" cy="6276450"/>
          </a:xfrm>
        </p:grpSpPr>
        <p:pic>
          <p:nvPicPr>
            <p:cNvPr id="339" name="pasted-image.png"/>
            <p:cNvPicPr/>
            <p:nvPr/>
          </p:nvPicPr>
          <p:blipFill>
            <a:blip r:embed="rId2">
              <a:extLst/>
            </a:blip>
            <a:srcRect/>
            <a:stretch>
              <a:fillRect/>
            </a:stretch>
          </p:blipFill>
          <p:spPr>
            <a:xfrm>
              <a:off x="0" y="0"/>
              <a:ext cx="7549033" cy="6022451"/>
            </a:xfrm>
            <a:prstGeom prst="rect">
              <a:avLst/>
            </a:prstGeom>
            <a:ln>
              <a:noFill/>
            </a:ln>
            <a:effectLst/>
          </p:spPr>
        </p:pic>
        <p:pic>
          <p:nvPicPr>
            <p:cNvPr id="338" name="Picture 337"/>
            <p:cNvPicPr/>
            <p:nvPr/>
          </p:nvPicPr>
          <p:blipFill>
            <a:blip r:embed="rId3">
              <a:extLst/>
            </a:blip>
            <a:stretch>
              <a:fillRect/>
            </a:stretch>
          </p:blipFill>
          <p:spPr>
            <a:xfrm>
              <a:off x="-266700" y="-127000"/>
              <a:ext cx="7917333" cy="6276451"/>
            </a:xfrm>
            <a:prstGeom prst="rect">
              <a:avLst/>
            </a:prstGeom>
            <a:effectLst/>
          </p:spPr>
        </p:pic>
      </p:grpSp>
      <p:sp>
        <p:nvSpPr>
          <p:cNvPr id="341" name="Shape 341"/>
          <p:cNvSpPr/>
          <p:nvPr/>
        </p:nvSpPr>
        <p:spPr>
          <a:xfrm>
            <a:off x="10811023" y="2380293"/>
            <a:ext cx="3147022" cy="189686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lgn="l">
              <a:defRPr sz="1800" cap="none">
                <a:solidFill>
                  <a:srgbClr val="000000"/>
                </a:solidFill>
              </a:defRPr>
            </a:pPr>
            <a:r>
              <a:rPr sz="3600" spc="-47">
                <a:solidFill>
                  <a:srgbClr val="CBCBCB"/>
                </a:solidFill>
                <a:latin typeface="Georgia"/>
                <a:ea typeface="Georgia"/>
                <a:cs typeface="Georgia"/>
                <a:sym typeface="Georgia"/>
              </a:rPr>
              <a:t>Hooked barbules</a:t>
            </a:r>
          </a:p>
        </p:txBody>
      </p:sp>
      <p:sp>
        <p:nvSpPr>
          <p:cNvPr id="342" name="Shape 342"/>
          <p:cNvSpPr/>
          <p:nvPr/>
        </p:nvSpPr>
        <p:spPr>
          <a:xfrm>
            <a:off x="-1320404" y="3413422"/>
            <a:ext cx="4221362" cy="229175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lgn="r">
              <a:defRPr sz="1800" cap="none">
                <a:solidFill>
                  <a:srgbClr val="000000"/>
                </a:solidFill>
              </a:defRPr>
            </a:pPr>
            <a:r>
              <a:rPr sz="3600" spc="-47">
                <a:solidFill>
                  <a:srgbClr val="CBCBCB"/>
                </a:solidFill>
                <a:latin typeface="Georgia"/>
                <a:ea typeface="Georgia"/>
                <a:cs typeface="Georgia"/>
                <a:sym typeface="Georgia"/>
              </a:rPr>
              <a:t>Non-hooked barbules</a:t>
            </a:r>
          </a:p>
        </p:txBody>
      </p:sp>
      <p:sp>
        <p:nvSpPr>
          <p:cNvPr id="343" name="Shape 343"/>
          <p:cNvSpPr/>
          <p:nvPr/>
        </p:nvSpPr>
        <p:spPr>
          <a:xfrm flipV="1">
            <a:off x="3191485" y="4280100"/>
            <a:ext cx="1313230" cy="198166"/>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344" name="Shape 344"/>
          <p:cNvSpPr/>
          <p:nvPr/>
        </p:nvSpPr>
        <p:spPr>
          <a:xfrm flipH="1">
            <a:off x="6216252" y="3548199"/>
            <a:ext cx="4392549" cy="516775"/>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 name="Group 348"/>
          <p:cNvGrpSpPr/>
          <p:nvPr/>
        </p:nvGrpSpPr>
        <p:grpSpPr>
          <a:xfrm>
            <a:off x="794280" y="342900"/>
            <a:ext cx="11416240" cy="9067801"/>
            <a:chOff x="-266700" y="-127000"/>
            <a:chExt cx="11416238" cy="9067800"/>
          </a:xfrm>
        </p:grpSpPr>
        <p:pic>
          <p:nvPicPr>
            <p:cNvPr id="347" name="pasted-image.png"/>
            <p:cNvPicPr/>
            <p:nvPr/>
          </p:nvPicPr>
          <p:blipFill>
            <a:blip r:embed="rId2">
              <a:extLst/>
            </a:blip>
            <a:srcRect t="138" b="138"/>
            <a:stretch>
              <a:fillRect/>
            </a:stretch>
          </p:blipFill>
          <p:spPr>
            <a:xfrm>
              <a:off x="0" y="0"/>
              <a:ext cx="11047939" cy="8813800"/>
            </a:xfrm>
            <a:prstGeom prst="rect">
              <a:avLst/>
            </a:prstGeom>
            <a:ln>
              <a:noFill/>
            </a:ln>
            <a:effectLst/>
          </p:spPr>
        </p:pic>
        <p:pic>
          <p:nvPicPr>
            <p:cNvPr id="346" name="Picture 345"/>
            <p:cNvPicPr/>
            <p:nvPr/>
          </p:nvPicPr>
          <p:blipFill>
            <a:blip r:embed="rId3">
              <a:extLst/>
            </a:blip>
            <a:stretch>
              <a:fillRect/>
            </a:stretch>
          </p:blipFill>
          <p:spPr>
            <a:xfrm>
              <a:off x="-266700" y="-127000"/>
              <a:ext cx="11416239" cy="9067800"/>
            </a:xfrm>
            <a:prstGeom prst="rect">
              <a:avLst/>
            </a:prstGeom>
            <a:effectLst/>
          </p:spPr>
        </p:pic>
      </p:grpSp>
      <p:sp>
        <p:nvSpPr>
          <p:cNvPr id="349" name="Shape 349"/>
          <p:cNvSpPr/>
          <p:nvPr/>
        </p:nvSpPr>
        <p:spPr>
          <a:xfrm>
            <a:off x="8224539" y="1546125"/>
            <a:ext cx="3261322" cy="189686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r>
              <a:rPr sz="3600" spc="-47">
                <a:latin typeface="Georgia"/>
                <a:ea typeface="Georgia"/>
                <a:cs typeface="Georgia"/>
                <a:sym typeface="Georgia"/>
              </a:rPr>
              <a:t>Hooked barbules</a:t>
            </a:r>
          </a:p>
        </p:txBody>
      </p:sp>
      <p:sp>
        <p:nvSpPr>
          <p:cNvPr id="350" name="Shape 350"/>
          <p:cNvSpPr/>
          <p:nvPr/>
        </p:nvSpPr>
        <p:spPr>
          <a:xfrm>
            <a:off x="1458019" y="1914822"/>
            <a:ext cx="4221362" cy="2291756"/>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r>
              <a:rPr sz="3600" spc="-47">
                <a:latin typeface="Georgia"/>
                <a:ea typeface="Georgia"/>
                <a:cs typeface="Georgia"/>
                <a:sym typeface="Georgia"/>
              </a:rPr>
              <a:t>Non-hooked barbules</a:t>
            </a:r>
          </a:p>
        </p:txBody>
      </p:sp>
      <p:sp>
        <p:nvSpPr>
          <p:cNvPr id="351" name="Shape 351"/>
          <p:cNvSpPr/>
          <p:nvPr/>
        </p:nvSpPr>
        <p:spPr>
          <a:xfrm>
            <a:off x="4243601" y="3514851"/>
            <a:ext cx="921513" cy="1859467"/>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352" name="Shape 352"/>
          <p:cNvSpPr/>
          <p:nvPr/>
        </p:nvSpPr>
        <p:spPr>
          <a:xfrm flipH="1">
            <a:off x="8155285" y="3269128"/>
            <a:ext cx="1384896" cy="2360564"/>
          </a:xfrm>
          <a:prstGeom prst="line">
            <a:avLst/>
          </a:prstGeom>
          <a:ln w="165100">
            <a:solidFill>
              <a:srgbClr val="CD834E"/>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353" name="Shape 353"/>
          <p:cNvSpPr/>
          <p:nvPr/>
        </p:nvSpPr>
        <p:spPr>
          <a:xfrm>
            <a:off x="5677873" y="8534036"/>
            <a:ext cx="7553921" cy="12335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800" cap="none" spc="-36">
                <a:solidFill>
                  <a:srgbClr val="000000"/>
                </a:solidFill>
                <a:latin typeface="Georgia"/>
                <a:ea typeface="Georgia"/>
                <a:cs typeface="Georgia"/>
                <a:sym typeface="Georgia"/>
              </a:defRPr>
            </a:lvl1pPr>
          </a:lstStyle>
          <a:p>
            <a:pPr lvl="0">
              <a:defRPr sz="1800" spc="0"/>
            </a:pPr>
            <a:r>
              <a:rPr sz="2800" spc="-36"/>
              <a:t>Copyright The Field Museum</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p:nvPr/>
        </p:nvSpPr>
        <p:spPr>
          <a:xfrm>
            <a:off x="800100" y="4622800"/>
            <a:ext cx="5537200" cy="4191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With the barbules hooked, the wing has a lightweight flat surface that the bird uses to push against the air. </a:t>
            </a:r>
          </a:p>
        </p:txBody>
      </p:sp>
      <p:grpSp>
        <p:nvGrpSpPr>
          <p:cNvPr id="358" name="Group 358"/>
          <p:cNvGrpSpPr/>
          <p:nvPr/>
        </p:nvGrpSpPr>
        <p:grpSpPr>
          <a:xfrm>
            <a:off x="6959600" y="1257300"/>
            <a:ext cx="5511800" cy="6925854"/>
            <a:chOff x="-266700" y="-127000"/>
            <a:chExt cx="5511800" cy="6925853"/>
          </a:xfrm>
        </p:grpSpPr>
        <p:pic>
          <p:nvPicPr>
            <p:cNvPr id="357" name="pic205.png"/>
            <p:cNvPicPr/>
            <p:nvPr/>
          </p:nvPicPr>
          <p:blipFill>
            <a:blip r:embed="rId2">
              <a:extLst/>
            </a:blip>
            <a:srcRect l="29690" r="8004"/>
            <a:stretch>
              <a:fillRect/>
            </a:stretch>
          </p:blipFill>
          <p:spPr>
            <a:xfrm>
              <a:off x="0" y="0"/>
              <a:ext cx="5143500" cy="6671854"/>
            </a:xfrm>
            <a:prstGeom prst="rect">
              <a:avLst/>
            </a:prstGeom>
            <a:ln>
              <a:noFill/>
            </a:ln>
            <a:effectLst/>
          </p:spPr>
        </p:pic>
        <p:pic>
          <p:nvPicPr>
            <p:cNvPr id="356" name="Picture 35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p:nvPr/>
        </p:nvSpPr>
        <p:spPr>
          <a:xfrm>
            <a:off x="622300" y="1388665"/>
            <a:ext cx="5537200" cy="334407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creature would have to grow wings perfectly shaped for flight, with all of the necessary muscles and tendons.</a:t>
            </a:r>
          </a:p>
        </p:txBody>
      </p:sp>
      <p:grpSp>
        <p:nvGrpSpPr>
          <p:cNvPr id="363" name="Group 363"/>
          <p:cNvGrpSpPr/>
          <p:nvPr/>
        </p:nvGrpSpPr>
        <p:grpSpPr>
          <a:xfrm>
            <a:off x="6985000" y="1413873"/>
            <a:ext cx="5511800" cy="6925854"/>
            <a:chOff x="-266700" y="-127000"/>
            <a:chExt cx="5511800" cy="6925853"/>
          </a:xfrm>
        </p:grpSpPr>
        <p:pic>
          <p:nvPicPr>
            <p:cNvPr id="362" name="lakeland wildlife 8.jpg"/>
            <p:cNvPicPr/>
            <p:nvPr/>
          </p:nvPicPr>
          <p:blipFill>
            <a:blip r:embed="rId2">
              <a:extLst/>
            </a:blip>
            <a:srcRect l="33196" r="15441"/>
            <a:stretch>
              <a:fillRect/>
            </a:stretch>
          </p:blipFill>
          <p:spPr>
            <a:xfrm>
              <a:off x="0" y="0"/>
              <a:ext cx="5143500" cy="6671854"/>
            </a:xfrm>
            <a:prstGeom prst="rect">
              <a:avLst/>
            </a:prstGeom>
            <a:ln>
              <a:noFill/>
            </a:ln>
            <a:effectLst/>
          </p:spPr>
        </p:pic>
        <p:pic>
          <p:nvPicPr>
            <p:cNvPr id="361" name="Picture 36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7" name="Group 367"/>
          <p:cNvGrpSpPr/>
          <p:nvPr/>
        </p:nvGrpSpPr>
        <p:grpSpPr>
          <a:xfrm>
            <a:off x="6959600" y="1257300"/>
            <a:ext cx="5511800" cy="6925854"/>
            <a:chOff x="-266700" y="-127000"/>
            <a:chExt cx="5511800" cy="6925853"/>
          </a:xfrm>
        </p:grpSpPr>
        <p:pic>
          <p:nvPicPr>
            <p:cNvPr id="366" name="cairns wildlife reserve 11-2009 (29).jpg"/>
            <p:cNvPicPr/>
            <p:nvPr/>
          </p:nvPicPr>
          <p:blipFill>
            <a:blip r:embed="rId2">
              <a:extLst/>
            </a:blip>
            <a:srcRect l="24365" r="24238"/>
            <a:stretch>
              <a:fillRect/>
            </a:stretch>
          </p:blipFill>
          <p:spPr>
            <a:xfrm>
              <a:off x="0" y="0"/>
              <a:ext cx="5143500" cy="6667500"/>
            </a:xfrm>
            <a:prstGeom prst="rect">
              <a:avLst/>
            </a:prstGeom>
            <a:ln>
              <a:noFill/>
            </a:ln>
            <a:effectLst/>
          </p:spPr>
        </p:pic>
        <p:pic>
          <p:nvPicPr>
            <p:cNvPr id="365" name="Picture 364"/>
            <p:cNvPicPr/>
            <p:nvPr/>
          </p:nvPicPr>
          <p:blipFill>
            <a:blip r:embed="rId3">
              <a:extLst/>
            </a:blip>
            <a:stretch>
              <a:fillRect/>
            </a:stretch>
          </p:blipFill>
          <p:spPr>
            <a:xfrm>
              <a:off x="-266700" y="-127000"/>
              <a:ext cx="5511800" cy="6925854"/>
            </a:xfrm>
            <a:prstGeom prst="rect">
              <a:avLst/>
            </a:prstGeom>
            <a:effectLst/>
          </p:spPr>
        </p:pic>
      </p:grpSp>
      <p:sp>
        <p:nvSpPr>
          <p:cNvPr id="368" name="Shape 368"/>
          <p:cNvSpPr/>
          <p:nvPr/>
        </p:nvSpPr>
        <p:spPr>
          <a:xfrm>
            <a:off x="800100" y="1333500"/>
            <a:ext cx="5537200" cy="2895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cold-blooded creature would have to evolve into a warm-blooded one.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622300" y="7200900"/>
            <a:ext cx="8444432"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Archaeopteryx and Bird Evolution</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2" name="Group 372"/>
          <p:cNvGrpSpPr/>
          <p:nvPr/>
        </p:nvGrpSpPr>
        <p:grpSpPr>
          <a:xfrm>
            <a:off x="6959600" y="1257300"/>
            <a:ext cx="5511800" cy="6925854"/>
            <a:chOff x="-266700" y="-127000"/>
            <a:chExt cx="5511800" cy="6925853"/>
          </a:xfrm>
        </p:grpSpPr>
        <p:pic>
          <p:nvPicPr>
            <p:cNvPr id="371" name="taronga zoo 11-16-2009 (171).jpg"/>
            <p:cNvPicPr/>
            <p:nvPr/>
          </p:nvPicPr>
          <p:blipFill>
            <a:blip r:embed="rId2">
              <a:extLst/>
            </a:blip>
            <a:srcRect l="24238" r="24365"/>
            <a:stretch>
              <a:fillRect/>
            </a:stretch>
          </p:blipFill>
          <p:spPr>
            <a:xfrm>
              <a:off x="0" y="0"/>
              <a:ext cx="5143500" cy="6667500"/>
            </a:xfrm>
            <a:prstGeom prst="rect">
              <a:avLst/>
            </a:prstGeom>
            <a:ln>
              <a:noFill/>
            </a:ln>
            <a:effectLst/>
          </p:spPr>
        </p:pic>
        <p:pic>
          <p:nvPicPr>
            <p:cNvPr id="370" name="Picture 369"/>
            <p:cNvPicPr/>
            <p:nvPr/>
          </p:nvPicPr>
          <p:blipFill>
            <a:blip r:embed="rId3">
              <a:extLst/>
            </a:blip>
            <a:stretch>
              <a:fillRect/>
            </a:stretch>
          </p:blipFill>
          <p:spPr>
            <a:xfrm>
              <a:off x="-266700" y="-127000"/>
              <a:ext cx="5511800" cy="6925854"/>
            </a:xfrm>
            <a:prstGeom prst="rect">
              <a:avLst/>
            </a:prstGeom>
            <a:effectLst/>
          </p:spPr>
        </p:pic>
      </p:grpSp>
      <p:sp>
        <p:nvSpPr>
          <p:cNvPr id="373" name="Shape 373"/>
          <p:cNvSpPr/>
          <p:nvPr/>
        </p:nvSpPr>
        <p:spPr>
          <a:xfrm>
            <a:off x="800100" y="2197100"/>
            <a:ext cx="5537200" cy="6096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“Considering the specificities and complexities of both metabolic systems, any type of ‘half and half’ would be something out of a poorly done science fiction” (Kenneth Poppe, Reclaiming Science from Darwinism).</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7" name="Group 377"/>
          <p:cNvGrpSpPr/>
          <p:nvPr/>
        </p:nvGrpSpPr>
        <p:grpSpPr>
          <a:xfrm>
            <a:off x="6959600" y="1257300"/>
            <a:ext cx="5511800" cy="6925854"/>
            <a:chOff x="-266700" y="-127000"/>
            <a:chExt cx="5511800" cy="6925853"/>
          </a:xfrm>
        </p:grpSpPr>
        <p:pic>
          <p:nvPicPr>
            <p:cNvPr id="376" name="taronga zoo 11-16-2009 masked lapwing (220).jpg"/>
            <p:cNvPicPr/>
            <p:nvPr/>
          </p:nvPicPr>
          <p:blipFill>
            <a:blip r:embed="rId2">
              <a:extLst/>
            </a:blip>
            <a:srcRect l="24238" r="24365"/>
            <a:stretch>
              <a:fillRect/>
            </a:stretch>
          </p:blipFill>
          <p:spPr>
            <a:xfrm>
              <a:off x="0" y="0"/>
              <a:ext cx="5143500" cy="6667500"/>
            </a:xfrm>
            <a:prstGeom prst="rect">
              <a:avLst/>
            </a:prstGeom>
            <a:ln>
              <a:noFill/>
            </a:ln>
            <a:effectLst/>
          </p:spPr>
        </p:pic>
        <p:pic>
          <p:nvPicPr>
            <p:cNvPr id="375" name="Picture 374"/>
            <p:cNvPicPr/>
            <p:nvPr/>
          </p:nvPicPr>
          <p:blipFill>
            <a:blip r:embed="rId3">
              <a:extLst/>
            </a:blip>
            <a:stretch>
              <a:fillRect/>
            </a:stretch>
          </p:blipFill>
          <p:spPr>
            <a:xfrm>
              <a:off x="-266700" y="-127000"/>
              <a:ext cx="5511800" cy="6925854"/>
            </a:xfrm>
            <a:prstGeom prst="rect">
              <a:avLst/>
            </a:prstGeom>
            <a:effectLst/>
          </p:spPr>
        </p:pic>
      </p:grpSp>
      <p:sp>
        <p:nvSpPr>
          <p:cNvPr id="378" name="Shape 378"/>
          <p:cNvSpPr/>
          <p:nvPr/>
        </p:nvSpPr>
        <p:spPr>
          <a:xfrm>
            <a:off x="698500" y="1295400"/>
            <a:ext cx="5537200" cy="2895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Bellows-like lungs would have to evolve into the avian lungs.</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2" name="Group 382"/>
          <p:cNvGrpSpPr/>
          <p:nvPr/>
        </p:nvGrpSpPr>
        <p:grpSpPr>
          <a:xfrm>
            <a:off x="6807200" y="1739900"/>
            <a:ext cx="5511800" cy="6925854"/>
            <a:chOff x="-266700" y="-127000"/>
            <a:chExt cx="5511800" cy="6925853"/>
          </a:xfrm>
        </p:grpSpPr>
        <p:pic>
          <p:nvPicPr>
            <p:cNvPr id="381" name="myakka state park 169.jpg"/>
            <p:cNvPicPr/>
            <p:nvPr/>
          </p:nvPicPr>
          <p:blipFill>
            <a:blip r:embed="rId2">
              <a:extLst/>
            </a:blip>
            <a:srcRect l="10115" r="38522"/>
            <a:stretch>
              <a:fillRect/>
            </a:stretch>
          </p:blipFill>
          <p:spPr>
            <a:xfrm>
              <a:off x="0" y="0"/>
              <a:ext cx="5143500" cy="6671854"/>
            </a:xfrm>
            <a:prstGeom prst="rect">
              <a:avLst/>
            </a:prstGeom>
            <a:ln>
              <a:noFill/>
            </a:ln>
            <a:effectLst/>
          </p:spPr>
        </p:pic>
        <p:pic>
          <p:nvPicPr>
            <p:cNvPr id="380" name="Picture 379"/>
            <p:cNvPicPr/>
            <p:nvPr/>
          </p:nvPicPr>
          <p:blipFill>
            <a:blip r:embed="rId3">
              <a:extLst/>
            </a:blip>
            <a:stretch>
              <a:fillRect/>
            </a:stretch>
          </p:blipFill>
          <p:spPr>
            <a:xfrm>
              <a:off x="-266700" y="-127000"/>
              <a:ext cx="5511800" cy="6925854"/>
            </a:xfrm>
            <a:prstGeom prst="rect">
              <a:avLst/>
            </a:prstGeom>
            <a:effectLst/>
          </p:spPr>
        </p:pic>
      </p:grpSp>
      <p:sp>
        <p:nvSpPr>
          <p:cNvPr id="383" name="Shape 383"/>
          <p:cNvSpPr/>
          <p:nvPr/>
        </p:nvSpPr>
        <p:spPr>
          <a:xfrm>
            <a:off x="800100" y="5575300"/>
            <a:ext cx="5537200" cy="4203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“Reptile lungs work like bellows, the air is drawn in, and the stale air is then breathed out the same way it came in” (Sarfati).</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7"/>
          <p:cNvGrpSpPr/>
          <p:nvPr/>
        </p:nvGrpSpPr>
        <p:grpSpPr>
          <a:xfrm>
            <a:off x="6883400" y="1409700"/>
            <a:ext cx="5511800" cy="6925854"/>
            <a:chOff x="-266700" y="-127000"/>
            <a:chExt cx="5511800" cy="6925853"/>
          </a:xfrm>
        </p:grpSpPr>
        <p:pic>
          <p:nvPicPr>
            <p:cNvPr id="386" name="florida birds 11-2006 (66).jpg"/>
            <p:cNvPicPr/>
            <p:nvPr/>
          </p:nvPicPr>
          <p:blipFill>
            <a:blip r:embed="rId2">
              <a:extLst/>
            </a:blip>
            <a:srcRect l="24430" r="24303"/>
            <a:stretch>
              <a:fillRect/>
            </a:stretch>
          </p:blipFill>
          <p:spPr>
            <a:xfrm>
              <a:off x="0" y="0"/>
              <a:ext cx="5143500" cy="6667500"/>
            </a:xfrm>
            <a:prstGeom prst="rect">
              <a:avLst/>
            </a:prstGeom>
            <a:ln>
              <a:noFill/>
            </a:ln>
            <a:effectLst/>
          </p:spPr>
        </p:pic>
        <p:pic>
          <p:nvPicPr>
            <p:cNvPr id="385" name="Picture 384"/>
            <p:cNvPicPr/>
            <p:nvPr/>
          </p:nvPicPr>
          <p:blipFill>
            <a:blip r:embed="rId3">
              <a:extLst/>
            </a:blip>
            <a:stretch>
              <a:fillRect/>
            </a:stretch>
          </p:blipFill>
          <p:spPr>
            <a:xfrm>
              <a:off x="-266700" y="-127000"/>
              <a:ext cx="5511800" cy="6925854"/>
            </a:xfrm>
            <a:prstGeom prst="rect">
              <a:avLst/>
            </a:prstGeom>
            <a:effectLst/>
          </p:spPr>
        </p:pic>
      </p:grpSp>
      <p:sp>
        <p:nvSpPr>
          <p:cNvPr id="388" name="Shape 388"/>
          <p:cNvSpPr/>
          <p:nvPr/>
        </p:nvSpPr>
        <p:spPr>
          <a:xfrm>
            <a:off x="535930" y="2679700"/>
            <a:ext cx="6065540" cy="6832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“But birds have a complicated system of air sacs, even involving the hollow bones. This system keeps air flowing in one direction through tubes in the lung, and blood moves through the lung’s blood vessels in the opposite direction for efficient oxygen uptake” (Sarfati).</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p:nvPr/>
        </p:nvSpPr>
        <p:spPr>
          <a:xfrm>
            <a:off x="800100" y="3962400"/>
            <a:ext cx="5537200" cy="4953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Michael Denton, Ph.D. in biochemistry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“Just how such a different respiratory system could have evolved gradually is fantastically difficult to envisage.”</a:t>
            </a:r>
          </a:p>
        </p:txBody>
      </p:sp>
      <p:grpSp>
        <p:nvGrpSpPr>
          <p:cNvPr id="393" name="Group 393"/>
          <p:cNvGrpSpPr/>
          <p:nvPr/>
        </p:nvGrpSpPr>
        <p:grpSpPr>
          <a:xfrm>
            <a:off x="6756400" y="1409700"/>
            <a:ext cx="5511800" cy="6925854"/>
            <a:chOff x="-266700" y="-127000"/>
            <a:chExt cx="5511800" cy="6925853"/>
          </a:xfrm>
        </p:grpSpPr>
        <p:pic>
          <p:nvPicPr>
            <p:cNvPr id="392" name="200px-Evolution_-_A_Theory_in_Crisis.png"/>
            <p:cNvPicPr/>
            <p:nvPr/>
          </p:nvPicPr>
          <p:blipFill>
            <a:blip r:embed="rId2">
              <a:extLst/>
            </a:blip>
            <a:srcRect t="1968" b="11842"/>
            <a:stretch>
              <a:fillRect/>
            </a:stretch>
          </p:blipFill>
          <p:spPr>
            <a:xfrm>
              <a:off x="0" y="0"/>
              <a:ext cx="5143500" cy="6671854"/>
            </a:xfrm>
            <a:prstGeom prst="rect">
              <a:avLst/>
            </a:prstGeom>
            <a:ln>
              <a:noFill/>
            </a:ln>
            <a:effectLst/>
          </p:spPr>
        </p:pic>
        <p:pic>
          <p:nvPicPr>
            <p:cNvPr id="391" name="Picture 39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395"/>
          <p:cNvSpPr/>
          <p:nvPr/>
        </p:nvSpPr>
        <p:spPr>
          <a:xfrm>
            <a:off x="800100" y="2184400"/>
            <a:ext cx="5537200" cy="6832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Michael Denton, Ph.D. in biochemistry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“especially bearing in mind that the maintenance of respiratory function is absolutely vital to the list of an organism to the extent that the slightest malfunction leads to death within minutes.”</a:t>
            </a:r>
          </a:p>
        </p:txBody>
      </p:sp>
      <p:grpSp>
        <p:nvGrpSpPr>
          <p:cNvPr id="398" name="Group 398"/>
          <p:cNvGrpSpPr/>
          <p:nvPr/>
        </p:nvGrpSpPr>
        <p:grpSpPr>
          <a:xfrm>
            <a:off x="6756400" y="1409700"/>
            <a:ext cx="5511800" cy="6925854"/>
            <a:chOff x="-266700" y="-127000"/>
            <a:chExt cx="5511800" cy="6925853"/>
          </a:xfrm>
        </p:grpSpPr>
        <p:pic>
          <p:nvPicPr>
            <p:cNvPr id="397" name="200px-Evolution_-_A_Theory_in_Crisis.png"/>
            <p:cNvPicPr/>
            <p:nvPr/>
          </p:nvPicPr>
          <p:blipFill>
            <a:blip r:embed="rId2">
              <a:extLst/>
            </a:blip>
            <a:srcRect t="1968" b="11842"/>
            <a:stretch>
              <a:fillRect/>
            </a:stretch>
          </p:blipFill>
          <p:spPr>
            <a:xfrm>
              <a:off x="0" y="0"/>
              <a:ext cx="5143500" cy="6671854"/>
            </a:xfrm>
            <a:prstGeom prst="rect">
              <a:avLst/>
            </a:prstGeom>
            <a:ln>
              <a:noFill/>
            </a:ln>
            <a:effectLst/>
          </p:spPr>
        </p:pic>
        <p:pic>
          <p:nvPicPr>
            <p:cNvPr id="396" name="Picture 39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2" name="Group 402"/>
          <p:cNvGrpSpPr/>
          <p:nvPr/>
        </p:nvGrpSpPr>
        <p:grpSpPr>
          <a:xfrm>
            <a:off x="6959600" y="1257300"/>
            <a:ext cx="5511800" cy="6925854"/>
            <a:chOff x="-266700" y="-127000"/>
            <a:chExt cx="5511800" cy="6925853"/>
          </a:xfrm>
        </p:grpSpPr>
        <p:pic>
          <p:nvPicPr>
            <p:cNvPr id="401" name="birds florida 02-16-2008 (55).jpg"/>
            <p:cNvPicPr/>
            <p:nvPr/>
          </p:nvPicPr>
          <p:blipFill>
            <a:blip r:embed="rId2">
              <a:extLst/>
            </a:blip>
            <a:srcRect l="24203" r="24203"/>
            <a:stretch>
              <a:fillRect/>
            </a:stretch>
          </p:blipFill>
          <p:spPr>
            <a:xfrm>
              <a:off x="0" y="0"/>
              <a:ext cx="5143500" cy="6667500"/>
            </a:xfrm>
            <a:prstGeom prst="rect">
              <a:avLst/>
            </a:prstGeom>
            <a:ln>
              <a:noFill/>
            </a:ln>
            <a:effectLst/>
          </p:spPr>
        </p:pic>
        <p:pic>
          <p:nvPicPr>
            <p:cNvPr id="400" name="Picture 399"/>
            <p:cNvPicPr/>
            <p:nvPr/>
          </p:nvPicPr>
          <p:blipFill>
            <a:blip r:embed="rId3">
              <a:extLst/>
            </a:blip>
            <a:stretch>
              <a:fillRect/>
            </a:stretch>
          </p:blipFill>
          <p:spPr>
            <a:xfrm>
              <a:off x="-266700" y="-127000"/>
              <a:ext cx="5511800" cy="6925854"/>
            </a:xfrm>
            <a:prstGeom prst="rect">
              <a:avLst/>
            </a:prstGeom>
            <a:effectLst/>
          </p:spPr>
        </p:pic>
      </p:grpSp>
      <p:sp>
        <p:nvSpPr>
          <p:cNvPr id="403" name="Shape 403"/>
          <p:cNvSpPr/>
          <p:nvPr/>
        </p:nvSpPr>
        <p:spPr>
          <a:xfrm>
            <a:off x="800100" y="1130300"/>
            <a:ext cx="5537200" cy="287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three-chambered heart would have to evolve into a four-chambered heart.</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7" name="Group 407"/>
          <p:cNvGrpSpPr/>
          <p:nvPr/>
        </p:nvGrpSpPr>
        <p:grpSpPr>
          <a:xfrm>
            <a:off x="6959600" y="1257300"/>
            <a:ext cx="5511800" cy="6925854"/>
            <a:chOff x="-266700" y="-127000"/>
            <a:chExt cx="5511800" cy="6925853"/>
          </a:xfrm>
        </p:grpSpPr>
        <p:pic>
          <p:nvPicPr>
            <p:cNvPr id="406" name="florida birds 11-2006 (7).jpg"/>
            <p:cNvPicPr/>
            <p:nvPr/>
          </p:nvPicPr>
          <p:blipFill>
            <a:blip r:embed="rId2">
              <a:extLst/>
            </a:blip>
            <a:srcRect l="24430" r="24303"/>
            <a:stretch>
              <a:fillRect/>
            </a:stretch>
          </p:blipFill>
          <p:spPr>
            <a:xfrm>
              <a:off x="0" y="0"/>
              <a:ext cx="5143500" cy="6667500"/>
            </a:xfrm>
            <a:prstGeom prst="rect">
              <a:avLst/>
            </a:prstGeom>
            <a:ln>
              <a:noFill/>
            </a:ln>
            <a:effectLst/>
          </p:spPr>
        </p:pic>
        <p:pic>
          <p:nvPicPr>
            <p:cNvPr id="405" name="Picture 404"/>
            <p:cNvPicPr/>
            <p:nvPr/>
          </p:nvPicPr>
          <p:blipFill>
            <a:blip r:embed="rId3">
              <a:extLst/>
            </a:blip>
            <a:stretch>
              <a:fillRect/>
            </a:stretch>
          </p:blipFill>
          <p:spPr>
            <a:xfrm>
              <a:off x="-266700" y="-127000"/>
              <a:ext cx="5511800" cy="6925854"/>
            </a:xfrm>
            <a:prstGeom prst="rect">
              <a:avLst/>
            </a:prstGeom>
            <a:effectLst/>
          </p:spPr>
        </p:pic>
      </p:grpSp>
      <p:sp>
        <p:nvSpPr>
          <p:cNvPr id="408" name="Shape 408"/>
          <p:cNvSpPr/>
          <p:nvPr/>
        </p:nvSpPr>
        <p:spPr>
          <a:xfrm>
            <a:off x="800100" y="1206500"/>
            <a:ext cx="5537200" cy="4114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land-bound reptile brain would have to evolve into a bird brain capable of thriving in a completely different environment.</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2" name="Group 412"/>
          <p:cNvGrpSpPr/>
          <p:nvPr/>
        </p:nvGrpSpPr>
        <p:grpSpPr>
          <a:xfrm>
            <a:off x="6959600" y="1413873"/>
            <a:ext cx="5511800" cy="6925854"/>
            <a:chOff x="-266700" y="-127000"/>
            <a:chExt cx="5511800" cy="6925853"/>
          </a:xfrm>
        </p:grpSpPr>
        <p:pic>
          <p:nvPicPr>
            <p:cNvPr id="411" name="pasted-image.png"/>
            <p:cNvPicPr/>
            <p:nvPr/>
          </p:nvPicPr>
          <p:blipFill>
            <a:blip r:embed="rId4">
              <a:extLst/>
            </a:blip>
            <a:srcRect t="2033" b="2033"/>
            <a:stretch>
              <a:fillRect/>
            </a:stretch>
          </p:blipFill>
          <p:spPr>
            <a:xfrm>
              <a:off x="0" y="0"/>
              <a:ext cx="5143500" cy="6671854"/>
            </a:xfrm>
            <a:prstGeom prst="rect">
              <a:avLst/>
            </a:prstGeom>
            <a:ln>
              <a:noFill/>
            </a:ln>
            <a:effectLst/>
          </p:spPr>
        </p:pic>
        <p:pic>
          <p:nvPicPr>
            <p:cNvPr id="410" name="Picture 409"/>
            <p:cNvPicPr/>
            <p:nvPr/>
          </p:nvPicPr>
          <p:blipFill>
            <a:blip r:embed="rId5">
              <a:extLst/>
            </a:blip>
            <a:stretch>
              <a:fillRect/>
            </a:stretch>
          </p:blipFill>
          <p:spPr>
            <a:xfrm>
              <a:off x="-266700" y="-127000"/>
              <a:ext cx="5511800" cy="6925854"/>
            </a:xfrm>
            <a:prstGeom prst="rect">
              <a:avLst/>
            </a:prstGeom>
            <a:effectLst/>
          </p:spPr>
        </p:pic>
      </p:grpSp>
      <p:sp>
        <p:nvSpPr>
          <p:cNvPr id="413" name="Shape 413"/>
          <p:cNvSpPr/>
          <p:nvPr/>
        </p:nvSpPr>
        <p:spPr>
          <a:xfrm>
            <a:off x="800100" y="1155701"/>
            <a:ext cx="5537200" cy="268478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The dinosaur would have to evolve the ability to sing pretty songs.</a:t>
            </a:r>
          </a:p>
        </p:txBody>
      </p:sp>
      <p:pic>
        <p:nvPicPr>
          <p:cNvPr id="414" name="2-05 _ European Nightingale Luscinia megarhynchos 1.mp3"/>
          <p:cNvPicPr/>
          <p:nvPr>
            <a:audioFile r:link="rId2"/>
            <p:extLst>
              <p:ext uri="{DAA4B4D4-6D71-4841-9C94-3DE7FCFB9230}">
                <p14:media xmlns:p14="http://schemas.microsoft.com/office/powerpoint/2010/main" r:embed="rId1"/>
              </p:ext>
            </p:extLst>
          </p:nvPr>
        </p:nvPicPr>
        <p:blipFill>
          <a:blip r:embed="rId6">
            <a:extLst/>
          </a:blip>
          <a:stretch>
            <a:fillRect/>
          </a:stretch>
        </p:blipFill>
        <p:spPr>
          <a:xfrm>
            <a:off x="2743199" y="5475263"/>
            <a:ext cx="1651001" cy="838201"/>
          </a:xfrm>
          <a:prstGeom prst="rect">
            <a:avLst/>
          </a:prstGeom>
        </p:spPr>
      </p:pic>
      <p:sp>
        <p:nvSpPr>
          <p:cNvPr id="415" name="Shape 415"/>
          <p:cNvSpPr/>
          <p:nvPr/>
        </p:nvSpPr>
        <p:spPr>
          <a:xfrm>
            <a:off x="7518846" y="7404491"/>
            <a:ext cx="4393308" cy="80823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dirty="0">
                <a:solidFill>
                  <a:srgbClr val="FFFFFF"/>
                </a:solidFill>
              </a:rPr>
              <a:t>European Nightingale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4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cTn>
                <p:tgtEl>
                  <p:spTgt spid="414"/>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417"/>
          <p:cNvSpPr/>
          <p:nvPr/>
        </p:nvSpPr>
        <p:spPr>
          <a:xfrm>
            <a:off x="800100" y="876300"/>
            <a:ext cx="5537200" cy="3962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This would require the evolution of the songbird’s amazing syrinx (voice box) that enables it to produce independent sounds of two voices at once.</a:t>
            </a:r>
          </a:p>
        </p:txBody>
      </p:sp>
      <p:grpSp>
        <p:nvGrpSpPr>
          <p:cNvPr id="420" name="Group 420"/>
          <p:cNvGrpSpPr/>
          <p:nvPr/>
        </p:nvGrpSpPr>
        <p:grpSpPr>
          <a:xfrm>
            <a:off x="6959600" y="1257300"/>
            <a:ext cx="5511800" cy="6925854"/>
            <a:chOff x="-266700" y="-127000"/>
            <a:chExt cx="5511800" cy="6925853"/>
          </a:xfrm>
        </p:grpSpPr>
        <p:pic>
          <p:nvPicPr>
            <p:cNvPr id="419" name="pasted-image.png"/>
            <p:cNvPicPr/>
            <p:nvPr/>
          </p:nvPicPr>
          <p:blipFill>
            <a:blip r:embed="rId4">
              <a:extLst/>
            </a:blip>
            <a:srcRect t="1335" b="1335"/>
            <a:stretch>
              <a:fillRect/>
            </a:stretch>
          </p:blipFill>
          <p:spPr>
            <a:xfrm>
              <a:off x="0" y="0"/>
              <a:ext cx="5143500" cy="6671854"/>
            </a:xfrm>
            <a:prstGeom prst="rect">
              <a:avLst/>
            </a:prstGeom>
            <a:ln>
              <a:noFill/>
            </a:ln>
            <a:effectLst/>
          </p:spPr>
        </p:pic>
        <p:pic>
          <p:nvPicPr>
            <p:cNvPr id="418" name="Picture 417"/>
            <p:cNvPicPr/>
            <p:nvPr/>
          </p:nvPicPr>
          <p:blipFill>
            <a:blip r:embed="rId5">
              <a:extLst/>
            </a:blip>
            <a:stretch>
              <a:fillRect/>
            </a:stretch>
          </p:blipFill>
          <p:spPr>
            <a:xfrm>
              <a:off x="-266700" y="-127000"/>
              <a:ext cx="5511800" cy="6925854"/>
            </a:xfrm>
            <a:prstGeom prst="rect">
              <a:avLst/>
            </a:prstGeom>
            <a:effectLst/>
          </p:spPr>
        </p:pic>
      </p:grpSp>
      <p:pic>
        <p:nvPicPr>
          <p:cNvPr id="421" name="1-14 _ Melodious Warbler (Hippolais Polyglotta).mp3"/>
          <p:cNvPicPr/>
          <p:nvPr>
            <a:audioFile r:link="rId2"/>
            <p:extLst>
              <p:ext uri="{DAA4B4D4-6D71-4841-9C94-3DE7FCFB9230}">
                <p14:media xmlns:p14="http://schemas.microsoft.com/office/powerpoint/2010/main" r:embed="rId1"/>
              </p:ext>
            </p:extLst>
          </p:nvPr>
        </p:nvPicPr>
        <p:blipFill>
          <a:blip r:embed="rId6">
            <a:extLst/>
          </a:blip>
          <a:stretch>
            <a:fillRect/>
          </a:stretch>
        </p:blipFill>
        <p:spPr>
          <a:xfrm>
            <a:off x="2743199" y="6265260"/>
            <a:ext cx="1651001" cy="838201"/>
          </a:xfrm>
          <a:prstGeom prst="rect">
            <a:avLst/>
          </a:prstGeom>
        </p:spPr>
      </p:pic>
      <p:sp>
        <p:nvSpPr>
          <p:cNvPr id="422" name="Shape 422"/>
          <p:cNvSpPr/>
          <p:nvPr/>
        </p:nvSpPr>
        <p:spPr>
          <a:xfrm>
            <a:off x="6972300" y="1562100"/>
            <a:ext cx="3323531" cy="156458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Melodious Warbler</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4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cTn>
                <p:tgtEl>
                  <p:spTgt spid="42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p:nvPr/>
        </p:nvSpPr>
        <p:spPr>
          <a:xfrm>
            <a:off x="1403350" y="7594600"/>
            <a:ext cx="10198100" cy="1930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accepted evolutionary theory is that birds evolved from a small dinosaur.</a:t>
            </a:r>
          </a:p>
        </p:txBody>
      </p:sp>
      <p:pic>
        <p:nvPicPr>
          <p:cNvPr id="81" name="Picture 80"/>
          <p:cNvPicPr/>
          <p:nvPr/>
        </p:nvPicPr>
        <p:blipFill>
          <a:blip r:embed="rId2">
            <a:extLst/>
          </a:blip>
          <a:stretch>
            <a:fillRect/>
          </a:stretch>
        </p:blipFill>
        <p:spPr>
          <a:xfrm>
            <a:off x="1751531" y="342900"/>
            <a:ext cx="9501738" cy="7038692"/>
          </a:xfrm>
          <a:prstGeom prst="rect">
            <a:avLst/>
          </a:prstGeom>
        </p:spPr>
      </p:pic>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Shape 424"/>
          <p:cNvSpPr/>
          <p:nvPr/>
        </p:nvSpPr>
        <p:spPr>
          <a:xfrm>
            <a:off x="800100" y="4737100"/>
            <a:ext cx="5537200" cy="3962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Birds can take mini-breaths that are so brief and so perfectly synchronized with their songs they do not produce any discernible gaps.</a:t>
            </a:r>
          </a:p>
        </p:txBody>
      </p:sp>
      <p:grpSp>
        <p:nvGrpSpPr>
          <p:cNvPr id="427" name="Group 427"/>
          <p:cNvGrpSpPr/>
          <p:nvPr/>
        </p:nvGrpSpPr>
        <p:grpSpPr>
          <a:xfrm>
            <a:off x="7264399" y="2120900"/>
            <a:ext cx="5058051" cy="6337275"/>
            <a:chOff x="-266700" y="-126999"/>
            <a:chExt cx="5058049" cy="6337274"/>
          </a:xfrm>
        </p:grpSpPr>
        <p:pic>
          <p:nvPicPr>
            <p:cNvPr id="426" name="pasted-image.png"/>
            <p:cNvPicPr/>
            <p:nvPr/>
          </p:nvPicPr>
          <p:blipFill>
            <a:blip r:embed="rId2">
              <a:extLst/>
            </a:blip>
            <a:srcRect l="36852" r="11845"/>
            <a:stretch>
              <a:fillRect/>
            </a:stretch>
          </p:blipFill>
          <p:spPr>
            <a:xfrm>
              <a:off x="0" y="0"/>
              <a:ext cx="4689750" cy="6083275"/>
            </a:xfrm>
            <a:prstGeom prst="rect">
              <a:avLst/>
            </a:prstGeom>
            <a:ln>
              <a:noFill/>
            </a:ln>
            <a:effectLst/>
          </p:spPr>
        </p:pic>
        <p:pic>
          <p:nvPicPr>
            <p:cNvPr id="425" name="Picture 424"/>
            <p:cNvPicPr/>
            <p:nvPr/>
          </p:nvPicPr>
          <p:blipFill>
            <a:blip r:embed="rId3">
              <a:extLst/>
            </a:blip>
            <a:stretch>
              <a:fillRect/>
            </a:stretch>
          </p:blipFill>
          <p:spPr>
            <a:xfrm>
              <a:off x="-266700" y="-127001"/>
              <a:ext cx="5058050" cy="6337276"/>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1" name="Group 431"/>
          <p:cNvGrpSpPr/>
          <p:nvPr/>
        </p:nvGrpSpPr>
        <p:grpSpPr>
          <a:xfrm>
            <a:off x="6959600" y="1257300"/>
            <a:ext cx="5511800" cy="6925854"/>
            <a:chOff x="-266700" y="-127000"/>
            <a:chExt cx="5511800" cy="6925853"/>
          </a:xfrm>
        </p:grpSpPr>
        <p:pic>
          <p:nvPicPr>
            <p:cNvPr id="430" name="taronga zoo 11-16-2009 brown cuckoo-dove (174).jpg"/>
            <p:cNvPicPr/>
            <p:nvPr/>
          </p:nvPicPr>
          <p:blipFill>
            <a:blip r:embed="rId2">
              <a:extLst/>
            </a:blip>
            <a:srcRect l="24365" r="24238"/>
            <a:stretch>
              <a:fillRect/>
            </a:stretch>
          </p:blipFill>
          <p:spPr>
            <a:xfrm>
              <a:off x="0" y="0"/>
              <a:ext cx="5143500" cy="6667500"/>
            </a:xfrm>
            <a:prstGeom prst="rect">
              <a:avLst/>
            </a:prstGeom>
            <a:ln>
              <a:noFill/>
            </a:ln>
            <a:effectLst/>
          </p:spPr>
        </p:pic>
        <p:pic>
          <p:nvPicPr>
            <p:cNvPr id="429" name="Picture 428"/>
            <p:cNvPicPr/>
            <p:nvPr/>
          </p:nvPicPr>
          <p:blipFill>
            <a:blip r:embed="rId3">
              <a:extLst/>
            </a:blip>
            <a:stretch>
              <a:fillRect/>
            </a:stretch>
          </p:blipFill>
          <p:spPr>
            <a:xfrm>
              <a:off x="-266700" y="-127000"/>
              <a:ext cx="5511800" cy="6925854"/>
            </a:xfrm>
            <a:prstGeom prst="rect">
              <a:avLst/>
            </a:prstGeom>
            <a:effectLst/>
          </p:spPr>
        </p:pic>
      </p:grpSp>
      <p:sp>
        <p:nvSpPr>
          <p:cNvPr id="432" name="Shape 432"/>
          <p:cNvSpPr/>
          <p:nvPr/>
        </p:nvSpPr>
        <p:spPr>
          <a:xfrm>
            <a:off x="800100" y="6591300"/>
            <a:ext cx="5537200" cy="2933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 birds transpose songs from one key to another.</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434"/>
          <p:cNvSpPr/>
          <p:nvPr/>
        </p:nvSpPr>
        <p:spPr>
          <a:xfrm>
            <a:off x="1827233" y="8132960"/>
            <a:ext cx="9759612" cy="149423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 birds sing duets, such as the butcher bird</a:t>
            </a:r>
          </a:p>
        </p:txBody>
      </p:sp>
      <p:pic>
        <p:nvPicPr>
          <p:cNvPr id="435" name="butcher bird duet.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827233" y="484286"/>
            <a:ext cx="9759612" cy="7213627"/>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4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35"/>
                </p:tgtEl>
              </p:cMediaNode>
            </p:vide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 name="FirefoxScreenSnapz002.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467196" y="689239"/>
            <a:ext cx="10479685" cy="6525087"/>
          </a:xfrm>
          <a:prstGeom prst="rect">
            <a:avLst/>
          </a:prstGeom>
        </p:spPr>
      </p:pic>
      <p:sp>
        <p:nvSpPr>
          <p:cNvPr id="438" name="Shape 438"/>
          <p:cNvSpPr/>
          <p:nvPr/>
        </p:nvSpPr>
        <p:spPr>
          <a:xfrm>
            <a:off x="1827233" y="8132960"/>
            <a:ext cx="9759612" cy="149423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Butcher bird duets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4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37"/>
                </p:tgtEl>
              </p:cMediaNode>
            </p:vide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2" name="Group 442"/>
          <p:cNvGrpSpPr/>
          <p:nvPr/>
        </p:nvGrpSpPr>
        <p:grpSpPr>
          <a:xfrm>
            <a:off x="6959600" y="1257300"/>
            <a:ext cx="5511800" cy="6925854"/>
            <a:chOff x="-266700" y="-127000"/>
            <a:chExt cx="5511800" cy="6925853"/>
          </a:xfrm>
        </p:grpSpPr>
        <p:pic>
          <p:nvPicPr>
            <p:cNvPr id="441" name="421201.png"/>
            <p:cNvPicPr/>
            <p:nvPr/>
          </p:nvPicPr>
          <p:blipFill>
            <a:blip r:embed="rId2">
              <a:extLst/>
            </a:blip>
            <a:srcRect l="18713" r="29034"/>
            <a:stretch>
              <a:fillRect/>
            </a:stretch>
          </p:blipFill>
          <p:spPr>
            <a:xfrm>
              <a:off x="0" y="0"/>
              <a:ext cx="5143500" cy="6671854"/>
            </a:xfrm>
            <a:prstGeom prst="rect">
              <a:avLst/>
            </a:prstGeom>
            <a:ln>
              <a:noFill/>
            </a:ln>
            <a:effectLst/>
          </p:spPr>
        </p:pic>
        <p:pic>
          <p:nvPicPr>
            <p:cNvPr id="440" name="Picture 439"/>
            <p:cNvPicPr/>
            <p:nvPr/>
          </p:nvPicPr>
          <p:blipFill>
            <a:blip r:embed="rId3">
              <a:extLst/>
            </a:blip>
            <a:stretch>
              <a:fillRect/>
            </a:stretch>
          </p:blipFill>
          <p:spPr>
            <a:xfrm>
              <a:off x="-266700" y="-127000"/>
              <a:ext cx="5511800" cy="6925854"/>
            </a:xfrm>
            <a:prstGeom prst="rect">
              <a:avLst/>
            </a:prstGeom>
            <a:effectLst/>
          </p:spPr>
        </p:pic>
      </p:grpSp>
      <p:sp>
        <p:nvSpPr>
          <p:cNvPr id="443" name="Shape 443"/>
          <p:cNvSpPr/>
          <p:nvPr/>
        </p:nvSpPr>
        <p:spPr>
          <a:xfrm>
            <a:off x="800100" y="4762500"/>
            <a:ext cx="5537200" cy="3962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 birds engage in counter singing and antiphonal singing, with one bird singing part of a song and another bird singing another part.</a:t>
            </a:r>
          </a:p>
        </p:txBody>
      </p:sp>
      <p:sp>
        <p:nvSpPr>
          <p:cNvPr id="444" name="Shape 444"/>
          <p:cNvSpPr/>
          <p:nvPr/>
        </p:nvSpPr>
        <p:spPr>
          <a:xfrm>
            <a:off x="6857206" y="1511300"/>
            <a:ext cx="5183188" cy="130105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Eastern whipbird</a:t>
            </a:r>
          </a:p>
        </p:txBody>
      </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800100" y="5562600"/>
            <a:ext cx="5537200" cy="3035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requires knowledge of the duet by both partners and split-second timing in its execution.</a:t>
            </a:r>
          </a:p>
        </p:txBody>
      </p:sp>
      <p:grpSp>
        <p:nvGrpSpPr>
          <p:cNvPr id="449" name="Group 449"/>
          <p:cNvGrpSpPr/>
          <p:nvPr/>
        </p:nvGrpSpPr>
        <p:grpSpPr>
          <a:xfrm>
            <a:off x="6959600" y="1257300"/>
            <a:ext cx="5511800" cy="6925854"/>
            <a:chOff x="-266700" y="-127000"/>
            <a:chExt cx="5511800" cy="6925853"/>
          </a:xfrm>
        </p:grpSpPr>
        <p:pic>
          <p:nvPicPr>
            <p:cNvPr id="448" name="pasted-image.png"/>
            <p:cNvPicPr/>
            <p:nvPr/>
          </p:nvPicPr>
          <p:blipFill>
            <a:blip r:embed="rId2">
              <a:extLst/>
            </a:blip>
            <a:srcRect l="35496" r="13202"/>
            <a:stretch>
              <a:fillRect/>
            </a:stretch>
          </p:blipFill>
          <p:spPr>
            <a:xfrm>
              <a:off x="0" y="0"/>
              <a:ext cx="5143500" cy="6671854"/>
            </a:xfrm>
            <a:prstGeom prst="rect">
              <a:avLst/>
            </a:prstGeom>
            <a:ln>
              <a:noFill/>
            </a:ln>
            <a:effectLst/>
          </p:spPr>
        </p:pic>
        <p:pic>
          <p:nvPicPr>
            <p:cNvPr id="447" name="Picture 446"/>
            <p:cNvPicPr/>
            <p:nvPr/>
          </p:nvPicPr>
          <p:blipFill>
            <a:blip r:embed="rId3">
              <a:extLst/>
            </a:blip>
            <a:stretch>
              <a:fillRect/>
            </a:stretch>
          </p:blipFill>
          <p:spPr>
            <a:xfrm>
              <a:off x="-266700" y="-127000"/>
              <a:ext cx="5511800" cy="6925854"/>
            </a:xfrm>
            <a:prstGeom prst="rect">
              <a:avLst/>
            </a:prstGeom>
            <a:effectLst/>
          </p:spPr>
        </p:pic>
      </p:grpSp>
      <p:sp>
        <p:nvSpPr>
          <p:cNvPr id="450" name="Shape 450"/>
          <p:cNvSpPr/>
          <p:nvPr/>
        </p:nvSpPr>
        <p:spPr>
          <a:xfrm>
            <a:off x="6844506" y="1612900"/>
            <a:ext cx="4419799" cy="130105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mn-lt"/>
                <a:ea typeface="+mn-ea"/>
                <a:cs typeface="+mn-cs"/>
                <a:sym typeface="Copperplate"/>
              </a:defRPr>
            </a:lvl1pPr>
          </a:lstStyle>
          <a:p>
            <a:pPr lvl="0">
              <a:defRPr sz="1800" spc="0">
                <a:solidFill>
                  <a:srgbClr val="000000"/>
                </a:solidFill>
              </a:defRPr>
            </a:pPr>
            <a:r>
              <a:rPr sz="3600" spc="-47">
                <a:solidFill>
                  <a:srgbClr val="FFFFFF"/>
                </a:solidFill>
              </a:rPr>
              <a:t>Buff-breasted Wren</a:t>
            </a:r>
          </a:p>
        </p:txBody>
      </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Shape 452"/>
          <p:cNvSpPr/>
          <p:nvPr/>
        </p:nvSpPr>
        <p:spPr>
          <a:xfrm>
            <a:off x="3317395" y="5745360"/>
            <a:ext cx="6370010" cy="138708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Barbets counter singing</a:t>
            </a:r>
          </a:p>
        </p:txBody>
      </p:sp>
      <p:pic>
        <p:nvPicPr>
          <p:cNvPr id="453" name="barbets.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3009008" y="488642"/>
            <a:ext cx="6986784" cy="5144116"/>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45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53"/>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p:nvPr/>
        </p:nvSpPr>
        <p:spPr>
          <a:xfrm>
            <a:off x="698500" y="3378200"/>
            <a:ext cx="5537200" cy="5181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 birds even sing matched duetting in groups. “three or more birds sing--males, then females, then males, and so on--to produce what sounds like a single melody.”</a:t>
            </a:r>
          </a:p>
        </p:txBody>
      </p:sp>
      <p:grpSp>
        <p:nvGrpSpPr>
          <p:cNvPr id="458" name="Group 458"/>
          <p:cNvGrpSpPr/>
          <p:nvPr/>
        </p:nvGrpSpPr>
        <p:grpSpPr>
          <a:xfrm>
            <a:off x="6959600" y="1257300"/>
            <a:ext cx="5511800" cy="6925854"/>
            <a:chOff x="-266700" y="-127000"/>
            <a:chExt cx="5511800" cy="6925853"/>
          </a:xfrm>
        </p:grpSpPr>
        <p:pic>
          <p:nvPicPr>
            <p:cNvPr id="457" name="Aus%20Splendid%20Fairy%20Wren%20male.png"/>
            <p:cNvPicPr/>
            <p:nvPr/>
          </p:nvPicPr>
          <p:blipFill>
            <a:blip r:embed="rId2">
              <a:extLst/>
            </a:blip>
            <a:srcRect l="22479" r="22343"/>
            <a:stretch>
              <a:fillRect/>
            </a:stretch>
          </p:blipFill>
          <p:spPr>
            <a:xfrm>
              <a:off x="0" y="0"/>
              <a:ext cx="5143500" cy="6667500"/>
            </a:xfrm>
            <a:prstGeom prst="rect">
              <a:avLst/>
            </a:prstGeom>
            <a:ln>
              <a:noFill/>
            </a:ln>
            <a:effectLst/>
          </p:spPr>
        </p:pic>
        <p:pic>
          <p:nvPicPr>
            <p:cNvPr id="456" name="Picture 45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Shape 460"/>
          <p:cNvSpPr/>
          <p:nvPr/>
        </p:nvSpPr>
        <p:spPr>
          <a:xfrm>
            <a:off x="800100" y="1092200"/>
            <a:ext cx="5537200" cy="314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creature that lives in one place would have to evolve the ability to migrate long distances by air.</a:t>
            </a:r>
          </a:p>
        </p:txBody>
      </p:sp>
      <p:grpSp>
        <p:nvGrpSpPr>
          <p:cNvPr id="463" name="Group 463"/>
          <p:cNvGrpSpPr/>
          <p:nvPr/>
        </p:nvGrpSpPr>
        <p:grpSpPr>
          <a:xfrm>
            <a:off x="6959600" y="1257300"/>
            <a:ext cx="5511800" cy="6925854"/>
            <a:chOff x="-266700" y="-127000"/>
            <a:chExt cx="5511800" cy="6925853"/>
          </a:xfrm>
        </p:grpSpPr>
        <p:pic>
          <p:nvPicPr>
            <p:cNvPr id="462" name="hawks 2010-03-05 31.jpg"/>
            <p:cNvPicPr/>
            <p:nvPr/>
          </p:nvPicPr>
          <p:blipFill>
            <a:blip r:embed="rId2">
              <a:extLst/>
            </a:blip>
            <a:srcRect l="20050" r="28553"/>
            <a:stretch>
              <a:fillRect/>
            </a:stretch>
          </p:blipFill>
          <p:spPr>
            <a:xfrm>
              <a:off x="0" y="0"/>
              <a:ext cx="5143500" cy="6667500"/>
            </a:xfrm>
            <a:prstGeom prst="rect">
              <a:avLst/>
            </a:prstGeom>
            <a:ln>
              <a:noFill/>
            </a:ln>
            <a:effectLst/>
          </p:spPr>
        </p:pic>
        <p:pic>
          <p:nvPicPr>
            <p:cNvPr id="461" name="Picture 46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7" name="Group 467"/>
          <p:cNvGrpSpPr/>
          <p:nvPr/>
        </p:nvGrpSpPr>
        <p:grpSpPr>
          <a:xfrm>
            <a:off x="6959600" y="1257300"/>
            <a:ext cx="5511800" cy="6925854"/>
            <a:chOff x="-266700" y="-127000"/>
            <a:chExt cx="5511800" cy="6925853"/>
          </a:xfrm>
        </p:grpSpPr>
        <p:pic>
          <p:nvPicPr>
            <p:cNvPr id="466" name="Arctic_Tern.png"/>
            <p:cNvPicPr/>
            <p:nvPr/>
          </p:nvPicPr>
          <p:blipFill>
            <a:blip r:embed="rId2">
              <a:extLst/>
            </a:blip>
            <a:srcRect l="24346" r="24298"/>
            <a:stretch>
              <a:fillRect/>
            </a:stretch>
          </p:blipFill>
          <p:spPr>
            <a:xfrm>
              <a:off x="0" y="0"/>
              <a:ext cx="5143500" cy="6671854"/>
            </a:xfrm>
            <a:prstGeom prst="rect">
              <a:avLst/>
            </a:prstGeom>
            <a:ln>
              <a:noFill/>
            </a:ln>
            <a:effectLst/>
          </p:spPr>
        </p:pic>
        <p:pic>
          <p:nvPicPr>
            <p:cNvPr id="465" name="Picture 464"/>
            <p:cNvPicPr/>
            <p:nvPr/>
          </p:nvPicPr>
          <p:blipFill>
            <a:blip r:embed="rId3">
              <a:extLst/>
            </a:blip>
            <a:stretch>
              <a:fillRect/>
            </a:stretch>
          </p:blipFill>
          <p:spPr>
            <a:xfrm>
              <a:off x="-266700" y="-127000"/>
              <a:ext cx="5511800" cy="6925854"/>
            </a:xfrm>
            <a:prstGeom prst="rect">
              <a:avLst/>
            </a:prstGeom>
            <a:effectLst/>
          </p:spPr>
        </p:pic>
      </p:grpSp>
      <p:sp>
        <p:nvSpPr>
          <p:cNvPr id="468" name="Shape 468"/>
          <p:cNvSpPr/>
          <p:nvPr/>
        </p:nvSpPr>
        <p:spPr>
          <a:xfrm>
            <a:off x="800100" y="5638800"/>
            <a:ext cx="5537200" cy="3378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Arctic Tern migrates more than 9,000 miles from the Arctic to the Antarctic.</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5"/>
          <p:cNvGrpSpPr/>
          <p:nvPr/>
        </p:nvGrpSpPr>
        <p:grpSpPr>
          <a:xfrm rot="21358967">
            <a:off x="528450" y="653483"/>
            <a:ext cx="4246953" cy="5285166"/>
            <a:chOff x="-266699" y="-127000"/>
            <a:chExt cx="4246952" cy="5285165"/>
          </a:xfrm>
        </p:grpSpPr>
        <p:pic>
          <p:nvPicPr>
            <p:cNvPr id="84" name="pasted-image.png"/>
            <p:cNvPicPr/>
            <p:nvPr/>
          </p:nvPicPr>
          <p:blipFill>
            <a:blip r:embed="rId2">
              <a:extLst/>
            </a:blip>
            <a:srcRect t="741" b="741"/>
            <a:stretch>
              <a:fillRect/>
            </a:stretch>
          </p:blipFill>
          <p:spPr>
            <a:xfrm>
              <a:off x="0" y="-1"/>
              <a:ext cx="3878653" cy="5031167"/>
            </a:xfrm>
            <a:prstGeom prst="rect">
              <a:avLst/>
            </a:prstGeom>
            <a:ln>
              <a:noFill/>
            </a:ln>
            <a:effectLst/>
          </p:spPr>
        </p:pic>
        <p:pic>
          <p:nvPicPr>
            <p:cNvPr id="83" name="Picture 82"/>
            <p:cNvPicPr/>
            <p:nvPr/>
          </p:nvPicPr>
          <p:blipFill>
            <a:blip r:embed="rId3">
              <a:extLst/>
            </a:blip>
            <a:stretch>
              <a:fillRect/>
            </a:stretch>
          </p:blipFill>
          <p:spPr>
            <a:xfrm>
              <a:off x="-266700" y="-127001"/>
              <a:ext cx="4246953" cy="5285167"/>
            </a:xfrm>
            <a:prstGeom prst="rect">
              <a:avLst/>
            </a:prstGeom>
            <a:effectLst/>
          </p:spPr>
        </p:pic>
      </p:grpSp>
      <p:grpSp>
        <p:nvGrpSpPr>
          <p:cNvPr id="88" name="Group 88"/>
          <p:cNvGrpSpPr/>
          <p:nvPr/>
        </p:nvGrpSpPr>
        <p:grpSpPr>
          <a:xfrm rot="224799">
            <a:off x="5496523" y="418117"/>
            <a:ext cx="4246953" cy="5285166"/>
            <a:chOff x="-266699" y="-127000"/>
            <a:chExt cx="4246952" cy="5285165"/>
          </a:xfrm>
        </p:grpSpPr>
        <p:pic>
          <p:nvPicPr>
            <p:cNvPr id="87" name="pasted-image.png"/>
            <p:cNvPicPr/>
            <p:nvPr/>
          </p:nvPicPr>
          <p:blipFill>
            <a:blip r:embed="rId4">
              <a:extLst/>
            </a:blip>
            <a:srcRect t="6934" b="6934"/>
            <a:stretch>
              <a:fillRect/>
            </a:stretch>
          </p:blipFill>
          <p:spPr>
            <a:xfrm>
              <a:off x="-1" y="0"/>
              <a:ext cx="3878654" cy="5031166"/>
            </a:xfrm>
            <a:prstGeom prst="rect">
              <a:avLst/>
            </a:prstGeom>
            <a:ln>
              <a:noFill/>
            </a:ln>
            <a:effectLst/>
          </p:spPr>
        </p:pic>
        <p:pic>
          <p:nvPicPr>
            <p:cNvPr id="86" name="Picture 85"/>
            <p:cNvPicPr/>
            <p:nvPr/>
          </p:nvPicPr>
          <p:blipFill>
            <a:blip r:embed="rId3">
              <a:extLst/>
            </a:blip>
            <a:stretch>
              <a:fillRect/>
            </a:stretch>
          </p:blipFill>
          <p:spPr>
            <a:xfrm>
              <a:off x="-266700" y="-127000"/>
              <a:ext cx="4246953" cy="5285166"/>
            </a:xfrm>
            <a:prstGeom prst="rect">
              <a:avLst/>
            </a:prstGeom>
            <a:effectLst/>
          </p:spPr>
        </p:pic>
      </p:grpSp>
      <p:grpSp>
        <p:nvGrpSpPr>
          <p:cNvPr id="91" name="Group 91"/>
          <p:cNvGrpSpPr/>
          <p:nvPr/>
        </p:nvGrpSpPr>
        <p:grpSpPr>
          <a:xfrm>
            <a:off x="2905724" y="3975099"/>
            <a:ext cx="4246953" cy="5285167"/>
            <a:chOff x="-266699" y="-127000"/>
            <a:chExt cx="4246952" cy="5285165"/>
          </a:xfrm>
        </p:grpSpPr>
        <p:pic>
          <p:nvPicPr>
            <p:cNvPr id="90" name="pasted-image.png"/>
            <p:cNvPicPr/>
            <p:nvPr/>
          </p:nvPicPr>
          <p:blipFill>
            <a:blip r:embed="rId5">
              <a:extLst/>
            </a:blip>
            <a:srcRect l="38" r="38"/>
            <a:stretch>
              <a:fillRect/>
            </a:stretch>
          </p:blipFill>
          <p:spPr>
            <a:xfrm>
              <a:off x="0" y="0"/>
              <a:ext cx="3878653" cy="5031166"/>
            </a:xfrm>
            <a:prstGeom prst="rect">
              <a:avLst/>
            </a:prstGeom>
            <a:ln>
              <a:noFill/>
            </a:ln>
            <a:effectLst/>
          </p:spPr>
        </p:pic>
        <p:pic>
          <p:nvPicPr>
            <p:cNvPr id="89" name="Picture 88"/>
            <p:cNvPicPr/>
            <p:nvPr/>
          </p:nvPicPr>
          <p:blipFill>
            <a:blip r:embed="rId3">
              <a:extLst/>
            </a:blip>
            <a:stretch>
              <a:fillRect/>
            </a:stretch>
          </p:blipFill>
          <p:spPr>
            <a:xfrm>
              <a:off x="-266700" y="-127000"/>
              <a:ext cx="4246953" cy="5285166"/>
            </a:xfrm>
            <a:prstGeom prst="rect">
              <a:avLst/>
            </a:prstGeom>
            <a:effectLst/>
          </p:spPr>
        </p:pic>
      </p:grpSp>
      <p:grpSp>
        <p:nvGrpSpPr>
          <p:cNvPr id="94" name="Group 94"/>
          <p:cNvGrpSpPr/>
          <p:nvPr/>
        </p:nvGrpSpPr>
        <p:grpSpPr>
          <a:xfrm rot="21038925">
            <a:off x="7858723" y="3281724"/>
            <a:ext cx="4246953" cy="5285167"/>
            <a:chOff x="-266699" y="-127000"/>
            <a:chExt cx="4246952" cy="5285165"/>
          </a:xfrm>
        </p:grpSpPr>
        <p:pic>
          <p:nvPicPr>
            <p:cNvPr id="93" name="pasted-image.png"/>
            <p:cNvPicPr/>
            <p:nvPr/>
          </p:nvPicPr>
          <p:blipFill>
            <a:blip r:embed="rId6">
              <a:extLst/>
            </a:blip>
            <a:srcRect t="548" b="548"/>
            <a:stretch>
              <a:fillRect/>
            </a:stretch>
          </p:blipFill>
          <p:spPr>
            <a:xfrm>
              <a:off x="0" y="0"/>
              <a:ext cx="3878653" cy="5031166"/>
            </a:xfrm>
            <a:prstGeom prst="rect">
              <a:avLst/>
            </a:prstGeom>
            <a:ln>
              <a:noFill/>
            </a:ln>
            <a:effectLst/>
          </p:spPr>
        </p:pic>
        <p:pic>
          <p:nvPicPr>
            <p:cNvPr id="92" name="Picture 91"/>
            <p:cNvPicPr/>
            <p:nvPr/>
          </p:nvPicPr>
          <p:blipFill>
            <a:blip r:embed="rId3">
              <a:extLst/>
            </a:blip>
            <a:stretch>
              <a:fillRect/>
            </a:stretch>
          </p:blipFill>
          <p:spPr>
            <a:xfrm>
              <a:off x="-266701" y="-127000"/>
              <a:ext cx="4246954" cy="5285166"/>
            </a:xfrm>
            <a:prstGeom prst="rect">
              <a:avLst/>
            </a:prstGeom>
            <a:effectLst/>
          </p:spPr>
        </p:pic>
      </p:gr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2" name="Group 472"/>
          <p:cNvGrpSpPr/>
          <p:nvPr/>
        </p:nvGrpSpPr>
        <p:grpSpPr>
          <a:xfrm>
            <a:off x="6959600" y="1257300"/>
            <a:ext cx="5511800" cy="6925854"/>
            <a:chOff x="-266700" y="-127000"/>
            <a:chExt cx="5511800" cy="6925853"/>
          </a:xfrm>
        </p:grpSpPr>
        <p:pic>
          <p:nvPicPr>
            <p:cNvPr id="471" name="600-Bar-tailed%20Godwits.png"/>
            <p:cNvPicPr/>
            <p:nvPr/>
          </p:nvPicPr>
          <p:blipFill>
            <a:blip r:embed="rId2">
              <a:extLst/>
            </a:blip>
            <a:srcRect l="16140" r="31565"/>
            <a:stretch>
              <a:fillRect/>
            </a:stretch>
          </p:blipFill>
          <p:spPr>
            <a:xfrm>
              <a:off x="0" y="0"/>
              <a:ext cx="5143500" cy="6671854"/>
            </a:xfrm>
            <a:prstGeom prst="rect">
              <a:avLst/>
            </a:prstGeom>
            <a:ln>
              <a:noFill/>
            </a:ln>
            <a:effectLst/>
          </p:spPr>
        </p:pic>
        <p:pic>
          <p:nvPicPr>
            <p:cNvPr id="470" name="Picture 469"/>
            <p:cNvPicPr/>
            <p:nvPr/>
          </p:nvPicPr>
          <p:blipFill>
            <a:blip r:embed="rId3">
              <a:extLst/>
            </a:blip>
            <a:stretch>
              <a:fillRect/>
            </a:stretch>
          </p:blipFill>
          <p:spPr>
            <a:xfrm>
              <a:off x="-266700" y="-127000"/>
              <a:ext cx="5511800" cy="6925854"/>
            </a:xfrm>
            <a:prstGeom prst="rect">
              <a:avLst/>
            </a:prstGeom>
            <a:effectLst/>
          </p:spPr>
        </p:pic>
      </p:grpSp>
      <p:sp>
        <p:nvSpPr>
          <p:cNvPr id="473" name="Shape 473"/>
          <p:cNvSpPr/>
          <p:nvPr/>
        </p:nvSpPr>
        <p:spPr>
          <a:xfrm>
            <a:off x="800100" y="5715000"/>
            <a:ext cx="5537200" cy="3378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bar-tailed godwit flies 6,800 miles from Alaska to New Zealand non-stop in an eight-day journey.</a:t>
            </a: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7" name="Group 477"/>
          <p:cNvGrpSpPr/>
          <p:nvPr/>
        </p:nvGrpSpPr>
        <p:grpSpPr>
          <a:xfrm>
            <a:off x="6959600" y="1257300"/>
            <a:ext cx="5511800" cy="6925854"/>
            <a:chOff x="-266700" y="-127000"/>
            <a:chExt cx="5511800" cy="6925853"/>
          </a:xfrm>
        </p:grpSpPr>
        <p:pic>
          <p:nvPicPr>
            <p:cNvPr id="476" name="1393418471_106b6ad7f5.png"/>
            <p:cNvPicPr/>
            <p:nvPr/>
          </p:nvPicPr>
          <p:blipFill>
            <a:blip r:embed="rId2">
              <a:extLst/>
            </a:blip>
            <a:srcRect l="11421" r="11486"/>
            <a:stretch>
              <a:fillRect/>
            </a:stretch>
          </p:blipFill>
          <p:spPr>
            <a:xfrm>
              <a:off x="0" y="0"/>
              <a:ext cx="5143500" cy="6671854"/>
            </a:xfrm>
            <a:prstGeom prst="rect">
              <a:avLst/>
            </a:prstGeom>
            <a:ln>
              <a:noFill/>
            </a:ln>
            <a:effectLst/>
          </p:spPr>
        </p:pic>
        <p:pic>
          <p:nvPicPr>
            <p:cNvPr id="475" name="Picture 474"/>
            <p:cNvPicPr/>
            <p:nvPr/>
          </p:nvPicPr>
          <p:blipFill>
            <a:blip r:embed="rId3">
              <a:extLst/>
            </a:blip>
            <a:stretch>
              <a:fillRect/>
            </a:stretch>
          </p:blipFill>
          <p:spPr>
            <a:xfrm>
              <a:off x="-266700" y="-127000"/>
              <a:ext cx="5511800" cy="6925854"/>
            </a:xfrm>
            <a:prstGeom prst="rect">
              <a:avLst/>
            </a:prstGeom>
            <a:effectLst/>
          </p:spPr>
        </p:pic>
      </p:grpSp>
      <p:sp>
        <p:nvSpPr>
          <p:cNvPr id="478" name="Shape 478"/>
          <p:cNvSpPr/>
          <p:nvPr/>
        </p:nvSpPr>
        <p:spPr>
          <a:xfrm>
            <a:off x="800100" y="5143500"/>
            <a:ext cx="5537200" cy="386427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golden plover migrates 3,000 miles from Alaska to Hawaii, unerringly finding an island in the middle of the Pacific Ocean.</a:t>
            </a:r>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2" name="Group 482"/>
          <p:cNvGrpSpPr/>
          <p:nvPr/>
        </p:nvGrpSpPr>
        <p:grpSpPr>
          <a:xfrm>
            <a:off x="6959600" y="1257300"/>
            <a:ext cx="5511800" cy="6925854"/>
            <a:chOff x="-266700" y="-127000"/>
            <a:chExt cx="5511800" cy="6925853"/>
          </a:xfrm>
        </p:grpSpPr>
        <p:pic>
          <p:nvPicPr>
            <p:cNvPr id="481" name="ruby_throated_hummingbird.png"/>
            <p:cNvPicPr/>
            <p:nvPr/>
          </p:nvPicPr>
          <p:blipFill>
            <a:blip r:embed="rId2">
              <a:extLst/>
            </a:blip>
            <a:srcRect l="34392" r="10333"/>
            <a:stretch>
              <a:fillRect/>
            </a:stretch>
          </p:blipFill>
          <p:spPr>
            <a:xfrm>
              <a:off x="0" y="0"/>
              <a:ext cx="5143500" cy="6671854"/>
            </a:xfrm>
            <a:prstGeom prst="rect">
              <a:avLst/>
            </a:prstGeom>
            <a:ln>
              <a:noFill/>
            </a:ln>
            <a:effectLst/>
          </p:spPr>
        </p:pic>
        <p:pic>
          <p:nvPicPr>
            <p:cNvPr id="480" name="Picture 479"/>
            <p:cNvPicPr/>
            <p:nvPr/>
          </p:nvPicPr>
          <p:blipFill>
            <a:blip r:embed="rId3">
              <a:extLst/>
            </a:blip>
            <a:stretch>
              <a:fillRect/>
            </a:stretch>
          </p:blipFill>
          <p:spPr>
            <a:xfrm>
              <a:off x="-266700" y="-127000"/>
              <a:ext cx="5511800" cy="6925854"/>
            </a:xfrm>
            <a:prstGeom prst="rect">
              <a:avLst/>
            </a:prstGeom>
            <a:effectLst/>
          </p:spPr>
        </p:pic>
      </p:grpSp>
      <p:sp>
        <p:nvSpPr>
          <p:cNvPr id="483" name="Shape 483"/>
          <p:cNvSpPr/>
          <p:nvPr/>
        </p:nvSpPr>
        <p:spPr>
          <a:xfrm>
            <a:off x="800100" y="4114800"/>
            <a:ext cx="5537200" cy="4648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ruby-throated hummingbird flies non-stop 450 miles across the Gulf of Mexico in 20 hours, beating its tiny wings nearly 3 million times on that journey.</a:t>
            </a:r>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7" name="Group 487"/>
          <p:cNvGrpSpPr/>
          <p:nvPr/>
        </p:nvGrpSpPr>
        <p:grpSpPr>
          <a:xfrm>
            <a:off x="6959600" y="1257300"/>
            <a:ext cx="5511800" cy="6925854"/>
            <a:chOff x="-266700" y="-127000"/>
            <a:chExt cx="5511800" cy="6925853"/>
          </a:xfrm>
        </p:grpSpPr>
        <p:pic>
          <p:nvPicPr>
            <p:cNvPr id="486" name="pasted-image.png"/>
            <p:cNvPicPr/>
            <p:nvPr/>
          </p:nvPicPr>
          <p:blipFill>
            <a:blip r:embed="rId2">
              <a:extLst/>
            </a:blip>
            <a:srcRect l="36241" r="20394"/>
            <a:stretch>
              <a:fillRect/>
            </a:stretch>
          </p:blipFill>
          <p:spPr>
            <a:xfrm>
              <a:off x="0" y="0"/>
              <a:ext cx="5143500" cy="6671854"/>
            </a:xfrm>
            <a:prstGeom prst="rect">
              <a:avLst/>
            </a:prstGeom>
            <a:ln>
              <a:noFill/>
            </a:ln>
            <a:effectLst/>
          </p:spPr>
        </p:pic>
        <p:pic>
          <p:nvPicPr>
            <p:cNvPr id="485" name="Picture 484"/>
            <p:cNvPicPr/>
            <p:nvPr/>
          </p:nvPicPr>
          <p:blipFill>
            <a:blip r:embed="rId3">
              <a:extLst/>
            </a:blip>
            <a:stretch>
              <a:fillRect/>
            </a:stretch>
          </p:blipFill>
          <p:spPr>
            <a:xfrm>
              <a:off x="-266700" y="-127000"/>
              <a:ext cx="5511800" cy="6925854"/>
            </a:xfrm>
            <a:prstGeom prst="rect">
              <a:avLst/>
            </a:prstGeom>
            <a:effectLst/>
          </p:spPr>
        </p:pic>
      </p:grpSp>
      <p:sp>
        <p:nvSpPr>
          <p:cNvPr id="488" name="Shape 488"/>
          <p:cNvSpPr/>
          <p:nvPr/>
        </p:nvSpPr>
        <p:spPr>
          <a:xfrm>
            <a:off x="800100" y="1206500"/>
            <a:ext cx="5537200" cy="314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dinosaur would have to evolve beautiful coloring.</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Shape 490"/>
          <p:cNvSpPr/>
          <p:nvPr/>
        </p:nvSpPr>
        <p:spPr>
          <a:xfrm>
            <a:off x="647700" y="5262033"/>
            <a:ext cx="5537200" cy="4368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amazing “reptile to bird” process would have to produce 24 different orders of birds from eagles to woodpeckers to swans to penguins to hummingbirds.</a:t>
            </a:r>
          </a:p>
        </p:txBody>
      </p:sp>
      <p:grpSp>
        <p:nvGrpSpPr>
          <p:cNvPr id="493" name="Group 493"/>
          <p:cNvGrpSpPr/>
          <p:nvPr/>
        </p:nvGrpSpPr>
        <p:grpSpPr>
          <a:xfrm>
            <a:off x="2362200" y="625826"/>
            <a:ext cx="3143435" cy="3853748"/>
            <a:chOff x="-266699" y="-127000"/>
            <a:chExt cx="3143434" cy="3853746"/>
          </a:xfrm>
        </p:grpSpPr>
        <p:pic>
          <p:nvPicPr>
            <p:cNvPr id="492" name="pasted-image.png"/>
            <p:cNvPicPr/>
            <p:nvPr/>
          </p:nvPicPr>
          <p:blipFill>
            <a:blip r:embed="rId2">
              <a:extLst/>
            </a:blip>
            <a:srcRect l="37529" r="11303"/>
            <a:stretch>
              <a:fillRect/>
            </a:stretch>
          </p:blipFill>
          <p:spPr>
            <a:xfrm>
              <a:off x="0" y="0"/>
              <a:ext cx="2775135" cy="3599746"/>
            </a:xfrm>
            <a:prstGeom prst="rect">
              <a:avLst/>
            </a:prstGeom>
            <a:ln>
              <a:noFill/>
            </a:ln>
            <a:effectLst/>
          </p:spPr>
        </p:pic>
        <p:pic>
          <p:nvPicPr>
            <p:cNvPr id="491" name="Picture 490"/>
            <p:cNvPicPr/>
            <p:nvPr/>
          </p:nvPicPr>
          <p:blipFill>
            <a:blip r:embed="rId3">
              <a:extLst/>
            </a:blip>
            <a:stretch>
              <a:fillRect/>
            </a:stretch>
          </p:blipFill>
          <p:spPr>
            <a:xfrm>
              <a:off x="-266700" y="-127001"/>
              <a:ext cx="3143435" cy="3853747"/>
            </a:xfrm>
            <a:prstGeom prst="rect">
              <a:avLst/>
            </a:prstGeom>
            <a:effectLst/>
          </p:spPr>
        </p:pic>
      </p:grpSp>
      <p:grpSp>
        <p:nvGrpSpPr>
          <p:cNvPr id="496" name="Group 496"/>
          <p:cNvGrpSpPr/>
          <p:nvPr/>
        </p:nvGrpSpPr>
        <p:grpSpPr>
          <a:xfrm>
            <a:off x="177800" y="1568820"/>
            <a:ext cx="2864370" cy="3491760"/>
            <a:chOff x="-266699" y="-127000"/>
            <a:chExt cx="2864369" cy="3491758"/>
          </a:xfrm>
        </p:grpSpPr>
        <p:pic>
          <p:nvPicPr>
            <p:cNvPr id="495" name="pasted-image.png"/>
            <p:cNvPicPr/>
            <p:nvPr/>
          </p:nvPicPr>
          <p:blipFill>
            <a:blip r:embed="rId4">
              <a:extLst/>
            </a:blip>
            <a:srcRect l="21090" r="21090"/>
            <a:stretch>
              <a:fillRect/>
            </a:stretch>
          </p:blipFill>
          <p:spPr>
            <a:xfrm>
              <a:off x="0" y="0"/>
              <a:ext cx="2496070" cy="3237759"/>
            </a:xfrm>
            <a:prstGeom prst="rect">
              <a:avLst/>
            </a:prstGeom>
            <a:ln>
              <a:noFill/>
            </a:ln>
            <a:effectLst/>
          </p:spPr>
        </p:pic>
        <p:pic>
          <p:nvPicPr>
            <p:cNvPr id="494" name="Picture 493"/>
            <p:cNvPicPr/>
            <p:nvPr/>
          </p:nvPicPr>
          <p:blipFill>
            <a:blip r:embed="rId5">
              <a:extLst/>
            </a:blip>
            <a:stretch>
              <a:fillRect/>
            </a:stretch>
          </p:blipFill>
          <p:spPr>
            <a:xfrm>
              <a:off x="-266700" y="-127000"/>
              <a:ext cx="2864370" cy="3491759"/>
            </a:xfrm>
            <a:prstGeom prst="rect">
              <a:avLst/>
            </a:prstGeom>
            <a:effectLst/>
          </p:spPr>
        </p:pic>
      </p:grpSp>
      <p:grpSp>
        <p:nvGrpSpPr>
          <p:cNvPr id="499" name="Group 499"/>
          <p:cNvGrpSpPr/>
          <p:nvPr/>
        </p:nvGrpSpPr>
        <p:grpSpPr>
          <a:xfrm>
            <a:off x="6705600" y="5731226"/>
            <a:ext cx="3143435" cy="3853747"/>
            <a:chOff x="-266699" y="-127000"/>
            <a:chExt cx="3143434" cy="3853746"/>
          </a:xfrm>
        </p:grpSpPr>
        <p:pic>
          <p:nvPicPr>
            <p:cNvPr id="498" name="pasted-image.png"/>
            <p:cNvPicPr/>
            <p:nvPr/>
          </p:nvPicPr>
          <p:blipFill>
            <a:blip r:embed="rId6">
              <a:extLst/>
            </a:blip>
            <a:srcRect l="20640" r="20640"/>
            <a:stretch>
              <a:fillRect/>
            </a:stretch>
          </p:blipFill>
          <p:spPr>
            <a:xfrm>
              <a:off x="0" y="0"/>
              <a:ext cx="2775135" cy="3599746"/>
            </a:xfrm>
            <a:prstGeom prst="rect">
              <a:avLst/>
            </a:prstGeom>
            <a:ln>
              <a:noFill/>
            </a:ln>
            <a:effectLst/>
          </p:spPr>
        </p:pic>
        <p:pic>
          <p:nvPicPr>
            <p:cNvPr id="497" name="Picture 496"/>
            <p:cNvPicPr/>
            <p:nvPr/>
          </p:nvPicPr>
          <p:blipFill>
            <a:blip r:embed="rId3">
              <a:extLst/>
            </a:blip>
            <a:stretch>
              <a:fillRect/>
            </a:stretch>
          </p:blipFill>
          <p:spPr>
            <a:xfrm>
              <a:off x="-266700" y="-127000"/>
              <a:ext cx="3143435" cy="3853746"/>
            </a:xfrm>
            <a:prstGeom prst="rect">
              <a:avLst/>
            </a:prstGeom>
            <a:effectLst/>
          </p:spPr>
        </p:pic>
      </p:grpSp>
      <p:grpSp>
        <p:nvGrpSpPr>
          <p:cNvPr id="502" name="Group 502"/>
          <p:cNvGrpSpPr/>
          <p:nvPr/>
        </p:nvGrpSpPr>
        <p:grpSpPr>
          <a:xfrm>
            <a:off x="5549900" y="194026"/>
            <a:ext cx="3143435" cy="3853748"/>
            <a:chOff x="-266699" y="-127000"/>
            <a:chExt cx="3143434" cy="3853746"/>
          </a:xfrm>
        </p:grpSpPr>
        <p:pic>
          <p:nvPicPr>
            <p:cNvPr id="501" name="pasted-image.png"/>
            <p:cNvPicPr/>
            <p:nvPr/>
          </p:nvPicPr>
          <p:blipFill>
            <a:blip r:embed="rId7">
              <a:extLst/>
            </a:blip>
            <a:srcRect l="21090" r="21090"/>
            <a:stretch>
              <a:fillRect/>
            </a:stretch>
          </p:blipFill>
          <p:spPr>
            <a:xfrm>
              <a:off x="0" y="0"/>
              <a:ext cx="2775135" cy="3599746"/>
            </a:xfrm>
            <a:prstGeom prst="rect">
              <a:avLst/>
            </a:prstGeom>
            <a:ln>
              <a:noFill/>
            </a:ln>
            <a:effectLst/>
          </p:spPr>
        </p:pic>
        <p:pic>
          <p:nvPicPr>
            <p:cNvPr id="500" name="Picture 499"/>
            <p:cNvPicPr/>
            <p:nvPr/>
          </p:nvPicPr>
          <p:blipFill>
            <a:blip r:embed="rId3">
              <a:extLst/>
            </a:blip>
            <a:stretch>
              <a:fillRect/>
            </a:stretch>
          </p:blipFill>
          <p:spPr>
            <a:xfrm>
              <a:off x="-266700" y="-127000"/>
              <a:ext cx="3143435" cy="3853746"/>
            </a:xfrm>
            <a:prstGeom prst="rect">
              <a:avLst/>
            </a:prstGeom>
            <a:effectLst/>
          </p:spPr>
        </p:pic>
      </p:grpSp>
      <p:grpSp>
        <p:nvGrpSpPr>
          <p:cNvPr id="505" name="Group 505"/>
          <p:cNvGrpSpPr/>
          <p:nvPr/>
        </p:nvGrpSpPr>
        <p:grpSpPr>
          <a:xfrm>
            <a:off x="7111664" y="2022826"/>
            <a:ext cx="3143436" cy="3853747"/>
            <a:chOff x="-266699" y="-127000"/>
            <a:chExt cx="3143434" cy="3853746"/>
          </a:xfrm>
        </p:grpSpPr>
        <p:pic>
          <p:nvPicPr>
            <p:cNvPr id="504" name="pasted-image.png"/>
            <p:cNvPicPr/>
            <p:nvPr/>
          </p:nvPicPr>
          <p:blipFill>
            <a:blip r:embed="rId8">
              <a:extLst/>
            </a:blip>
            <a:srcRect l="10332" r="10332"/>
            <a:stretch>
              <a:fillRect/>
            </a:stretch>
          </p:blipFill>
          <p:spPr>
            <a:xfrm>
              <a:off x="0" y="0"/>
              <a:ext cx="2775135" cy="3599746"/>
            </a:xfrm>
            <a:prstGeom prst="rect">
              <a:avLst/>
            </a:prstGeom>
            <a:ln>
              <a:noFill/>
            </a:ln>
            <a:effectLst/>
          </p:spPr>
        </p:pic>
        <p:pic>
          <p:nvPicPr>
            <p:cNvPr id="503" name="Picture 502"/>
            <p:cNvPicPr/>
            <p:nvPr/>
          </p:nvPicPr>
          <p:blipFill>
            <a:blip r:embed="rId3">
              <a:extLst/>
            </a:blip>
            <a:stretch>
              <a:fillRect/>
            </a:stretch>
          </p:blipFill>
          <p:spPr>
            <a:xfrm>
              <a:off x="-266700" y="-127000"/>
              <a:ext cx="3143435" cy="3853746"/>
            </a:xfrm>
            <a:prstGeom prst="rect">
              <a:avLst/>
            </a:prstGeom>
            <a:effectLst/>
          </p:spPr>
        </p:pic>
      </p:grpSp>
      <p:grpSp>
        <p:nvGrpSpPr>
          <p:cNvPr id="508" name="Group 508"/>
          <p:cNvGrpSpPr/>
          <p:nvPr/>
        </p:nvGrpSpPr>
        <p:grpSpPr>
          <a:xfrm>
            <a:off x="9525000" y="5070826"/>
            <a:ext cx="3143435" cy="3853747"/>
            <a:chOff x="-266699" y="-127000"/>
            <a:chExt cx="3143434" cy="3853746"/>
          </a:xfrm>
        </p:grpSpPr>
        <p:pic>
          <p:nvPicPr>
            <p:cNvPr id="507" name="pasted-image.png"/>
            <p:cNvPicPr/>
            <p:nvPr/>
          </p:nvPicPr>
          <p:blipFill>
            <a:blip r:embed="rId9">
              <a:extLst/>
            </a:blip>
            <a:srcRect l="22494" r="22494"/>
            <a:stretch>
              <a:fillRect/>
            </a:stretch>
          </p:blipFill>
          <p:spPr>
            <a:xfrm>
              <a:off x="0" y="0"/>
              <a:ext cx="2775135" cy="3599746"/>
            </a:xfrm>
            <a:prstGeom prst="rect">
              <a:avLst/>
            </a:prstGeom>
            <a:ln>
              <a:noFill/>
            </a:ln>
            <a:effectLst/>
          </p:spPr>
        </p:pic>
        <p:pic>
          <p:nvPicPr>
            <p:cNvPr id="506" name="Picture 505"/>
            <p:cNvPicPr/>
            <p:nvPr/>
          </p:nvPicPr>
          <p:blipFill>
            <a:blip r:embed="rId3">
              <a:extLst/>
            </a:blip>
            <a:stretch>
              <a:fillRect/>
            </a:stretch>
          </p:blipFill>
          <p:spPr>
            <a:xfrm>
              <a:off x="-266700" y="-127000"/>
              <a:ext cx="3143435" cy="3853746"/>
            </a:xfrm>
            <a:prstGeom prst="rect">
              <a:avLst/>
            </a:prstGeom>
            <a:effectLst/>
          </p:spPr>
        </p:pic>
      </p:grpSp>
      <p:grpSp>
        <p:nvGrpSpPr>
          <p:cNvPr id="511" name="Group 511"/>
          <p:cNvGrpSpPr/>
          <p:nvPr/>
        </p:nvGrpSpPr>
        <p:grpSpPr>
          <a:xfrm>
            <a:off x="9321799" y="371826"/>
            <a:ext cx="3143435" cy="3853748"/>
            <a:chOff x="-266699" y="-127000"/>
            <a:chExt cx="3143434" cy="3853746"/>
          </a:xfrm>
        </p:grpSpPr>
        <p:pic>
          <p:nvPicPr>
            <p:cNvPr id="510" name="pasted-image.png"/>
            <p:cNvPicPr/>
            <p:nvPr/>
          </p:nvPicPr>
          <p:blipFill>
            <a:blip r:embed="rId10">
              <a:extLst/>
            </a:blip>
            <a:srcRect l="25908" r="25908"/>
            <a:stretch>
              <a:fillRect/>
            </a:stretch>
          </p:blipFill>
          <p:spPr>
            <a:xfrm>
              <a:off x="0" y="0"/>
              <a:ext cx="2775135" cy="3599746"/>
            </a:xfrm>
            <a:prstGeom prst="rect">
              <a:avLst/>
            </a:prstGeom>
            <a:ln>
              <a:noFill/>
            </a:ln>
            <a:effectLst/>
          </p:spPr>
        </p:pic>
        <p:pic>
          <p:nvPicPr>
            <p:cNvPr id="509" name="Picture 508"/>
            <p:cNvPicPr/>
            <p:nvPr/>
          </p:nvPicPr>
          <p:blipFill>
            <a:blip r:embed="rId3">
              <a:extLst/>
            </a:blip>
            <a:stretch>
              <a:fillRect/>
            </a:stretch>
          </p:blipFill>
          <p:spPr>
            <a:xfrm>
              <a:off x="-266700" y="-127000"/>
              <a:ext cx="3143435" cy="3853746"/>
            </a:xfrm>
            <a:prstGeom prst="rect">
              <a:avLst/>
            </a:prstGeom>
            <a:effectLst/>
          </p:spPr>
        </p:pic>
      </p:gr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hape 513"/>
          <p:cNvSpPr/>
          <p:nvPr/>
        </p:nvSpPr>
        <p:spPr>
          <a:xfrm>
            <a:off x="800100" y="5918199"/>
            <a:ext cx="5537200" cy="3479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Natural selection and mutations cannot explain </a:t>
            </a:r>
            <a:r>
              <a:rPr sz="3600" u="sng" spc="-47">
                <a:solidFill>
                  <a:srgbClr val="CBCBCB"/>
                </a:solidFill>
                <a:latin typeface="Georgia"/>
                <a:ea typeface="Georgia"/>
                <a:cs typeface="Georgia"/>
                <a:sym typeface="Georgia"/>
              </a:rPr>
              <a:t>any</a:t>
            </a:r>
            <a:r>
              <a:rPr sz="3600" spc="-47">
                <a:solidFill>
                  <a:srgbClr val="CBCBCB"/>
                </a:solidFill>
                <a:latin typeface="Georgia"/>
                <a:ea typeface="Georgia"/>
                <a:cs typeface="Georgia"/>
                <a:sym typeface="Georgia"/>
              </a:rPr>
              <a:t> of these miraculous changes.</a:t>
            </a:r>
          </a:p>
        </p:txBody>
      </p:sp>
      <p:grpSp>
        <p:nvGrpSpPr>
          <p:cNvPr id="516" name="Group 516"/>
          <p:cNvGrpSpPr/>
          <p:nvPr/>
        </p:nvGrpSpPr>
        <p:grpSpPr>
          <a:xfrm>
            <a:off x="2362200" y="625826"/>
            <a:ext cx="3143435" cy="3853748"/>
            <a:chOff x="-266699" y="-127000"/>
            <a:chExt cx="3143434" cy="3853746"/>
          </a:xfrm>
        </p:grpSpPr>
        <p:pic>
          <p:nvPicPr>
            <p:cNvPr id="515" name="pasted-image.png"/>
            <p:cNvPicPr/>
            <p:nvPr/>
          </p:nvPicPr>
          <p:blipFill>
            <a:blip r:embed="rId2">
              <a:extLst/>
            </a:blip>
            <a:srcRect l="37529" r="11303"/>
            <a:stretch>
              <a:fillRect/>
            </a:stretch>
          </p:blipFill>
          <p:spPr>
            <a:xfrm>
              <a:off x="0" y="0"/>
              <a:ext cx="2775135" cy="3599746"/>
            </a:xfrm>
            <a:prstGeom prst="rect">
              <a:avLst/>
            </a:prstGeom>
            <a:ln>
              <a:noFill/>
            </a:ln>
            <a:effectLst/>
          </p:spPr>
        </p:pic>
        <p:pic>
          <p:nvPicPr>
            <p:cNvPr id="514" name="Picture 513"/>
            <p:cNvPicPr/>
            <p:nvPr/>
          </p:nvPicPr>
          <p:blipFill>
            <a:blip r:embed="rId3">
              <a:extLst/>
            </a:blip>
            <a:stretch>
              <a:fillRect/>
            </a:stretch>
          </p:blipFill>
          <p:spPr>
            <a:xfrm>
              <a:off x="-266700" y="-127001"/>
              <a:ext cx="3143435" cy="3853747"/>
            </a:xfrm>
            <a:prstGeom prst="rect">
              <a:avLst/>
            </a:prstGeom>
            <a:effectLst/>
          </p:spPr>
        </p:pic>
      </p:grpSp>
      <p:grpSp>
        <p:nvGrpSpPr>
          <p:cNvPr id="519" name="Group 519"/>
          <p:cNvGrpSpPr/>
          <p:nvPr/>
        </p:nvGrpSpPr>
        <p:grpSpPr>
          <a:xfrm>
            <a:off x="177800" y="1568820"/>
            <a:ext cx="2864370" cy="3491760"/>
            <a:chOff x="-266699" y="-127000"/>
            <a:chExt cx="2864369" cy="3491758"/>
          </a:xfrm>
        </p:grpSpPr>
        <p:pic>
          <p:nvPicPr>
            <p:cNvPr id="518" name="pasted-image.png"/>
            <p:cNvPicPr/>
            <p:nvPr/>
          </p:nvPicPr>
          <p:blipFill>
            <a:blip r:embed="rId4">
              <a:extLst/>
            </a:blip>
            <a:srcRect l="21090" r="21090"/>
            <a:stretch>
              <a:fillRect/>
            </a:stretch>
          </p:blipFill>
          <p:spPr>
            <a:xfrm>
              <a:off x="0" y="0"/>
              <a:ext cx="2496070" cy="3237759"/>
            </a:xfrm>
            <a:prstGeom prst="rect">
              <a:avLst/>
            </a:prstGeom>
            <a:ln>
              <a:noFill/>
            </a:ln>
            <a:effectLst/>
          </p:spPr>
        </p:pic>
        <p:pic>
          <p:nvPicPr>
            <p:cNvPr id="517" name="Picture 516"/>
            <p:cNvPicPr/>
            <p:nvPr/>
          </p:nvPicPr>
          <p:blipFill>
            <a:blip r:embed="rId5">
              <a:extLst/>
            </a:blip>
            <a:stretch>
              <a:fillRect/>
            </a:stretch>
          </p:blipFill>
          <p:spPr>
            <a:xfrm>
              <a:off x="-266700" y="-127000"/>
              <a:ext cx="2864370" cy="3491759"/>
            </a:xfrm>
            <a:prstGeom prst="rect">
              <a:avLst/>
            </a:prstGeom>
            <a:effectLst/>
          </p:spPr>
        </p:pic>
      </p:grpSp>
      <p:grpSp>
        <p:nvGrpSpPr>
          <p:cNvPr id="522" name="Group 522"/>
          <p:cNvGrpSpPr/>
          <p:nvPr/>
        </p:nvGrpSpPr>
        <p:grpSpPr>
          <a:xfrm>
            <a:off x="6705600" y="5731226"/>
            <a:ext cx="3143435" cy="3853747"/>
            <a:chOff x="-266699" y="-127000"/>
            <a:chExt cx="3143434" cy="3853746"/>
          </a:xfrm>
        </p:grpSpPr>
        <p:pic>
          <p:nvPicPr>
            <p:cNvPr id="521" name="pasted-image.png"/>
            <p:cNvPicPr/>
            <p:nvPr/>
          </p:nvPicPr>
          <p:blipFill>
            <a:blip r:embed="rId6">
              <a:extLst/>
            </a:blip>
            <a:srcRect l="20640" r="20640"/>
            <a:stretch>
              <a:fillRect/>
            </a:stretch>
          </p:blipFill>
          <p:spPr>
            <a:xfrm>
              <a:off x="0" y="0"/>
              <a:ext cx="2775135" cy="3599746"/>
            </a:xfrm>
            <a:prstGeom prst="rect">
              <a:avLst/>
            </a:prstGeom>
            <a:ln>
              <a:noFill/>
            </a:ln>
            <a:effectLst/>
          </p:spPr>
        </p:pic>
        <p:pic>
          <p:nvPicPr>
            <p:cNvPr id="520" name="Picture 519"/>
            <p:cNvPicPr/>
            <p:nvPr/>
          </p:nvPicPr>
          <p:blipFill>
            <a:blip r:embed="rId3">
              <a:extLst/>
            </a:blip>
            <a:stretch>
              <a:fillRect/>
            </a:stretch>
          </p:blipFill>
          <p:spPr>
            <a:xfrm>
              <a:off x="-266700" y="-127000"/>
              <a:ext cx="3143435" cy="3853746"/>
            </a:xfrm>
            <a:prstGeom prst="rect">
              <a:avLst/>
            </a:prstGeom>
            <a:effectLst/>
          </p:spPr>
        </p:pic>
      </p:grpSp>
      <p:grpSp>
        <p:nvGrpSpPr>
          <p:cNvPr id="525" name="Group 525"/>
          <p:cNvGrpSpPr/>
          <p:nvPr/>
        </p:nvGrpSpPr>
        <p:grpSpPr>
          <a:xfrm>
            <a:off x="5549900" y="194026"/>
            <a:ext cx="3143435" cy="3853748"/>
            <a:chOff x="-266699" y="-127000"/>
            <a:chExt cx="3143434" cy="3853746"/>
          </a:xfrm>
        </p:grpSpPr>
        <p:pic>
          <p:nvPicPr>
            <p:cNvPr id="524" name="pasted-image.png"/>
            <p:cNvPicPr/>
            <p:nvPr/>
          </p:nvPicPr>
          <p:blipFill>
            <a:blip r:embed="rId7">
              <a:extLst/>
            </a:blip>
            <a:srcRect l="21090" r="21090"/>
            <a:stretch>
              <a:fillRect/>
            </a:stretch>
          </p:blipFill>
          <p:spPr>
            <a:xfrm>
              <a:off x="0" y="0"/>
              <a:ext cx="2775135" cy="3599746"/>
            </a:xfrm>
            <a:prstGeom prst="rect">
              <a:avLst/>
            </a:prstGeom>
            <a:ln>
              <a:noFill/>
            </a:ln>
            <a:effectLst/>
          </p:spPr>
        </p:pic>
        <p:pic>
          <p:nvPicPr>
            <p:cNvPr id="523" name="Picture 522"/>
            <p:cNvPicPr/>
            <p:nvPr/>
          </p:nvPicPr>
          <p:blipFill>
            <a:blip r:embed="rId3">
              <a:extLst/>
            </a:blip>
            <a:stretch>
              <a:fillRect/>
            </a:stretch>
          </p:blipFill>
          <p:spPr>
            <a:xfrm>
              <a:off x="-266700" y="-127000"/>
              <a:ext cx="3143435" cy="3853746"/>
            </a:xfrm>
            <a:prstGeom prst="rect">
              <a:avLst/>
            </a:prstGeom>
            <a:effectLst/>
          </p:spPr>
        </p:pic>
      </p:grpSp>
      <p:grpSp>
        <p:nvGrpSpPr>
          <p:cNvPr id="528" name="Group 528"/>
          <p:cNvGrpSpPr/>
          <p:nvPr/>
        </p:nvGrpSpPr>
        <p:grpSpPr>
          <a:xfrm>
            <a:off x="7111664" y="2022826"/>
            <a:ext cx="3143436" cy="3853747"/>
            <a:chOff x="-266699" y="-127000"/>
            <a:chExt cx="3143434" cy="3853746"/>
          </a:xfrm>
        </p:grpSpPr>
        <p:pic>
          <p:nvPicPr>
            <p:cNvPr id="527" name="pasted-image.png"/>
            <p:cNvPicPr/>
            <p:nvPr/>
          </p:nvPicPr>
          <p:blipFill>
            <a:blip r:embed="rId8">
              <a:extLst/>
            </a:blip>
            <a:srcRect l="10332" r="10332"/>
            <a:stretch>
              <a:fillRect/>
            </a:stretch>
          </p:blipFill>
          <p:spPr>
            <a:xfrm>
              <a:off x="0" y="0"/>
              <a:ext cx="2775135" cy="3599746"/>
            </a:xfrm>
            <a:prstGeom prst="rect">
              <a:avLst/>
            </a:prstGeom>
            <a:ln>
              <a:noFill/>
            </a:ln>
            <a:effectLst/>
          </p:spPr>
        </p:pic>
        <p:pic>
          <p:nvPicPr>
            <p:cNvPr id="526" name="Picture 525"/>
            <p:cNvPicPr/>
            <p:nvPr/>
          </p:nvPicPr>
          <p:blipFill>
            <a:blip r:embed="rId3">
              <a:extLst/>
            </a:blip>
            <a:stretch>
              <a:fillRect/>
            </a:stretch>
          </p:blipFill>
          <p:spPr>
            <a:xfrm>
              <a:off x="-266700" y="-127000"/>
              <a:ext cx="3143435" cy="3853746"/>
            </a:xfrm>
            <a:prstGeom prst="rect">
              <a:avLst/>
            </a:prstGeom>
            <a:effectLst/>
          </p:spPr>
        </p:pic>
      </p:grpSp>
      <p:grpSp>
        <p:nvGrpSpPr>
          <p:cNvPr id="531" name="Group 531"/>
          <p:cNvGrpSpPr/>
          <p:nvPr/>
        </p:nvGrpSpPr>
        <p:grpSpPr>
          <a:xfrm>
            <a:off x="9525000" y="5070826"/>
            <a:ext cx="3143435" cy="3853747"/>
            <a:chOff x="-266699" y="-127000"/>
            <a:chExt cx="3143434" cy="3853746"/>
          </a:xfrm>
        </p:grpSpPr>
        <p:pic>
          <p:nvPicPr>
            <p:cNvPr id="530" name="pasted-image.png"/>
            <p:cNvPicPr/>
            <p:nvPr/>
          </p:nvPicPr>
          <p:blipFill>
            <a:blip r:embed="rId9">
              <a:extLst/>
            </a:blip>
            <a:srcRect l="22494" r="22494"/>
            <a:stretch>
              <a:fillRect/>
            </a:stretch>
          </p:blipFill>
          <p:spPr>
            <a:xfrm>
              <a:off x="0" y="0"/>
              <a:ext cx="2775135" cy="3599746"/>
            </a:xfrm>
            <a:prstGeom prst="rect">
              <a:avLst/>
            </a:prstGeom>
            <a:ln>
              <a:noFill/>
            </a:ln>
            <a:effectLst/>
          </p:spPr>
        </p:pic>
        <p:pic>
          <p:nvPicPr>
            <p:cNvPr id="529" name="Picture 528"/>
            <p:cNvPicPr/>
            <p:nvPr/>
          </p:nvPicPr>
          <p:blipFill>
            <a:blip r:embed="rId3">
              <a:extLst/>
            </a:blip>
            <a:stretch>
              <a:fillRect/>
            </a:stretch>
          </p:blipFill>
          <p:spPr>
            <a:xfrm>
              <a:off x="-266700" y="-127000"/>
              <a:ext cx="3143435" cy="3853746"/>
            </a:xfrm>
            <a:prstGeom prst="rect">
              <a:avLst/>
            </a:prstGeom>
            <a:effectLst/>
          </p:spPr>
        </p:pic>
      </p:grpSp>
      <p:grpSp>
        <p:nvGrpSpPr>
          <p:cNvPr id="534" name="Group 534"/>
          <p:cNvGrpSpPr/>
          <p:nvPr/>
        </p:nvGrpSpPr>
        <p:grpSpPr>
          <a:xfrm>
            <a:off x="9321799" y="371826"/>
            <a:ext cx="3143435" cy="3853748"/>
            <a:chOff x="-266699" y="-127000"/>
            <a:chExt cx="3143434" cy="3853746"/>
          </a:xfrm>
        </p:grpSpPr>
        <p:pic>
          <p:nvPicPr>
            <p:cNvPr id="533" name="pasted-image.png"/>
            <p:cNvPicPr/>
            <p:nvPr/>
          </p:nvPicPr>
          <p:blipFill>
            <a:blip r:embed="rId10">
              <a:extLst/>
            </a:blip>
            <a:srcRect l="25908" r="25908"/>
            <a:stretch>
              <a:fillRect/>
            </a:stretch>
          </p:blipFill>
          <p:spPr>
            <a:xfrm>
              <a:off x="0" y="0"/>
              <a:ext cx="2775135" cy="3599746"/>
            </a:xfrm>
            <a:prstGeom prst="rect">
              <a:avLst/>
            </a:prstGeom>
            <a:ln>
              <a:noFill/>
            </a:ln>
            <a:effectLst/>
          </p:spPr>
        </p:pic>
        <p:pic>
          <p:nvPicPr>
            <p:cNvPr id="532" name="Picture 531"/>
            <p:cNvPicPr/>
            <p:nvPr/>
          </p:nvPicPr>
          <p:blipFill>
            <a:blip r:embed="rId3">
              <a:extLst/>
            </a:blip>
            <a:stretch>
              <a:fillRect/>
            </a:stretch>
          </p:blipFill>
          <p:spPr>
            <a:xfrm>
              <a:off x="-266700" y="-127000"/>
              <a:ext cx="3143435" cy="3853746"/>
            </a:xfrm>
            <a:prstGeom prst="rect">
              <a:avLst/>
            </a:prstGeom>
            <a:effectLst/>
          </p:spPr>
        </p:pic>
      </p:gr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Shape 536"/>
          <p:cNvSpPr>
            <a:spLocks noGrp="1"/>
          </p:cNvSpPr>
          <p:nvPr>
            <p:ph type="title"/>
          </p:nvPr>
        </p:nvSpPr>
        <p:spPr>
          <a:xfrm>
            <a:off x="685800" y="355600"/>
            <a:ext cx="5352951" cy="2364086"/>
          </a:xfrm>
          <a:prstGeom prst="rect">
            <a:avLst/>
          </a:prstGeom>
          <a:effectLst>
            <a:outerShdw blurRad="25400" dist="12700" dir="5400000" rotWithShape="0">
              <a:srgbClr val="424242"/>
            </a:outerShdw>
          </a:effectLst>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5. The Croco-bird Theory</a:t>
            </a:r>
          </a:p>
        </p:txBody>
      </p:sp>
      <p:grpSp>
        <p:nvGrpSpPr>
          <p:cNvPr id="539" name="Group 539"/>
          <p:cNvGrpSpPr/>
          <p:nvPr/>
        </p:nvGrpSpPr>
        <p:grpSpPr>
          <a:xfrm>
            <a:off x="6959600" y="1257300"/>
            <a:ext cx="5511800" cy="6925854"/>
            <a:chOff x="-266700" y="-127000"/>
            <a:chExt cx="5511800" cy="6925853"/>
          </a:xfrm>
        </p:grpSpPr>
        <p:pic>
          <p:nvPicPr>
            <p:cNvPr id="53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537" name="Picture 53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Shape 541"/>
          <p:cNvSpPr/>
          <p:nvPr/>
        </p:nvSpPr>
        <p:spPr>
          <a:xfrm>
            <a:off x="1682750" y="6756400"/>
            <a:ext cx="9639300" cy="2209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Some scientists believe that birds evolved from the crocodylomorpha or a type of “terrestrial crocodile.”</a:t>
            </a:r>
          </a:p>
        </p:txBody>
      </p:sp>
      <p:pic>
        <p:nvPicPr>
          <p:cNvPr id="542" name="Protosuchus_BW.png"/>
          <p:cNvPicPr/>
          <p:nvPr/>
        </p:nvPicPr>
        <p:blipFill>
          <a:blip r:embed="rId2">
            <a:extLst/>
          </a:blip>
          <a:stretch>
            <a:fillRect/>
          </a:stretch>
        </p:blipFill>
        <p:spPr>
          <a:xfrm>
            <a:off x="1422400" y="673100"/>
            <a:ext cx="10160000" cy="5664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544"/>
          <p:cNvSpPr/>
          <p:nvPr/>
        </p:nvSpPr>
        <p:spPr>
          <a:xfrm>
            <a:off x="1384300" y="3911600"/>
            <a:ext cx="4368800" cy="5918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We deal with this in the course “An Unshakeable Faith.” All we will say here is that it is at least as ridiculous as the Dino-bird!</a:t>
            </a:r>
          </a:p>
        </p:txBody>
      </p:sp>
      <p:grpSp>
        <p:nvGrpSpPr>
          <p:cNvPr id="547" name="Group 547"/>
          <p:cNvGrpSpPr/>
          <p:nvPr/>
        </p:nvGrpSpPr>
        <p:grpSpPr>
          <a:xfrm>
            <a:off x="6560753" y="901700"/>
            <a:ext cx="5821747" cy="7327900"/>
            <a:chOff x="-271846" y="-127000"/>
            <a:chExt cx="5821746" cy="7327900"/>
          </a:xfrm>
        </p:grpSpPr>
        <p:pic>
          <p:nvPicPr>
            <p:cNvPr id="546"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545" name="Picture 544"/>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Shape 549"/>
          <p:cNvSpPr>
            <a:spLocks noGrp="1"/>
          </p:cNvSpPr>
          <p:nvPr>
            <p:ph type="title"/>
          </p:nvPr>
        </p:nvSpPr>
        <p:spPr>
          <a:xfrm>
            <a:off x="685800" y="812800"/>
            <a:ext cx="5537200" cy="2794000"/>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6. The evidence Darwinism requires</a:t>
            </a:r>
          </a:p>
        </p:txBody>
      </p:sp>
      <p:grpSp>
        <p:nvGrpSpPr>
          <p:cNvPr id="552" name="Group 552"/>
          <p:cNvGrpSpPr/>
          <p:nvPr/>
        </p:nvGrpSpPr>
        <p:grpSpPr>
          <a:xfrm>
            <a:off x="6959600" y="1257300"/>
            <a:ext cx="5511800" cy="6925854"/>
            <a:chOff x="-266700" y="-127000"/>
            <a:chExt cx="5511800" cy="6925853"/>
          </a:xfrm>
        </p:grpSpPr>
        <p:pic>
          <p:nvPicPr>
            <p:cNvPr id="551"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550" name="Picture 54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1111720" y="4559300"/>
            <a:ext cx="10781359" cy="1930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Supposedly big dinosaurs became smaller and smaller, and then a small dinosaur evolved into a bird.</a:t>
            </a:r>
          </a:p>
        </p:txBody>
      </p:sp>
      <p:pic>
        <p:nvPicPr>
          <p:cNvPr id="97" name="pasted-image.png"/>
          <p:cNvPicPr/>
          <p:nvPr/>
        </p:nvPicPr>
        <p:blipFill>
          <a:blip r:embed="rId2">
            <a:extLst/>
          </a:blip>
          <a:stretch>
            <a:fillRect/>
          </a:stretch>
        </p:blipFill>
        <p:spPr>
          <a:xfrm>
            <a:off x="508320" y="963078"/>
            <a:ext cx="11988160" cy="294305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6" name="Group 556"/>
          <p:cNvGrpSpPr/>
          <p:nvPr/>
        </p:nvGrpSpPr>
        <p:grpSpPr>
          <a:xfrm>
            <a:off x="6959600" y="1257300"/>
            <a:ext cx="5511800" cy="6925854"/>
            <a:chOff x="-266700" y="-127000"/>
            <a:chExt cx="5511800" cy="6925853"/>
          </a:xfrm>
        </p:grpSpPr>
        <p:pic>
          <p:nvPicPr>
            <p:cNvPr id="555" name="british museum natural history 16.jpg"/>
            <p:cNvPicPr/>
            <p:nvPr/>
          </p:nvPicPr>
          <p:blipFill>
            <a:blip r:embed="rId2">
              <a:extLst/>
            </a:blip>
            <a:srcRect t="6896" b="6840"/>
            <a:stretch>
              <a:fillRect/>
            </a:stretch>
          </p:blipFill>
          <p:spPr>
            <a:xfrm>
              <a:off x="0" y="0"/>
              <a:ext cx="5143500" cy="6671854"/>
            </a:xfrm>
            <a:prstGeom prst="rect">
              <a:avLst/>
            </a:prstGeom>
            <a:ln>
              <a:noFill/>
            </a:ln>
            <a:effectLst/>
          </p:spPr>
        </p:pic>
        <p:pic>
          <p:nvPicPr>
            <p:cNvPr id="554" name="Picture 553"/>
            <p:cNvPicPr/>
            <p:nvPr/>
          </p:nvPicPr>
          <p:blipFill>
            <a:blip r:embed="rId3">
              <a:extLst/>
            </a:blip>
            <a:stretch>
              <a:fillRect/>
            </a:stretch>
          </p:blipFill>
          <p:spPr>
            <a:xfrm>
              <a:off x="-266700" y="-127000"/>
              <a:ext cx="5511800" cy="6925854"/>
            </a:xfrm>
            <a:prstGeom prst="rect">
              <a:avLst/>
            </a:prstGeom>
            <a:effectLst/>
          </p:spPr>
        </p:pic>
      </p:grpSp>
      <p:sp>
        <p:nvSpPr>
          <p:cNvPr id="557" name="Shape 557"/>
          <p:cNvSpPr/>
          <p:nvPr/>
        </p:nvSpPr>
        <p:spPr>
          <a:xfrm>
            <a:off x="800100" y="3429000"/>
            <a:ext cx="5537200" cy="5905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A few questionable “missing links” do not prove evolution.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Charles Darwin himself said that his theory requires the existence of </a:t>
            </a:r>
            <a:r>
              <a:rPr sz="3600" b="1" u="sng" spc="-47">
                <a:solidFill>
                  <a:srgbClr val="CBCBCB"/>
                </a:solidFill>
                <a:latin typeface="Georgia"/>
                <a:ea typeface="Georgia"/>
                <a:cs typeface="Georgia"/>
                <a:sym typeface="Georgia"/>
              </a:rPr>
              <a:t>COUNTLESS</a:t>
            </a:r>
            <a:r>
              <a:rPr sz="3600" spc="-47">
                <a:solidFill>
                  <a:srgbClr val="CBCBCB"/>
                </a:solidFill>
                <a:latin typeface="Georgia"/>
                <a:ea typeface="Georgia"/>
                <a:cs typeface="Georgia"/>
                <a:sym typeface="Georgia"/>
              </a:rPr>
              <a:t> intermediaries.</a:t>
            </a:r>
          </a:p>
        </p:txBody>
      </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1" name="Group 561"/>
          <p:cNvGrpSpPr/>
          <p:nvPr/>
        </p:nvGrpSpPr>
        <p:grpSpPr>
          <a:xfrm>
            <a:off x="6959600" y="1257300"/>
            <a:ext cx="5511800" cy="6925854"/>
            <a:chOff x="-266700" y="-127000"/>
            <a:chExt cx="5511800" cy="6925853"/>
          </a:xfrm>
        </p:grpSpPr>
        <p:pic>
          <p:nvPicPr>
            <p:cNvPr id="560" name="Darwin-on-Trial-Front-Large.jpg"/>
            <p:cNvPicPr/>
            <p:nvPr/>
          </p:nvPicPr>
          <p:blipFill>
            <a:blip r:embed="rId2">
              <a:extLst/>
            </a:blip>
            <a:srcRect t="6311" b="6436"/>
            <a:stretch>
              <a:fillRect/>
            </a:stretch>
          </p:blipFill>
          <p:spPr>
            <a:xfrm>
              <a:off x="0" y="0"/>
              <a:ext cx="5143500" cy="6671854"/>
            </a:xfrm>
            <a:prstGeom prst="rect">
              <a:avLst/>
            </a:prstGeom>
            <a:ln>
              <a:noFill/>
            </a:ln>
            <a:effectLst/>
          </p:spPr>
        </p:pic>
        <p:pic>
          <p:nvPicPr>
            <p:cNvPr id="559" name="Picture 558"/>
            <p:cNvPicPr/>
            <p:nvPr/>
          </p:nvPicPr>
          <p:blipFill>
            <a:blip r:embed="rId3">
              <a:extLst/>
            </a:blip>
            <a:stretch>
              <a:fillRect/>
            </a:stretch>
          </p:blipFill>
          <p:spPr>
            <a:xfrm>
              <a:off x="-266700" y="-127000"/>
              <a:ext cx="5511800" cy="6925854"/>
            </a:xfrm>
            <a:prstGeom prst="rect">
              <a:avLst/>
            </a:prstGeom>
            <a:effectLst/>
          </p:spPr>
        </p:pic>
      </p:grpSp>
      <p:sp>
        <p:nvSpPr>
          <p:cNvPr id="562" name="Shape 562"/>
          <p:cNvSpPr/>
          <p:nvPr/>
        </p:nvSpPr>
        <p:spPr>
          <a:xfrm>
            <a:off x="800100" y="1485900"/>
            <a:ext cx="5537200" cy="7378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“If we are testing Darwinism rather than merely looking for a confirming example or two, then a single good candidate for ancestor status is not enough to save a theory that posits a worldwide history of continual evolutionary transformation” (Phillip Johnson, Darwin on Trial).</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Shape 564"/>
          <p:cNvSpPr>
            <a:spLocks noGrp="1"/>
          </p:cNvSpPr>
          <p:nvPr>
            <p:ph type="title"/>
          </p:nvPr>
        </p:nvSpPr>
        <p:spPr>
          <a:xfrm>
            <a:off x="685800" y="812800"/>
            <a:ext cx="5537200" cy="2794000"/>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7. What if a dinosaur had feathers?</a:t>
            </a:r>
          </a:p>
        </p:txBody>
      </p:sp>
      <p:grpSp>
        <p:nvGrpSpPr>
          <p:cNvPr id="567" name="Group 567"/>
          <p:cNvGrpSpPr/>
          <p:nvPr/>
        </p:nvGrpSpPr>
        <p:grpSpPr>
          <a:xfrm>
            <a:off x="6959600" y="1257300"/>
            <a:ext cx="5511800" cy="6925854"/>
            <a:chOff x="-266700" y="-127000"/>
            <a:chExt cx="5511800" cy="6925853"/>
          </a:xfrm>
        </p:grpSpPr>
        <p:pic>
          <p:nvPicPr>
            <p:cNvPr id="566"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565" name="Picture 56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p:nvPr/>
        </p:nvSpPr>
        <p:spPr>
          <a:xfrm>
            <a:off x="1812032" y="6629400"/>
            <a:ext cx="9380736" cy="2336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“evidence” that some dinosaurs had feathers is questionable, but what if some type of dinosaur did have feathers?</a:t>
            </a:r>
          </a:p>
        </p:txBody>
      </p:sp>
      <p:pic>
        <p:nvPicPr>
          <p:cNvPr id="570" name="droppedImage.png"/>
          <p:cNvPicPr/>
          <p:nvPr/>
        </p:nvPicPr>
        <p:blipFill>
          <a:blip r:embed="rId2">
            <a:extLst/>
          </a:blip>
          <a:stretch>
            <a:fillRect/>
          </a:stretch>
        </p:blipFill>
        <p:spPr>
          <a:xfrm>
            <a:off x="2142858" y="622299"/>
            <a:ext cx="8718214" cy="5854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p:nvPr/>
        </p:nvSpPr>
        <p:spPr>
          <a:xfrm>
            <a:off x="800100" y="2374900"/>
            <a:ext cx="5537200" cy="6159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Would that prove that birds evolved from dinosaurs?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“No, a duck has a duck bill and webbed feet, as does a platypus, but nobody believes that this proves that platypuses evolved from ducks” (New Answers Book).</a:t>
            </a:r>
          </a:p>
        </p:txBody>
      </p:sp>
      <p:grpSp>
        <p:nvGrpSpPr>
          <p:cNvPr id="575" name="Group 575"/>
          <p:cNvGrpSpPr/>
          <p:nvPr/>
        </p:nvGrpSpPr>
        <p:grpSpPr>
          <a:xfrm>
            <a:off x="6959600" y="1257300"/>
            <a:ext cx="5511800" cy="6925854"/>
            <a:chOff x="-266700" y="-127000"/>
            <a:chExt cx="5511800" cy="6925853"/>
          </a:xfrm>
        </p:grpSpPr>
        <p:pic>
          <p:nvPicPr>
            <p:cNvPr id="574" name="answersbook1.png"/>
            <p:cNvPicPr/>
            <p:nvPr/>
          </p:nvPicPr>
          <p:blipFill>
            <a:blip r:embed="rId2">
              <a:extLst/>
            </a:blip>
            <a:srcRect t="2419" b="12847"/>
            <a:stretch>
              <a:fillRect/>
            </a:stretch>
          </p:blipFill>
          <p:spPr>
            <a:xfrm>
              <a:off x="0" y="0"/>
              <a:ext cx="5143500" cy="6671854"/>
            </a:xfrm>
            <a:prstGeom prst="rect">
              <a:avLst/>
            </a:prstGeom>
            <a:ln>
              <a:noFill/>
            </a:ln>
            <a:effectLst/>
          </p:spPr>
        </p:pic>
        <p:pic>
          <p:nvPicPr>
            <p:cNvPr id="573" name="Picture 57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9" name="Group 579"/>
          <p:cNvGrpSpPr/>
          <p:nvPr/>
        </p:nvGrpSpPr>
        <p:grpSpPr>
          <a:xfrm>
            <a:off x="6959600" y="1257300"/>
            <a:ext cx="5511800" cy="6925854"/>
            <a:chOff x="-266700" y="-127000"/>
            <a:chExt cx="5511800" cy="6925853"/>
          </a:xfrm>
        </p:grpSpPr>
        <p:pic>
          <p:nvPicPr>
            <p:cNvPr id="578" name="answersbook1.png"/>
            <p:cNvPicPr/>
            <p:nvPr/>
          </p:nvPicPr>
          <p:blipFill>
            <a:blip r:embed="rId2">
              <a:extLst/>
            </a:blip>
            <a:srcRect t="2419" b="12847"/>
            <a:stretch>
              <a:fillRect/>
            </a:stretch>
          </p:blipFill>
          <p:spPr>
            <a:xfrm>
              <a:off x="0" y="0"/>
              <a:ext cx="5143500" cy="6671854"/>
            </a:xfrm>
            <a:prstGeom prst="rect">
              <a:avLst/>
            </a:prstGeom>
            <a:ln>
              <a:noFill/>
            </a:ln>
            <a:effectLst/>
          </p:spPr>
        </p:pic>
        <p:pic>
          <p:nvPicPr>
            <p:cNvPr id="577" name="Picture 576"/>
            <p:cNvPicPr/>
            <p:nvPr/>
          </p:nvPicPr>
          <p:blipFill>
            <a:blip r:embed="rId3">
              <a:extLst/>
            </a:blip>
            <a:stretch>
              <a:fillRect/>
            </a:stretch>
          </p:blipFill>
          <p:spPr>
            <a:xfrm>
              <a:off x="-266700" y="-127000"/>
              <a:ext cx="5511800" cy="6925854"/>
            </a:xfrm>
            <a:prstGeom prst="rect">
              <a:avLst/>
            </a:prstGeom>
            <a:effectLst/>
          </p:spPr>
        </p:pic>
      </p:grpSp>
      <p:sp>
        <p:nvSpPr>
          <p:cNvPr id="580" name="Shape 580"/>
          <p:cNvSpPr/>
          <p:nvPr/>
        </p:nvSpPr>
        <p:spPr>
          <a:xfrm>
            <a:off x="800100" y="2400300"/>
            <a:ext cx="5537200" cy="71501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dinosaur-like fossil with feathers would just be another curious mosaic, like the platypus, and part of the pattern of similarities placed in creatures to show the hand of the one true Creator God who made everything” (New Answers Book).</a:t>
            </a:r>
          </a:p>
        </p:txBody>
      </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582"/>
          <p:cNvSpPr>
            <a:spLocks noGrp="1"/>
          </p:cNvSpPr>
          <p:nvPr>
            <p:ph type="title"/>
          </p:nvPr>
        </p:nvSpPr>
        <p:spPr>
          <a:xfrm>
            <a:off x="685799" y="660400"/>
            <a:ext cx="5213153" cy="2757786"/>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8. Mythical evolutionary art</a:t>
            </a:r>
          </a:p>
        </p:txBody>
      </p:sp>
      <p:grpSp>
        <p:nvGrpSpPr>
          <p:cNvPr id="585" name="Group 585"/>
          <p:cNvGrpSpPr/>
          <p:nvPr/>
        </p:nvGrpSpPr>
        <p:grpSpPr>
          <a:xfrm>
            <a:off x="6959600" y="1257300"/>
            <a:ext cx="5511800" cy="6925854"/>
            <a:chOff x="-266700" y="-127000"/>
            <a:chExt cx="5511800" cy="6925853"/>
          </a:xfrm>
        </p:grpSpPr>
        <p:pic>
          <p:nvPicPr>
            <p:cNvPr id="584"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583" name="Picture 58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9" name="Group 589"/>
          <p:cNvGrpSpPr/>
          <p:nvPr/>
        </p:nvGrpSpPr>
        <p:grpSpPr>
          <a:xfrm>
            <a:off x="6959600" y="1257300"/>
            <a:ext cx="5511800" cy="6925854"/>
            <a:chOff x="-266700" y="-127000"/>
            <a:chExt cx="5511800" cy="6925853"/>
          </a:xfrm>
        </p:grpSpPr>
        <p:pic>
          <p:nvPicPr>
            <p:cNvPr id="588" name="archaeopteryx 2.jpg"/>
            <p:cNvPicPr/>
            <p:nvPr/>
          </p:nvPicPr>
          <p:blipFill>
            <a:blip r:embed="rId2">
              <a:extLst/>
            </a:blip>
            <a:srcRect t="2592" b="6607"/>
            <a:stretch>
              <a:fillRect/>
            </a:stretch>
          </p:blipFill>
          <p:spPr>
            <a:xfrm>
              <a:off x="0" y="0"/>
              <a:ext cx="5143500" cy="6671854"/>
            </a:xfrm>
            <a:prstGeom prst="rect">
              <a:avLst/>
            </a:prstGeom>
            <a:ln>
              <a:noFill/>
            </a:ln>
            <a:effectLst/>
          </p:spPr>
        </p:pic>
        <p:pic>
          <p:nvPicPr>
            <p:cNvPr id="587" name="Picture 586"/>
            <p:cNvPicPr/>
            <p:nvPr/>
          </p:nvPicPr>
          <p:blipFill>
            <a:blip r:embed="rId3">
              <a:extLst/>
            </a:blip>
            <a:stretch>
              <a:fillRect/>
            </a:stretch>
          </p:blipFill>
          <p:spPr>
            <a:xfrm>
              <a:off x="-266700" y="-127000"/>
              <a:ext cx="5511800" cy="6925854"/>
            </a:xfrm>
            <a:prstGeom prst="rect">
              <a:avLst/>
            </a:prstGeom>
            <a:effectLst/>
          </p:spPr>
        </p:pic>
      </p:grpSp>
      <p:sp>
        <p:nvSpPr>
          <p:cNvPr id="590" name="Shape 590"/>
          <p:cNvSpPr/>
          <p:nvPr/>
        </p:nvSpPr>
        <p:spPr>
          <a:xfrm>
            <a:off x="800100" y="5156200"/>
            <a:ext cx="5537200" cy="4013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Without supporting evidence, mythical creations are presented as icons of evolution to an unsuspecting public.</a:t>
            </a:r>
          </a:p>
        </p:txBody>
      </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 name="Group 594"/>
          <p:cNvGrpSpPr/>
          <p:nvPr/>
        </p:nvGrpSpPr>
        <p:grpSpPr>
          <a:xfrm>
            <a:off x="6959600" y="1257300"/>
            <a:ext cx="5511800" cy="6925854"/>
            <a:chOff x="-266700" y="-127000"/>
            <a:chExt cx="5511800" cy="6925853"/>
          </a:xfrm>
        </p:grpSpPr>
        <p:pic>
          <p:nvPicPr>
            <p:cNvPr id="593" name="archaeopteryx 2.jpg"/>
            <p:cNvPicPr/>
            <p:nvPr/>
          </p:nvPicPr>
          <p:blipFill>
            <a:blip r:embed="rId2">
              <a:extLst/>
            </a:blip>
            <a:srcRect t="2592" b="6607"/>
            <a:stretch>
              <a:fillRect/>
            </a:stretch>
          </p:blipFill>
          <p:spPr>
            <a:xfrm>
              <a:off x="0" y="0"/>
              <a:ext cx="5143500" cy="6671854"/>
            </a:xfrm>
            <a:prstGeom prst="rect">
              <a:avLst/>
            </a:prstGeom>
            <a:ln>
              <a:noFill/>
            </a:ln>
            <a:effectLst/>
          </p:spPr>
        </p:pic>
        <p:pic>
          <p:nvPicPr>
            <p:cNvPr id="592" name="Picture 591"/>
            <p:cNvPicPr/>
            <p:nvPr/>
          </p:nvPicPr>
          <p:blipFill>
            <a:blip r:embed="rId3">
              <a:extLst/>
            </a:blip>
            <a:stretch>
              <a:fillRect/>
            </a:stretch>
          </p:blipFill>
          <p:spPr>
            <a:xfrm>
              <a:off x="-266700" y="-127000"/>
              <a:ext cx="5511800" cy="6925854"/>
            </a:xfrm>
            <a:prstGeom prst="rect">
              <a:avLst/>
            </a:prstGeom>
            <a:effectLst/>
          </p:spPr>
        </p:pic>
      </p:grpSp>
      <p:sp>
        <p:nvSpPr>
          <p:cNvPr id="595" name="Shape 595"/>
          <p:cNvSpPr/>
          <p:nvPr/>
        </p:nvSpPr>
        <p:spPr>
          <a:xfrm>
            <a:off x="584200" y="952500"/>
            <a:ext cx="5537200" cy="7848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Even some evolutionists have protested this. “Dr. Storrsolson, a Smithsonian Institute evolution scientist, has referred to the practice of adding features to dinosaurs as ‘</a:t>
            </a:r>
            <a:r>
              <a:rPr sz="3600" b="1" spc="-47">
                <a:solidFill>
                  <a:srgbClr val="CBCBCB"/>
                </a:solidFill>
                <a:latin typeface="Georgia"/>
                <a:ea typeface="Georgia"/>
                <a:cs typeface="Georgia"/>
                <a:sym typeface="Georgia"/>
              </a:rPr>
              <a:t>propaganda, hype, wishful thinking, nonsense, spurious, fantasia, </a:t>
            </a:r>
            <a:r>
              <a:rPr sz="3600" spc="-47">
                <a:solidFill>
                  <a:srgbClr val="CBCBCB"/>
                </a:solidFill>
                <a:latin typeface="Georgia"/>
                <a:ea typeface="Georgia"/>
                <a:cs typeface="Georgia"/>
                <a:sym typeface="Georgia"/>
              </a:rPr>
              <a:t>and </a:t>
            </a:r>
            <a:r>
              <a:rPr sz="3600" b="1" spc="-47">
                <a:solidFill>
                  <a:srgbClr val="CBCBCB"/>
                </a:solidFill>
                <a:latin typeface="Georgia"/>
                <a:ea typeface="Georgia"/>
                <a:cs typeface="Georgia"/>
                <a:sym typeface="Georgia"/>
              </a:rPr>
              <a:t>a hoax</a:t>
            </a:r>
            <a:r>
              <a:rPr sz="3600" spc="-47">
                <a:solidFill>
                  <a:srgbClr val="CBCBCB"/>
                </a:solidFill>
                <a:latin typeface="Georgia"/>
                <a:ea typeface="Georgia"/>
                <a:cs typeface="Georgia"/>
                <a:sym typeface="Georgia"/>
              </a:rPr>
              <a:t>” (Evolution: The Grand Experiment DVD).</a:t>
            </a:r>
          </a:p>
        </p:txBody>
      </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9" name="Group 599"/>
          <p:cNvGrpSpPr/>
          <p:nvPr/>
        </p:nvGrpSpPr>
        <p:grpSpPr>
          <a:xfrm>
            <a:off x="6959600" y="1257300"/>
            <a:ext cx="5511800" cy="6925854"/>
            <a:chOff x="-266700" y="-127000"/>
            <a:chExt cx="5511800" cy="6925853"/>
          </a:xfrm>
        </p:grpSpPr>
        <p:pic>
          <p:nvPicPr>
            <p:cNvPr id="598" name="proavis.jpg"/>
            <p:cNvPicPr/>
            <p:nvPr/>
          </p:nvPicPr>
          <p:blipFill>
            <a:blip r:embed="rId2">
              <a:extLst/>
            </a:blip>
            <a:srcRect l="2352" r="2352"/>
            <a:stretch>
              <a:fillRect/>
            </a:stretch>
          </p:blipFill>
          <p:spPr>
            <a:xfrm>
              <a:off x="0" y="0"/>
              <a:ext cx="5143500" cy="6667500"/>
            </a:xfrm>
            <a:prstGeom prst="rect">
              <a:avLst/>
            </a:prstGeom>
            <a:ln>
              <a:noFill/>
            </a:ln>
            <a:effectLst/>
          </p:spPr>
        </p:pic>
        <p:pic>
          <p:nvPicPr>
            <p:cNvPr id="597" name="Picture 596"/>
            <p:cNvPicPr/>
            <p:nvPr/>
          </p:nvPicPr>
          <p:blipFill>
            <a:blip r:embed="rId3">
              <a:extLst/>
            </a:blip>
            <a:stretch>
              <a:fillRect/>
            </a:stretch>
          </p:blipFill>
          <p:spPr>
            <a:xfrm>
              <a:off x="-266700" y="-127000"/>
              <a:ext cx="5511800" cy="6925854"/>
            </a:xfrm>
            <a:prstGeom prst="rect">
              <a:avLst/>
            </a:prstGeom>
            <a:effectLst/>
          </p:spPr>
        </p:pic>
      </p:grpSp>
      <p:sp>
        <p:nvSpPr>
          <p:cNvPr id="600" name="Shape 600"/>
          <p:cNvSpPr/>
          <p:nvPr/>
        </p:nvSpPr>
        <p:spPr>
          <a:xfrm>
            <a:off x="800100" y="1384300"/>
            <a:ext cx="5537200" cy="2447033"/>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5000" cap="none" spc="-66">
                <a:solidFill>
                  <a:srgbClr val="CBCBCB"/>
                </a:solidFill>
                <a:latin typeface="Georgia"/>
                <a:ea typeface="Georgia"/>
                <a:cs typeface="Georgia"/>
                <a:sym typeface="Georgia"/>
              </a:defRPr>
            </a:lvl1pPr>
          </a:lstStyle>
          <a:p>
            <a:pPr lvl="0">
              <a:defRPr sz="1800" spc="0">
                <a:solidFill>
                  <a:srgbClr val="000000"/>
                </a:solidFill>
              </a:defRPr>
            </a:pPr>
            <a:r>
              <a:rPr sz="5000" spc="-66">
                <a:solidFill>
                  <a:srgbClr val="CBCBCB"/>
                </a:solidFill>
              </a:rPr>
              <a:t>Proavis</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314</TotalTime>
  <Words>2360</Words>
  <Application>Microsoft Office PowerPoint</Application>
  <PresentationFormat>Custom</PresentationFormat>
  <Paragraphs>199</Paragraphs>
  <Slides>110</Slides>
  <Notes>0</Notes>
  <HiddenSlides>0</HiddenSlides>
  <MMClips>5</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110</vt:i4>
      </vt:variant>
    </vt:vector>
  </HeadingPairs>
  <TitlesOfParts>
    <vt:vector size="122" baseType="lpstr">
      <vt:lpstr>Arial</vt:lpstr>
      <vt:lpstr>Copperplate</vt:lpstr>
      <vt:lpstr>Georgia</vt:lpstr>
      <vt:lpstr>Georgia Bold</vt:lpstr>
      <vt:lpstr>Gill Sans</vt:lpstr>
      <vt:lpstr>Helvetica</vt:lpstr>
      <vt:lpstr>Helvetica Neue</vt:lpstr>
      <vt:lpstr>Helvetica Neue Bold Condensed</vt:lpstr>
      <vt:lpstr>Lucida Grande</vt:lpstr>
      <vt:lpstr>Palatino</vt:lpstr>
      <vt:lpstr>Times Roman</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Archaeopteryx has been the subject of heated controversy since its discovery.</vt:lpstr>
      <vt:lpstr>PowerPoint Presentation</vt:lpstr>
      <vt:lpstr>PowerPoint Presentation</vt:lpstr>
      <vt:lpstr>PowerPoint Presentation</vt:lpstr>
      <vt:lpstr>PowerPoint Presentation</vt:lpstr>
      <vt:lpstr>2. Archaeopteryx is simply an extinct bird.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What about the “reptilian” features?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Consider the miracle that would be necessary for a dinosaur to evolve into a bird.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The Croco-bird Theory</vt:lpstr>
      <vt:lpstr>PowerPoint Presentation</vt:lpstr>
      <vt:lpstr>PowerPoint Presentation</vt:lpstr>
      <vt:lpstr>6. The evidence Darwinism requires</vt:lpstr>
      <vt:lpstr>PowerPoint Presentation</vt:lpstr>
      <vt:lpstr>PowerPoint Presentation</vt:lpstr>
      <vt:lpstr>7. What if a dinosaur had feathers?</vt:lpstr>
      <vt:lpstr>PowerPoint Presentation</vt:lpstr>
      <vt:lpstr>PowerPoint Presentation</vt:lpstr>
      <vt:lpstr>PowerPoint Presentation</vt:lpstr>
      <vt:lpstr>8. Mythical evolutionary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4</cp:revision>
  <dcterms:modified xsi:type="dcterms:W3CDTF">2015-02-05T23:31:14Z</dcterms:modified>
</cp:coreProperties>
</file>