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 styleId="{D51ADE6A-740E-44AE-83CC-AE7238B6C88D}"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1133852731"/>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270000" y="2044700"/>
            <a:ext cx="10464800" cy="2857500"/>
          </a:xfrm>
          <a:prstGeom prst="rect">
            <a:avLst/>
          </a:prstGeom>
          <a:effectLst>
            <a:outerShdw blurRad="12700" dist="12700" dir="5400000" rotWithShape="0">
              <a:srgbClr val="424242"/>
            </a:outerShdw>
          </a:effectLst>
        </p:spPr>
        <p:txBody>
          <a:bodyPr/>
          <a:lstStyle>
            <a:lvl1pPr>
              <a:defRPr sz="9500" spc="-125">
                <a:solidFill>
                  <a:srgbClr val="E5E5E5"/>
                </a:solidFill>
              </a:defRPr>
            </a:lvl1pPr>
          </a:lstStyle>
          <a:p>
            <a:pPr lvl="0">
              <a:defRPr sz="1800" spc="0">
                <a:solidFill>
                  <a:srgbClr val="000000"/>
                </a:solidFill>
              </a:defRPr>
            </a:pPr>
            <a:r>
              <a:rPr sz="9500" spc="-125">
                <a:solidFill>
                  <a:srgbClr val="E5E5E5"/>
                </a:solidFill>
              </a:rPr>
              <a:t>Title Text</a:t>
            </a:r>
          </a:p>
        </p:txBody>
      </p:sp>
      <p:sp>
        <p:nvSpPr>
          <p:cNvPr id="7" name="Shape 7"/>
          <p:cNvSpPr>
            <a:spLocks noGrp="1"/>
          </p:cNvSpPr>
          <p:nvPr>
            <p:ph type="body" idx="1"/>
          </p:nvPr>
        </p:nvSpPr>
        <p:spPr>
          <a:xfrm>
            <a:off x="1270000" y="5029200"/>
            <a:ext cx="10464800" cy="10922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 Vertical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 name="Shape 27"/>
          <p:cNvSpPr>
            <a:spLocks noGrp="1"/>
          </p:cNvSpPr>
          <p:nvPr>
            <p:ph type="title"/>
          </p:nvPr>
        </p:nvSpPr>
        <p:spPr>
          <a:xfrm>
            <a:off x="61976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8" name="Shape 28"/>
          <p:cNvSpPr>
            <a:spLocks noGrp="1"/>
          </p:cNvSpPr>
          <p:nvPr>
            <p:ph type="body" idx="1"/>
          </p:nvPr>
        </p:nvSpPr>
        <p:spPr>
          <a:xfrm>
            <a:off x="61976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pPr lvl="0">
              <a:defRPr sz="1800"/>
            </a:pPr>
            <a:r>
              <a:rPr sz="6400"/>
              <a:t>Title Text</a:t>
            </a:r>
          </a:p>
        </p:txBody>
      </p:sp>
      <p:sp>
        <p:nvSpPr>
          <p:cNvPr id="31" name="Shape 31"/>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Alt">
    <p:spTree>
      <p:nvGrpSpPr>
        <p:cNvPr id="1" name=""/>
        <p:cNvGrpSpPr/>
        <p:nvPr/>
      </p:nvGrpSpPr>
      <p:grpSpPr>
        <a:xfrm>
          <a:off x="0" y="0"/>
          <a:ext cx="0" cy="0"/>
          <a:chOff x="0" y="0"/>
          <a:chExt cx="0" cy="0"/>
        </a:xfrm>
      </p:grpSpPr>
      <p:sp>
        <p:nvSpPr>
          <p:cNvPr id="33" name="Shape 33"/>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34" name="Shape 34"/>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Alt">
    <p:spTree>
      <p:nvGrpSpPr>
        <p:cNvPr id="1" name=""/>
        <p:cNvGrpSpPr/>
        <p:nvPr/>
      </p:nvGrpSpPr>
      <p:grpSpPr>
        <a:xfrm>
          <a:off x="0" y="0"/>
          <a:ext cx="0" cy="0"/>
          <a:chOff x="0" y="0"/>
          <a:chExt cx="0" cy="0"/>
        </a:xfrm>
      </p:grpSpPr>
      <p:sp>
        <p:nvSpPr>
          <p:cNvPr id="36" name="Shape 36"/>
          <p:cNvSpPr>
            <a:spLocks noGrp="1"/>
          </p:cNvSpPr>
          <p:nvPr>
            <p:ph type="title"/>
          </p:nvPr>
        </p:nvSpPr>
        <p:spPr>
          <a:xfrm>
            <a:off x="7200900" y="698500"/>
            <a:ext cx="5689600" cy="1638300"/>
          </a:xfrm>
          <a:prstGeom prst="rect">
            <a:avLst/>
          </a:prstGeom>
          <a:effectLst>
            <a:outerShdw blurRad="12700" dist="12700" dir="5400000" rotWithShape="0">
              <a:srgbClr val="FFFFFF"/>
            </a:outerShdw>
          </a:effectLst>
        </p:spPr>
        <p:txBody>
          <a:bodyPr anchor="t"/>
          <a:lstStyle>
            <a:lvl1pPr algn="l" defTabSz="457200">
              <a:tabLst>
                <a:tab pos="1066800" algn="l"/>
              </a:tabLst>
              <a:defRPr sz="3800" spc="230">
                <a:solidFill>
                  <a:srgbClr val="232323"/>
                </a:solidFill>
              </a:defRPr>
            </a:lvl1pPr>
          </a:lstStyle>
          <a:p>
            <a:pPr lvl="0">
              <a:defRPr sz="1800" spc="0">
                <a:solidFill>
                  <a:srgbClr val="000000"/>
                </a:solidFill>
              </a:defRPr>
            </a:pPr>
            <a:r>
              <a:rPr sz="3800" spc="230">
                <a:solidFill>
                  <a:srgbClr val="232323"/>
                </a:solidFill>
              </a:rPr>
              <a:t>Title Text</a:t>
            </a:r>
          </a:p>
        </p:txBody>
      </p:sp>
      <p:sp>
        <p:nvSpPr>
          <p:cNvPr id="37" name="Shape 37"/>
          <p:cNvSpPr>
            <a:spLocks noGrp="1"/>
          </p:cNvSpPr>
          <p:nvPr>
            <p:ph type="body" idx="1"/>
          </p:nvPr>
        </p:nvSpPr>
        <p:spPr>
          <a:xfrm>
            <a:off x="7200900" y="7467600"/>
            <a:ext cx="5689600" cy="1638300"/>
          </a:xfrm>
          <a:prstGeom prst="rect">
            <a:avLst/>
          </a:prstGeom>
        </p:spPr>
        <p:txBody>
          <a:bodyPr lIns="0" tIns="0" rIns="0" bIns="0" anchor="b"/>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Panoramic">
    <p:spTree>
      <p:nvGrpSpPr>
        <p:cNvPr id="1" name=""/>
        <p:cNvGrpSpPr/>
        <p:nvPr/>
      </p:nvGrpSpPr>
      <p:grpSpPr>
        <a:xfrm>
          <a:off x="0" y="0"/>
          <a:ext cx="0" cy="0"/>
          <a:chOff x="0" y="0"/>
          <a:chExt cx="0" cy="0"/>
        </a:xfrm>
      </p:grpSpPr>
      <p:sp>
        <p:nvSpPr>
          <p:cNvPr id="39" name="Shape 39"/>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40" name="Shape 40"/>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Photo - Squar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 Big">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pPr lvl="0">
              <a:defRPr sz="1800"/>
            </a:pPr>
            <a:r>
              <a:rPr sz="6400"/>
              <a:t>Title Text</a:t>
            </a:r>
          </a:p>
        </p:txBody>
      </p:sp>
      <p:sp>
        <p:nvSpPr>
          <p:cNvPr id="45" name="Shape 45"/>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pPr lvl="0">
              <a:defRPr sz="1800"/>
            </a:pPr>
            <a:r>
              <a:rPr sz="6400"/>
              <a:t>Title Text</a:t>
            </a:r>
          </a:p>
        </p:txBody>
      </p:sp>
      <p:sp>
        <p:nvSpPr>
          <p:cNvPr id="48" name="Shape 48"/>
          <p:cNvSpPr>
            <a:spLocks noGrp="1"/>
          </p:cNvSpPr>
          <p:nvPr>
            <p:ph type="body" idx="1"/>
          </p:nvPr>
        </p:nvSpPr>
        <p:spPr>
          <a:xfrm>
            <a:off x="7772400" y="2616200"/>
            <a:ext cx="39624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51"/>
          <p:cNvSpPr>
            <a:spLocks noGrp="1"/>
          </p:cNvSpPr>
          <p:nvPr>
            <p:ph type="title"/>
          </p:nvPr>
        </p:nvSpPr>
        <p:spPr>
          <a:xfrm>
            <a:off x="1422400" y="5245100"/>
            <a:ext cx="10541000" cy="2628900"/>
          </a:xfrm>
          <a:prstGeom prst="rect">
            <a:avLst/>
          </a:prstGeom>
        </p:spPr>
        <p:txBody>
          <a:bodyPr/>
          <a:lstStyle>
            <a:lvl1pPr algn="l">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52" name="Shape 52"/>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pPr>
            <a:r>
              <a:rPr sz="6400"/>
              <a:t>Title Text</a:t>
            </a:r>
          </a:p>
        </p:txBody>
      </p:sp>
      <p:sp>
        <p:nvSpPr>
          <p:cNvPr id="10" name="Shape 10"/>
          <p:cNvSpPr>
            <a:spLocks noGrp="1"/>
          </p:cNvSpPr>
          <p:nvPr>
            <p:ph type="body" idx="1"/>
          </p:nvPr>
        </p:nvSpPr>
        <p:spPr>
          <a:prstGeom prst="rect">
            <a:avLst/>
          </a:prstGeom>
        </p:spPr>
        <p:txBody>
          <a:body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pPr>
            <a:r>
              <a:rPr sz="6400"/>
              <a:t>Title Text</a:t>
            </a:r>
          </a:p>
        </p:txBody>
      </p:sp>
      <p:sp>
        <p:nvSpPr>
          <p:cNvPr id="13" name="Shape 13"/>
          <p:cNvSpPr>
            <a:spLocks noGrp="1"/>
          </p:cNvSpPr>
          <p:nvPr>
            <p:ph type="body" idx="1"/>
          </p:nvPr>
        </p:nvSpPr>
        <p:spPr>
          <a:prstGeom prst="rect">
            <a:avLst/>
          </a:prstGeom>
        </p:spPr>
        <p:txBody>
          <a:bodyPr lIns="0" tIns="0" rIns="0" bIns="0" numCol="2" spcCol="523240" anchor="t"/>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270000" y="787400"/>
            <a:ext cx="10464800" cy="8178800"/>
          </a:xfrm>
          <a:prstGeom prst="rect">
            <a:avLst/>
          </a:prstGeom>
        </p:spPr>
        <p:txBody>
          <a:bodyPr/>
          <a:lstStyle>
            <a:lvl1pPr>
              <a:spcBef>
                <a:spcPts val="4800"/>
              </a:spcBef>
            </a:lvl1pPr>
            <a:lvl2pPr>
              <a:spcBef>
                <a:spcPts val="4800"/>
              </a:spcBef>
            </a:lvl2pPr>
            <a:lvl3pPr>
              <a:spcBef>
                <a:spcPts val="4800"/>
              </a:spcBef>
            </a:lvl3pPr>
            <a:lvl4pPr>
              <a:spcBef>
                <a:spcPts val="4800"/>
              </a:spcBef>
            </a:lvl4pPr>
            <a:lvl5pPr>
              <a:spcBef>
                <a:spcPts val="4800"/>
              </a:spcBef>
            </a:lvl5p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6400"/>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270000" y="2743200"/>
            <a:ext cx="10464800" cy="42672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270000" y="6629400"/>
            <a:ext cx="10464800" cy="21209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5" name="Shape 2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422400" y="2019300"/>
            <a:ext cx="10166101" cy="127"/>
          </a:xfrm>
          <a:prstGeom prst="line">
            <a:avLst/>
          </a:prstGeom>
          <a:ln w="12700">
            <a:solidFill>
              <a:srgbClr val="B5B5AF"/>
            </a:solidFill>
            <a:miter lim="400000"/>
          </a:ln>
          <a:effectLst>
            <a:outerShdw blurRad="12700" dist="12700" rotWithShape="0">
              <a:srgbClr val="FFFFFF">
                <a:alpha val="82000"/>
              </a:srgbClr>
            </a:outerShdw>
          </a:effectLst>
        </p:spPr>
        <p:txBody>
          <a:bodyPr lIns="0" tIns="0" rIns="0" bIns="0" anchor="ctr"/>
          <a:lstStyle/>
          <a:p>
            <a:pPr lvl="0" algn="l" defTabSz="457200">
              <a:defRPr sz="1200" cap="none">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1270000" y="254000"/>
            <a:ext cx="10464800" cy="171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pPr>
            <a:r>
              <a:rPr sz="6400"/>
              <a:t>Title Text</a:t>
            </a:r>
          </a:p>
        </p:txBody>
      </p:sp>
      <p:sp>
        <p:nvSpPr>
          <p:cNvPr id="4" name="Shape 4"/>
          <p:cNvSpPr>
            <a:spLocks noGrp="1"/>
          </p:cNvSpPr>
          <p:nvPr>
            <p:ph type="body" idx="1"/>
          </p:nvPr>
        </p:nvSpPr>
        <p:spPr>
          <a:xfrm>
            <a:off x="1270000" y="2616200"/>
            <a:ext cx="10464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algn="ctr" defTabSz="584200">
        <a:defRPr sz="6400">
          <a:latin typeface="+mn-lt"/>
          <a:ea typeface="+mn-ea"/>
          <a:cs typeface="+mn-cs"/>
          <a:sym typeface="Copperplate"/>
        </a:defRPr>
      </a:lvl1pPr>
      <a:lvl2pPr indent="228600" algn="ctr" defTabSz="584200">
        <a:defRPr sz="6400">
          <a:latin typeface="+mn-lt"/>
          <a:ea typeface="+mn-ea"/>
          <a:cs typeface="+mn-cs"/>
          <a:sym typeface="Copperplate"/>
        </a:defRPr>
      </a:lvl2pPr>
      <a:lvl3pPr indent="457200" algn="ctr" defTabSz="584200">
        <a:defRPr sz="6400">
          <a:latin typeface="+mn-lt"/>
          <a:ea typeface="+mn-ea"/>
          <a:cs typeface="+mn-cs"/>
          <a:sym typeface="Copperplate"/>
        </a:defRPr>
      </a:lvl3pPr>
      <a:lvl4pPr indent="685800" algn="ctr" defTabSz="584200">
        <a:defRPr sz="6400">
          <a:latin typeface="+mn-lt"/>
          <a:ea typeface="+mn-ea"/>
          <a:cs typeface="+mn-cs"/>
          <a:sym typeface="Copperplate"/>
        </a:defRPr>
      </a:lvl4pPr>
      <a:lvl5pPr indent="914400" algn="ctr" defTabSz="584200">
        <a:defRPr sz="6400">
          <a:latin typeface="+mn-lt"/>
          <a:ea typeface="+mn-ea"/>
          <a:cs typeface="+mn-cs"/>
          <a:sym typeface="Copperplate"/>
        </a:defRPr>
      </a:lvl5pPr>
      <a:lvl6pPr indent="1143000" algn="ctr" defTabSz="584200">
        <a:defRPr sz="6400">
          <a:latin typeface="+mn-lt"/>
          <a:ea typeface="+mn-ea"/>
          <a:cs typeface="+mn-cs"/>
          <a:sym typeface="Copperplate"/>
        </a:defRPr>
      </a:lvl6pPr>
      <a:lvl7pPr indent="1371600" algn="ctr" defTabSz="584200">
        <a:defRPr sz="6400">
          <a:latin typeface="+mn-lt"/>
          <a:ea typeface="+mn-ea"/>
          <a:cs typeface="+mn-cs"/>
          <a:sym typeface="Copperplate"/>
        </a:defRPr>
      </a:lvl7pPr>
      <a:lvl8pPr indent="1600200" algn="ctr" defTabSz="584200">
        <a:defRPr sz="6400">
          <a:latin typeface="+mn-lt"/>
          <a:ea typeface="+mn-ea"/>
          <a:cs typeface="+mn-cs"/>
          <a:sym typeface="Copperplate"/>
        </a:defRPr>
      </a:lvl8pPr>
      <a:lvl9pPr indent="1828800" algn="ctr" defTabSz="584200">
        <a:defRPr sz="6400">
          <a:latin typeface="+mn-lt"/>
          <a:ea typeface="+mn-ea"/>
          <a:cs typeface="+mn-cs"/>
          <a:sym typeface="Copperplate"/>
        </a:defRPr>
      </a:lvl9pPr>
    </p:titleStyle>
    <p:bodyStyle>
      <a:lvl1pPr marL="889325" indent="-571825" defTabSz="584200">
        <a:spcBef>
          <a:spcPts val="1800"/>
        </a:spcBef>
        <a:buSzPct val="100000"/>
        <a:buChar char="•"/>
        <a:defRPr sz="4200">
          <a:solidFill>
            <a:srgbClr val="515151"/>
          </a:solidFill>
          <a:latin typeface="Palatino"/>
          <a:ea typeface="Palatino"/>
          <a:cs typeface="Palatino"/>
          <a:sym typeface="Palatino"/>
        </a:defRPr>
      </a:lvl1pPr>
      <a:lvl2pPr marL="1333825" indent="-571825" defTabSz="584200">
        <a:spcBef>
          <a:spcPts val="1800"/>
        </a:spcBef>
        <a:buSzPct val="100000"/>
        <a:buChar char="•"/>
        <a:defRPr sz="4200">
          <a:solidFill>
            <a:srgbClr val="515151"/>
          </a:solidFill>
          <a:latin typeface="Palatino"/>
          <a:ea typeface="Palatino"/>
          <a:cs typeface="Palatino"/>
          <a:sym typeface="Palatino"/>
        </a:defRPr>
      </a:lvl2pPr>
      <a:lvl3pPr marL="1778325" indent="-571825" defTabSz="584200">
        <a:spcBef>
          <a:spcPts val="1800"/>
        </a:spcBef>
        <a:buSzPct val="100000"/>
        <a:buChar char="•"/>
        <a:defRPr sz="4200">
          <a:solidFill>
            <a:srgbClr val="515151"/>
          </a:solidFill>
          <a:latin typeface="Palatino"/>
          <a:ea typeface="Palatino"/>
          <a:cs typeface="Palatino"/>
          <a:sym typeface="Palatino"/>
        </a:defRPr>
      </a:lvl3pPr>
      <a:lvl4pPr marL="2222825" indent="-571825" defTabSz="584200">
        <a:spcBef>
          <a:spcPts val="1800"/>
        </a:spcBef>
        <a:buSzPct val="100000"/>
        <a:buChar char="•"/>
        <a:defRPr sz="4200">
          <a:solidFill>
            <a:srgbClr val="515151"/>
          </a:solidFill>
          <a:latin typeface="Palatino"/>
          <a:ea typeface="Palatino"/>
          <a:cs typeface="Palatino"/>
          <a:sym typeface="Palatino"/>
        </a:defRPr>
      </a:lvl4pPr>
      <a:lvl5pPr marL="2667325" indent="-571825" defTabSz="584200">
        <a:spcBef>
          <a:spcPts val="1800"/>
        </a:spcBef>
        <a:buSzPct val="100000"/>
        <a:buChar char="•"/>
        <a:defRPr sz="4200">
          <a:solidFill>
            <a:srgbClr val="515151"/>
          </a:solidFill>
          <a:latin typeface="Palatino"/>
          <a:ea typeface="Palatino"/>
          <a:cs typeface="Palatino"/>
          <a:sym typeface="Palatino"/>
        </a:defRPr>
      </a:lvl5pPr>
      <a:lvl6pPr marL="3022925" indent="-571825" defTabSz="584200">
        <a:spcBef>
          <a:spcPts val="1800"/>
        </a:spcBef>
        <a:buSzPct val="100000"/>
        <a:buChar char="•"/>
        <a:defRPr sz="4200">
          <a:solidFill>
            <a:srgbClr val="515151"/>
          </a:solidFill>
          <a:latin typeface="Palatino"/>
          <a:ea typeface="Palatino"/>
          <a:cs typeface="Palatino"/>
          <a:sym typeface="Palatino"/>
        </a:defRPr>
      </a:lvl6pPr>
      <a:lvl7pPr marL="3378525" indent="-571825" defTabSz="584200">
        <a:spcBef>
          <a:spcPts val="1800"/>
        </a:spcBef>
        <a:buSzPct val="100000"/>
        <a:buChar char="•"/>
        <a:defRPr sz="4200">
          <a:solidFill>
            <a:srgbClr val="515151"/>
          </a:solidFill>
          <a:latin typeface="Palatino"/>
          <a:ea typeface="Palatino"/>
          <a:cs typeface="Palatino"/>
          <a:sym typeface="Palatino"/>
        </a:defRPr>
      </a:lvl7pPr>
      <a:lvl8pPr marL="3734125" indent="-571825" defTabSz="584200">
        <a:spcBef>
          <a:spcPts val="1800"/>
        </a:spcBef>
        <a:buSzPct val="100000"/>
        <a:buChar char="•"/>
        <a:defRPr sz="4200">
          <a:solidFill>
            <a:srgbClr val="515151"/>
          </a:solidFill>
          <a:latin typeface="Palatino"/>
          <a:ea typeface="Palatino"/>
          <a:cs typeface="Palatino"/>
          <a:sym typeface="Palatino"/>
        </a:defRPr>
      </a:lvl8pPr>
      <a:lvl9pPr marL="4089725" indent="-571825" defTabSz="584200">
        <a:spcBef>
          <a:spcPts val="1800"/>
        </a:spcBef>
        <a:buSzPct val="100000"/>
        <a:buChar char="•"/>
        <a:defRPr sz="4200">
          <a:solidFill>
            <a:srgbClr val="515151"/>
          </a:solidFill>
          <a:latin typeface="Palatino"/>
          <a:ea typeface="Palatino"/>
          <a:cs typeface="Palatino"/>
          <a:sym typeface="Palatino"/>
        </a:defRPr>
      </a:lvl9pPr>
    </p:bodyStyle>
    <p:otherStyle>
      <a:lvl1pPr algn="ctr" defTabSz="584200">
        <a:defRPr>
          <a:solidFill>
            <a:schemeClr val="tx1"/>
          </a:solidFill>
          <a:latin typeface="+mn-lt"/>
          <a:ea typeface="+mn-ea"/>
          <a:cs typeface="+mn-cs"/>
          <a:sym typeface="Palatino"/>
        </a:defRPr>
      </a:lvl1pPr>
      <a:lvl2pPr indent="228600" algn="ctr" defTabSz="584200">
        <a:defRPr>
          <a:solidFill>
            <a:schemeClr val="tx1"/>
          </a:solidFill>
          <a:latin typeface="+mn-lt"/>
          <a:ea typeface="+mn-ea"/>
          <a:cs typeface="+mn-cs"/>
          <a:sym typeface="Palatino"/>
        </a:defRPr>
      </a:lvl2pPr>
      <a:lvl3pPr indent="457200" algn="ctr" defTabSz="584200">
        <a:defRPr>
          <a:solidFill>
            <a:schemeClr val="tx1"/>
          </a:solidFill>
          <a:latin typeface="+mn-lt"/>
          <a:ea typeface="+mn-ea"/>
          <a:cs typeface="+mn-cs"/>
          <a:sym typeface="Palatino"/>
        </a:defRPr>
      </a:lvl3pPr>
      <a:lvl4pPr indent="685800" algn="ctr" defTabSz="584200">
        <a:defRPr>
          <a:solidFill>
            <a:schemeClr val="tx1"/>
          </a:solidFill>
          <a:latin typeface="+mn-lt"/>
          <a:ea typeface="+mn-ea"/>
          <a:cs typeface="+mn-cs"/>
          <a:sym typeface="Palatino"/>
        </a:defRPr>
      </a:lvl4pPr>
      <a:lvl5pPr indent="914400" algn="ctr" defTabSz="584200">
        <a:defRPr>
          <a:solidFill>
            <a:schemeClr val="tx1"/>
          </a:solidFill>
          <a:latin typeface="+mn-lt"/>
          <a:ea typeface="+mn-ea"/>
          <a:cs typeface="+mn-cs"/>
          <a:sym typeface="Palatino"/>
        </a:defRPr>
      </a:lvl5pPr>
      <a:lvl6pPr indent="1143000" algn="ctr" defTabSz="584200">
        <a:defRPr>
          <a:solidFill>
            <a:schemeClr val="tx1"/>
          </a:solidFill>
          <a:latin typeface="+mn-lt"/>
          <a:ea typeface="+mn-ea"/>
          <a:cs typeface="+mn-cs"/>
          <a:sym typeface="Palatino"/>
        </a:defRPr>
      </a:lvl6pPr>
      <a:lvl7pPr indent="1371600" algn="ctr" defTabSz="584200">
        <a:defRPr>
          <a:solidFill>
            <a:schemeClr val="tx1"/>
          </a:solidFill>
          <a:latin typeface="+mn-lt"/>
          <a:ea typeface="+mn-ea"/>
          <a:cs typeface="+mn-cs"/>
          <a:sym typeface="Palatino"/>
        </a:defRPr>
      </a:lvl7pPr>
      <a:lvl8pPr indent="1600200" algn="ctr" defTabSz="584200">
        <a:defRPr>
          <a:solidFill>
            <a:schemeClr val="tx1"/>
          </a:solidFill>
          <a:latin typeface="+mn-lt"/>
          <a:ea typeface="+mn-ea"/>
          <a:cs typeface="+mn-cs"/>
          <a:sym typeface="Palatino"/>
        </a:defRPr>
      </a:lvl8pPr>
      <a:lvl9pPr indent="1828800" algn="ctr" defTabSz="584200">
        <a:defRPr>
          <a:solidFill>
            <a:schemeClr val="tx1"/>
          </a:solidFill>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1.png"/><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1.png"/><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1.png"/><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1.png"/><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1.png"/><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5.jpeg"/><Relationship Id="rId1" Type="http://schemas.openxmlformats.org/officeDocument/2006/relationships/slideLayout" Target="../slideLayouts/slideLayout9.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9.jpe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1.jpe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3.jpe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5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9.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9.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0.jpeg"/><Relationship Id="rId1" Type="http://schemas.openxmlformats.org/officeDocument/2006/relationships/slideLayout" Target="../slideLayouts/slideLayout9.xml"/><Relationship Id="rId4" Type="http://schemas.openxmlformats.org/officeDocument/2006/relationships/image" Target="../media/image51.png"/></Relationships>
</file>

<file path=ppt/slides/_rels/slide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2.jpe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www.wayoflife.org" TargetMode="Externa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59" name="Group 59"/>
          <p:cNvGrpSpPr/>
          <p:nvPr/>
        </p:nvGrpSpPr>
        <p:grpSpPr>
          <a:xfrm>
            <a:off x="9227189" y="3487899"/>
            <a:ext cx="2985978" cy="3649501"/>
            <a:chOff x="-269170" y="-126999"/>
            <a:chExt cx="2985976" cy="3649500"/>
          </a:xfrm>
        </p:grpSpPr>
        <p:pic>
          <p:nvPicPr>
            <p:cNvPr id="5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57" name="Picture 5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a:spLocks noGrp="1"/>
          </p:cNvSpPr>
          <p:nvPr>
            <p:ph type="body" idx="1"/>
          </p:nvPr>
        </p:nvSpPr>
        <p:spPr>
          <a:xfrm>
            <a:off x="1743982" y="7045516"/>
            <a:ext cx="9516836" cy="210820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taught that the human embryo repeats its “evolutionary cycle” as it grows in the womb.</a:t>
            </a:r>
          </a:p>
        </p:txBody>
      </p:sp>
      <p:pic>
        <p:nvPicPr>
          <p:cNvPr id="97" name="Picture 96"/>
          <p:cNvPicPr/>
          <p:nvPr/>
        </p:nvPicPr>
        <p:blipFill>
          <a:blip r:embed="rId2">
            <a:extLst/>
          </a:blip>
          <a:stretch>
            <a:fillRect/>
          </a:stretch>
        </p:blipFill>
        <p:spPr>
          <a:xfrm>
            <a:off x="2259531" y="469900"/>
            <a:ext cx="8471969" cy="6286500"/>
          </a:xfrm>
          <a:prstGeom prst="rect">
            <a:avLst/>
          </a:prstGeom>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Shape 99"/>
          <p:cNvSpPr>
            <a:spLocks noGrp="1"/>
          </p:cNvSpPr>
          <p:nvPr>
            <p:ph type="body" idx="1"/>
          </p:nvPr>
        </p:nvSpPr>
        <p:spPr>
          <a:xfrm>
            <a:off x="1626531" y="7717322"/>
            <a:ext cx="9866038" cy="187865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Thus, the embryo supposedly progresses from a single cell to a fish to an amphibian to a reptile to a mammal to an ape to a human.</a:t>
            </a:r>
          </a:p>
        </p:txBody>
      </p:sp>
      <p:pic>
        <p:nvPicPr>
          <p:cNvPr id="100" name="Picture 99"/>
          <p:cNvPicPr/>
          <p:nvPr/>
        </p:nvPicPr>
        <p:blipFill>
          <a:blip r:embed="rId2">
            <a:extLst/>
          </a:blip>
          <a:stretch>
            <a:fillRect/>
          </a:stretch>
        </p:blipFill>
        <p:spPr>
          <a:xfrm>
            <a:off x="1484831" y="266700"/>
            <a:ext cx="10036765" cy="7429500"/>
          </a:xfrm>
          <a:prstGeom prst="rect">
            <a:avLst/>
          </a:prstGeom>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Shape 102"/>
          <p:cNvSpPr>
            <a:spLocks noGrp="1"/>
          </p:cNvSpPr>
          <p:nvPr>
            <p:ph type="body" idx="1"/>
          </p:nvPr>
        </p:nvSpPr>
        <p:spPr>
          <a:xfrm>
            <a:off x="635000" y="4206023"/>
            <a:ext cx="5867400" cy="468630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Haeckel summarized this “law” with the saying “ontogeny recapitulates phylogeny.” Ontogeny refers to the growth of the embryo, while phylogeny refers to evolution.</a:t>
            </a:r>
          </a:p>
        </p:txBody>
      </p:sp>
      <p:grpSp>
        <p:nvGrpSpPr>
          <p:cNvPr id="105" name="Group 105"/>
          <p:cNvGrpSpPr/>
          <p:nvPr/>
        </p:nvGrpSpPr>
        <p:grpSpPr>
          <a:xfrm>
            <a:off x="6807200" y="1079500"/>
            <a:ext cx="5511800" cy="6925854"/>
            <a:chOff x="-266700" y="-127000"/>
            <a:chExt cx="5511800" cy="6925853"/>
          </a:xfrm>
        </p:grpSpPr>
        <p:pic>
          <p:nvPicPr>
            <p:cNvPr id="104" name="haeckel ernst04.jpg"/>
            <p:cNvPicPr/>
            <p:nvPr/>
          </p:nvPicPr>
          <p:blipFill>
            <a:blip r:embed="rId2">
              <a:extLst/>
            </a:blip>
            <a:srcRect l="1903" r="1730"/>
            <a:stretch>
              <a:fillRect/>
            </a:stretch>
          </p:blipFill>
          <p:spPr>
            <a:xfrm>
              <a:off x="0" y="0"/>
              <a:ext cx="5143500" cy="6671854"/>
            </a:xfrm>
            <a:prstGeom prst="rect">
              <a:avLst/>
            </a:prstGeom>
            <a:ln>
              <a:noFill/>
            </a:ln>
            <a:effectLst/>
          </p:spPr>
        </p:pic>
        <p:pic>
          <p:nvPicPr>
            <p:cNvPr id="103" name="Picture 10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107"/>
          <p:cNvSpPr>
            <a:spLocks noGrp="1"/>
          </p:cNvSpPr>
          <p:nvPr>
            <p:ph type="body" idx="1"/>
          </p:nvPr>
        </p:nvSpPr>
        <p:spPr>
          <a:xfrm>
            <a:off x="1729993" y="7474332"/>
            <a:ext cx="9544814" cy="191662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taught that the human embryo goes through a stage in which it has gills like a fish and a tail like an ape.</a:t>
            </a:r>
          </a:p>
        </p:txBody>
      </p:sp>
      <p:pic>
        <p:nvPicPr>
          <p:cNvPr id="108" name="Picture 107"/>
          <p:cNvPicPr/>
          <p:nvPr/>
        </p:nvPicPr>
        <p:blipFill>
          <a:blip r:embed="rId2">
            <a:extLst/>
          </a:blip>
          <a:stretch>
            <a:fillRect/>
          </a:stretch>
        </p:blipFill>
        <p:spPr>
          <a:xfrm>
            <a:off x="1781098" y="266699"/>
            <a:ext cx="9442604" cy="6995499"/>
          </a:xfrm>
          <a:prstGeom prst="rect">
            <a:avLst/>
          </a:prstGeom>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p:cNvSpPr>
          <p:nvPr>
            <p:ph type="body" idx="1"/>
          </p:nvPr>
        </p:nvSpPr>
        <p:spPr>
          <a:xfrm>
            <a:off x="2095744" y="7412202"/>
            <a:ext cx="8813312" cy="201716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influence of the embryo chart has been incalculable. </a:t>
            </a:r>
          </a:p>
        </p:txBody>
      </p:sp>
      <p:pic>
        <p:nvPicPr>
          <p:cNvPr id="111" name="Picture 110"/>
          <p:cNvPicPr/>
          <p:nvPr/>
        </p:nvPicPr>
        <p:blipFill>
          <a:blip r:embed="rId2">
            <a:extLst/>
          </a:blip>
          <a:stretch>
            <a:fillRect/>
          </a:stretch>
        </p:blipFill>
        <p:spPr>
          <a:xfrm>
            <a:off x="1781098" y="266699"/>
            <a:ext cx="9442604" cy="6995499"/>
          </a:xfrm>
          <a:prstGeom prst="rect">
            <a:avLst/>
          </a:prstGeom>
        </p:spPr>
      </p:pic>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a:spLocks noGrp="1"/>
          </p:cNvSpPr>
          <p:nvPr>
            <p:ph type="body" idx="1"/>
          </p:nvPr>
        </p:nvSpPr>
        <p:spPr>
          <a:xfrm>
            <a:off x="635000" y="1790700"/>
            <a:ext cx="5867400" cy="7366497"/>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Carl Werner, M.D., encountered it during medical training.</a:t>
            </a:r>
          </a:p>
          <a:p>
            <a:pPr lvl="0">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“These drawings were extremely compelling to me, especially the ‘fact’ that humans had gills and a tail. After this lecture, I found myself rapidly accepting evolution” (Evolution: The Grand Experiment).</a:t>
            </a:r>
          </a:p>
        </p:txBody>
      </p:sp>
      <p:grpSp>
        <p:nvGrpSpPr>
          <p:cNvPr id="116" name="Group 116"/>
          <p:cNvGrpSpPr/>
          <p:nvPr/>
        </p:nvGrpSpPr>
        <p:grpSpPr>
          <a:xfrm>
            <a:off x="6807200" y="1079500"/>
            <a:ext cx="5511800" cy="6925854"/>
            <a:chOff x="-266700" y="-127000"/>
            <a:chExt cx="5511800" cy="6925853"/>
          </a:xfrm>
        </p:grpSpPr>
        <p:pic>
          <p:nvPicPr>
            <p:cNvPr id="115" name="book covers 10.jpg"/>
            <p:cNvPicPr/>
            <p:nvPr/>
          </p:nvPicPr>
          <p:blipFill>
            <a:blip r:embed="rId2">
              <a:extLst/>
            </a:blip>
            <a:srcRect t="2011" b="1940"/>
            <a:stretch>
              <a:fillRect/>
            </a:stretch>
          </p:blipFill>
          <p:spPr>
            <a:xfrm>
              <a:off x="0" y="0"/>
              <a:ext cx="5143500" cy="6671854"/>
            </a:xfrm>
            <a:prstGeom prst="rect">
              <a:avLst/>
            </a:prstGeom>
            <a:ln>
              <a:noFill/>
            </a:ln>
            <a:effectLst/>
          </p:spPr>
        </p:pic>
        <p:pic>
          <p:nvPicPr>
            <p:cNvPr id="114" name="Picture 113"/>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118"/>
          <p:cNvSpPr>
            <a:spLocks noGrp="1"/>
          </p:cNvSpPr>
          <p:nvPr>
            <p:ph type="body" idx="1"/>
          </p:nvPr>
        </p:nvSpPr>
        <p:spPr>
          <a:xfrm>
            <a:off x="635000" y="4542532"/>
            <a:ext cx="5867400" cy="342036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Only the Lord knows how many people have been convinced of the truth of evolution and have rejected the Bible on the basis of lying evolutionary icons.</a:t>
            </a:r>
          </a:p>
        </p:txBody>
      </p:sp>
      <p:grpSp>
        <p:nvGrpSpPr>
          <p:cNvPr id="121" name="Group 121"/>
          <p:cNvGrpSpPr/>
          <p:nvPr/>
        </p:nvGrpSpPr>
        <p:grpSpPr>
          <a:xfrm>
            <a:off x="6807200" y="1079500"/>
            <a:ext cx="5511800" cy="6925854"/>
            <a:chOff x="-266700" y="-127000"/>
            <a:chExt cx="5511800" cy="6925853"/>
          </a:xfrm>
        </p:grpSpPr>
        <p:pic>
          <p:nvPicPr>
            <p:cNvPr id="120" name="book covers 10.jpg"/>
            <p:cNvPicPr/>
            <p:nvPr/>
          </p:nvPicPr>
          <p:blipFill>
            <a:blip r:embed="rId2">
              <a:extLst/>
            </a:blip>
            <a:srcRect t="2011" b="1940"/>
            <a:stretch>
              <a:fillRect/>
            </a:stretch>
          </p:blipFill>
          <p:spPr>
            <a:xfrm>
              <a:off x="0" y="0"/>
              <a:ext cx="5143500" cy="6671854"/>
            </a:xfrm>
            <a:prstGeom prst="rect">
              <a:avLst/>
            </a:prstGeom>
            <a:ln>
              <a:noFill/>
            </a:ln>
            <a:effectLst/>
          </p:spPr>
        </p:pic>
        <p:pic>
          <p:nvPicPr>
            <p:cNvPr id="119" name="Picture 118"/>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Group 125"/>
          <p:cNvGrpSpPr/>
          <p:nvPr/>
        </p:nvGrpSpPr>
        <p:grpSpPr>
          <a:xfrm>
            <a:off x="6807200" y="1079500"/>
            <a:ext cx="5511800" cy="6925854"/>
            <a:chOff x="-266700" y="-127000"/>
            <a:chExt cx="5511800" cy="6925853"/>
          </a:xfrm>
        </p:grpSpPr>
        <p:pic>
          <p:nvPicPr>
            <p:cNvPr id="124" name="6380354-L.png"/>
            <p:cNvPicPr/>
            <p:nvPr/>
          </p:nvPicPr>
          <p:blipFill>
            <a:blip r:embed="rId2">
              <a:extLst/>
            </a:blip>
            <a:srcRect t="7864" b="7821"/>
            <a:stretch>
              <a:fillRect/>
            </a:stretch>
          </p:blipFill>
          <p:spPr>
            <a:xfrm>
              <a:off x="0" y="0"/>
              <a:ext cx="5143500" cy="6671854"/>
            </a:xfrm>
            <a:prstGeom prst="rect">
              <a:avLst/>
            </a:prstGeom>
            <a:ln>
              <a:noFill/>
            </a:ln>
            <a:effectLst/>
          </p:spPr>
        </p:pic>
        <p:pic>
          <p:nvPicPr>
            <p:cNvPr id="123" name="Picture 122"/>
            <p:cNvPicPr/>
            <p:nvPr/>
          </p:nvPicPr>
          <p:blipFill>
            <a:blip r:embed="rId3">
              <a:extLst/>
            </a:blip>
            <a:stretch>
              <a:fillRect/>
            </a:stretch>
          </p:blipFill>
          <p:spPr>
            <a:xfrm>
              <a:off x="-266700" y="-127000"/>
              <a:ext cx="5511800" cy="6925854"/>
            </a:xfrm>
            <a:prstGeom prst="rect">
              <a:avLst/>
            </a:prstGeom>
            <a:effectLst/>
          </p:spPr>
        </p:pic>
      </p:grpSp>
      <p:sp>
        <p:nvSpPr>
          <p:cNvPr id="126" name="Shape 126"/>
          <p:cNvSpPr/>
          <p:nvPr/>
        </p:nvSpPr>
        <p:spPr>
          <a:xfrm>
            <a:off x="457200" y="890345"/>
            <a:ext cx="5867400" cy="811696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myth that the baby goes through evolutionary stages was even used by Benjamin Spock in his famous book on child care.</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“A baby starts off in the womb as a single tiny cell, just the way the first living thing appeared in the ocean. Weeks later ... he has gills like a fish” (Baby and Child Care, 1957).</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p:nvPr/>
        </p:nvSpPr>
        <p:spPr>
          <a:xfrm>
            <a:off x="786106" y="679385"/>
            <a:ext cx="6327189" cy="2971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5600" cap="none">
                <a:solidFill>
                  <a:srgbClr val="000000"/>
                </a:solidFill>
                <a:latin typeface="Georgia"/>
                <a:ea typeface="Georgia"/>
                <a:cs typeface="Georgia"/>
                <a:sym typeface="Georgia"/>
              </a:defRPr>
            </a:lvl1pPr>
          </a:lstStyle>
          <a:p>
            <a:pPr lvl="0">
              <a:defRPr sz="1800"/>
            </a:pPr>
            <a:r>
              <a:rPr sz="5600"/>
              <a:t>The Embryo Chart</a:t>
            </a:r>
          </a:p>
        </p:txBody>
      </p:sp>
      <p:pic>
        <p:nvPicPr>
          <p:cNvPr id="129" name="Picture 128"/>
          <p:cNvPicPr/>
          <p:nvPr/>
        </p:nvPicPr>
        <p:blipFill>
          <a:blip r:embed="rId2">
            <a:extLst/>
          </a:blip>
          <a:stretch>
            <a:fillRect/>
          </a:stretch>
        </p:blipFill>
        <p:spPr>
          <a:xfrm>
            <a:off x="7684503" y="620874"/>
            <a:ext cx="4722393" cy="3547634"/>
          </a:xfrm>
          <a:prstGeom prst="rect">
            <a:avLst/>
          </a:prstGeom>
        </p:spPr>
      </p:pic>
      <p:sp>
        <p:nvSpPr>
          <p:cNvPr id="130" name="Shape 130"/>
          <p:cNvSpPr>
            <a:spLocks noGrp="1"/>
          </p:cNvSpPr>
          <p:nvPr>
            <p:ph type="body" idx="1"/>
          </p:nvPr>
        </p:nvSpPr>
        <p:spPr>
          <a:xfrm>
            <a:off x="797937" y="2214664"/>
            <a:ext cx="6737836" cy="7384315"/>
          </a:xfrm>
          <a:prstGeom prst="rect">
            <a:avLst/>
          </a:prstGeom>
        </p:spPr>
        <p:txBody>
          <a:bodyPr anchor="t"/>
          <a:lstStyle/>
          <a:p>
            <a:pPr lvl="0" defTabSz="584200">
              <a:tabLst/>
              <a:defRPr sz="1800">
                <a:solidFill>
                  <a:srgbClr val="000000"/>
                </a:solidFill>
              </a:defRPr>
            </a:pPr>
            <a:r>
              <a:rPr sz="3400" spc="-44">
                <a:latin typeface="Georgia"/>
                <a:ea typeface="Georgia"/>
                <a:cs typeface="Georgia"/>
                <a:sym typeface="Georgia"/>
              </a:rPr>
              <a:t>1. It was exposed as a fraud in Haeckel’s day.</a:t>
            </a:r>
          </a:p>
          <a:p>
            <a:pPr lvl="0" defTabSz="584200">
              <a:tabLst/>
              <a:defRPr sz="1800">
                <a:solidFill>
                  <a:srgbClr val="000000"/>
                </a:solidFill>
              </a:defRPr>
            </a:pPr>
            <a:endParaRPr sz="3400" spc="-44">
              <a:latin typeface="Georgia"/>
              <a:ea typeface="Georgia"/>
              <a:cs typeface="Georgia"/>
              <a:sym typeface="Georgia"/>
            </a:endParaRPr>
          </a:p>
          <a:p>
            <a:pPr lvl="0" defTabSz="584200">
              <a:tabLst/>
              <a:defRPr sz="1800">
                <a:solidFill>
                  <a:srgbClr val="000000"/>
                </a:solidFill>
              </a:defRPr>
            </a:pPr>
            <a:r>
              <a:rPr sz="3400" spc="-44">
                <a:latin typeface="Georgia"/>
                <a:ea typeface="Georgia"/>
                <a:cs typeface="Georgia"/>
                <a:sym typeface="Georgia"/>
              </a:rPr>
              <a:t>2. The human embryo has no “gill slits.</a:t>
            </a:r>
          </a:p>
          <a:p>
            <a:pPr lvl="0" defTabSz="584200">
              <a:tabLst/>
              <a:defRPr sz="1800">
                <a:solidFill>
                  <a:srgbClr val="000000"/>
                </a:solidFill>
              </a:defRPr>
            </a:pPr>
            <a:r>
              <a:rPr sz="3400" spc="-44">
                <a:latin typeface="Georgia"/>
                <a:ea typeface="Georgia"/>
                <a:cs typeface="Georgia"/>
                <a:sym typeface="Georgia"/>
              </a:rPr>
              <a:t/>
            </a:r>
            <a:br>
              <a:rPr sz="3400" spc="-44">
                <a:latin typeface="Georgia"/>
                <a:ea typeface="Georgia"/>
                <a:cs typeface="Georgia"/>
                <a:sym typeface="Georgia"/>
              </a:rPr>
            </a:br>
            <a:r>
              <a:rPr sz="3400" spc="-44">
                <a:latin typeface="Georgia"/>
                <a:ea typeface="Georgia"/>
                <a:cs typeface="Georgia"/>
                <a:sym typeface="Georgia"/>
              </a:rPr>
              <a:t>3. The only “evidence is the assumption of evolution.</a:t>
            </a:r>
          </a:p>
          <a:p>
            <a:pPr lvl="0" defTabSz="584200">
              <a:tabLst/>
              <a:defRPr sz="1800">
                <a:solidFill>
                  <a:srgbClr val="000000"/>
                </a:solidFill>
              </a:defRPr>
            </a:pPr>
            <a:endParaRPr sz="3400" spc="-44">
              <a:latin typeface="Georgia"/>
              <a:ea typeface="Georgia"/>
              <a:cs typeface="Georgia"/>
              <a:sym typeface="Georgia"/>
            </a:endParaRPr>
          </a:p>
          <a:p>
            <a:pPr lvl="0" defTabSz="584200">
              <a:tabLst/>
              <a:defRPr sz="1800">
                <a:solidFill>
                  <a:srgbClr val="000000"/>
                </a:solidFill>
              </a:defRPr>
            </a:pPr>
            <a:r>
              <a:rPr sz="3400" spc="-44">
                <a:latin typeface="Georgia"/>
                <a:ea typeface="Georgia"/>
                <a:cs typeface="Georgia"/>
                <a:sym typeface="Georgia"/>
              </a:rPr>
              <a:t>4. Haeckel’s law is still taught though it has been debunked.</a:t>
            </a:r>
          </a:p>
          <a:p>
            <a:pPr lvl="0" defTabSz="584200">
              <a:tabLst/>
              <a:defRPr sz="1800">
                <a:solidFill>
                  <a:srgbClr val="000000"/>
                </a:solidFill>
              </a:defRPr>
            </a:pPr>
            <a:endParaRPr sz="3400" spc="-44">
              <a:latin typeface="Georgia"/>
              <a:ea typeface="Georgia"/>
              <a:cs typeface="Georgia"/>
              <a:sym typeface="Georgia"/>
            </a:endParaRPr>
          </a:p>
          <a:p>
            <a:pPr lvl="0" defTabSz="584200">
              <a:tabLst/>
              <a:defRPr sz="1800">
                <a:solidFill>
                  <a:srgbClr val="000000"/>
                </a:solidFill>
              </a:defRPr>
            </a:pPr>
            <a:r>
              <a:rPr sz="3400" spc="-44">
                <a:latin typeface="Georgia"/>
                <a:ea typeface="Georgia"/>
                <a:cs typeface="Georgia"/>
                <a:sym typeface="Georgia"/>
              </a:rPr>
              <a:t>5. Haeckel’s law was used to justify the murder of unborn children.</a:t>
            </a: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hape 132"/>
          <p:cNvSpPr>
            <a:spLocks noGrp="1"/>
          </p:cNvSpPr>
          <p:nvPr>
            <p:ph type="title"/>
          </p:nvPr>
        </p:nvSpPr>
        <p:spPr>
          <a:xfrm>
            <a:off x="965901" y="121164"/>
            <a:ext cx="5205598" cy="3070735"/>
          </a:xfrm>
          <a:prstGeom prst="rect">
            <a:avLst/>
          </a:prstGeom>
        </p:spPr>
        <p:txBody>
          <a:bodyPr>
            <a:normAutofit/>
          </a:bodyPr>
          <a:lstStyle>
            <a:lvl1pPr algn="l">
              <a:lnSpc>
                <a:spcPct val="110000"/>
              </a:lnSpc>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1. It was exposed as a fraud in Haeckel’s day.</a:t>
            </a:r>
          </a:p>
        </p:txBody>
      </p:sp>
      <p:grpSp>
        <p:nvGrpSpPr>
          <p:cNvPr id="135" name="Group 135"/>
          <p:cNvGrpSpPr/>
          <p:nvPr/>
        </p:nvGrpSpPr>
        <p:grpSpPr>
          <a:xfrm>
            <a:off x="6807200" y="1079500"/>
            <a:ext cx="5511800" cy="6925854"/>
            <a:chOff x="-266700" y="-127000"/>
            <a:chExt cx="5511800" cy="6925853"/>
          </a:xfrm>
        </p:grpSpPr>
        <p:pic>
          <p:nvPicPr>
            <p:cNvPr id="134" name="haeckel ernst04.jpg"/>
            <p:cNvPicPr/>
            <p:nvPr/>
          </p:nvPicPr>
          <p:blipFill>
            <a:blip r:embed="rId2">
              <a:extLst/>
            </a:blip>
            <a:srcRect l="1903" r="1730"/>
            <a:stretch>
              <a:fillRect/>
            </a:stretch>
          </p:blipFill>
          <p:spPr>
            <a:xfrm>
              <a:off x="0" y="0"/>
              <a:ext cx="5143500" cy="6671854"/>
            </a:xfrm>
            <a:prstGeom prst="rect">
              <a:avLst/>
            </a:prstGeom>
            <a:ln>
              <a:noFill/>
            </a:ln>
            <a:effectLst/>
          </p:spPr>
        </p:pic>
        <p:pic>
          <p:nvPicPr>
            <p:cNvPr id="133" name="Picture 13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381000" y="812800"/>
            <a:ext cx="5867400" cy="8443742"/>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Evolution and Science is part of An Unshakeable Faith: A Christian Apologetics Course. It is part of a completely updated third edition, February 2015</a:t>
            </a:r>
          </a:p>
          <a:p>
            <a:pPr lvl="0">
              <a:defRPr sz="1800" spc="0">
                <a:solidFill>
                  <a:srgbClr val="000000"/>
                </a:solidFill>
              </a:defRPr>
            </a:pPr>
            <a:endParaRPr sz="3600" spc="-47" dirty="0">
              <a:solidFill>
                <a:srgbClr val="CBCBCB"/>
              </a:solidFill>
              <a:latin typeface="Georgia"/>
              <a:ea typeface="Georgia"/>
              <a:cs typeface="Georgia"/>
              <a:sym typeface="Georgia"/>
            </a:endParaRPr>
          </a:p>
          <a:p>
            <a:pPr lvl="0">
              <a:defRPr sz="1800" spc="0">
                <a:solidFill>
                  <a:srgbClr val="000000"/>
                </a:solidFill>
              </a:defRPr>
            </a:pPr>
            <a:endParaRPr sz="3600" spc="-47" dirty="0">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Before viewing these PowerPoints, the teacher should first present the introduction to the </a:t>
            </a:r>
            <a:r>
              <a:rPr lang="en-US" sz="3600" spc="-47" dirty="0" smtClean="0">
                <a:solidFill>
                  <a:srgbClr val="CBCBCB"/>
                </a:solidFill>
                <a:latin typeface="Georgia"/>
                <a:ea typeface="Georgia"/>
                <a:cs typeface="Georgia"/>
                <a:sym typeface="Georgia"/>
              </a:rPr>
              <a:t>E</a:t>
            </a:r>
            <a:r>
              <a:rPr sz="3600" spc="-47" dirty="0" smtClean="0">
                <a:solidFill>
                  <a:srgbClr val="CBCBCB"/>
                </a:solidFill>
                <a:latin typeface="Georgia"/>
                <a:ea typeface="Georgia"/>
                <a:cs typeface="Georgia"/>
                <a:sym typeface="Georgia"/>
              </a:rPr>
              <a:t>volution </a:t>
            </a:r>
            <a:r>
              <a:rPr sz="3600" spc="-47" dirty="0">
                <a:solidFill>
                  <a:srgbClr val="CBCBCB"/>
                </a:solidFill>
                <a:latin typeface="Georgia"/>
                <a:ea typeface="Georgia"/>
                <a:cs typeface="Georgia"/>
                <a:sym typeface="Georgia"/>
              </a:rPr>
              <a:t>and Science section from the book.</a:t>
            </a:r>
          </a:p>
        </p:txBody>
      </p:sp>
      <p:grpSp>
        <p:nvGrpSpPr>
          <p:cNvPr id="64" name="Group 64"/>
          <p:cNvGrpSpPr/>
          <p:nvPr/>
        </p:nvGrpSpPr>
        <p:grpSpPr>
          <a:xfrm>
            <a:off x="6560753" y="901700"/>
            <a:ext cx="5821747" cy="7327900"/>
            <a:chOff x="-271846" y="-127000"/>
            <a:chExt cx="5821746" cy="7327900"/>
          </a:xfrm>
        </p:grpSpPr>
        <p:pic>
          <p:nvPicPr>
            <p:cNvPr id="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2" name="Picture 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 name="Group 139"/>
          <p:cNvGrpSpPr/>
          <p:nvPr/>
        </p:nvGrpSpPr>
        <p:grpSpPr>
          <a:xfrm>
            <a:off x="6807200" y="1079500"/>
            <a:ext cx="5511800" cy="6925854"/>
            <a:chOff x="-266700" y="-127000"/>
            <a:chExt cx="5511800" cy="6925853"/>
          </a:xfrm>
        </p:grpSpPr>
        <p:pic>
          <p:nvPicPr>
            <p:cNvPr id="138" name="haeckel ernst embryo chart.jpg"/>
            <p:cNvPicPr/>
            <p:nvPr/>
          </p:nvPicPr>
          <p:blipFill>
            <a:blip r:embed="rId2">
              <a:extLst/>
            </a:blip>
            <a:srcRect l="21303" r="21176"/>
            <a:stretch>
              <a:fillRect/>
            </a:stretch>
          </p:blipFill>
          <p:spPr>
            <a:xfrm>
              <a:off x="0" y="0"/>
              <a:ext cx="5143500" cy="6671854"/>
            </a:xfrm>
            <a:prstGeom prst="rect">
              <a:avLst/>
            </a:prstGeom>
            <a:ln>
              <a:noFill/>
            </a:ln>
            <a:effectLst/>
          </p:spPr>
        </p:pic>
        <p:pic>
          <p:nvPicPr>
            <p:cNvPr id="137" name="Picture 136"/>
            <p:cNvPicPr/>
            <p:nvPr/>
          </p:nvPicPr>
          <p:blipFill>
            <a:blip r:embed="rId3">
              <a:extLst/>
            </a:blip>
            <a:stretch>
              <a:fillRect/>
            </a:stretch>
          </p:blipFill>
          <p:spPr>
            <a:xfrm>
              <a:off x="-266700" y="-127000"/>
              <a:ext cx="5511800" cy="6925854"/>
            </a:xfrm>
            <a:prstGeom prst="rect">
              <a:avLst/>
            </a:prstGeom>
            <a:effectLst/>
          </p:spPr>
        </p:pic>
      </p:grpSp>
      <p:sp>
        <p:nvSpPr>
          <p:cNvPr id="140" name="Shape 140"/>
          <p:cNvSpPr/>
          <p:nvPr/>
        </p:nvSpPr>
        <p:spPr>
          <a:xfrm>
            <a:off x="635000" y="5090244"/>
            <a:ext cx="5867400" cy="49276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Ludwig Rutimeyer, professor at the University of Basel, called the drawings “a sin against scientific truthfulness.”</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Group 144"/>
          <p:cNvGrpSpPr/>
          <p:nvPr/>
        </p:nvGrpSpPr>
        <p:grpSpPr>
          <a:xfrm>
            <a:off x="6807200" y="1079500"/>
            <a:ext cx="5511800" cy="6925854"/>
            <a:chOff x="-266700" y="-127000"/>
            <a:chExt cx="5511800" cy="6925853"/>
          </a:xfrm>
        </p:grpSpPr>
        <p:pic>
          <p:nvPicPr>
            <p:cNvPr id="143" name="haeckel ernst embryo chart.jpg"/>
            <p:cNvPicPr/>
            <p:nvPr/>
          </p:nvPicPr>
          <p:blipFill>
            <a:blip r:embed="rId2">
              <a:extLst/>
            </a:blip>
            <a:srcRect l="21303" r="21176"/>
            <a:stretch>
              <a:fillRect/>
            </a:stretch>
          </p:blipFill>
          <p:spPr>
            <a:xfrm>
              <a:off x="0" y="0"/>
              <a:ext cx="5143500" cy="6671854"/>
            </a:xfrm>
            <a:prstGeom prst="rect">
              <a:avLst/>
            </a:prstGeom>
            <a:ln>
              <a:noFill/>
            </a:ln>
            <a:effectLst/>
          </p:spPr>
        </p:pic>
        <p:pic>
          <p:nvPicPr>
            <p:cNvPr id="142" name="Picture 141"/>
            <p:cNvPicPr/>
            <p:nvPr/>
          </p:nvPicPr>
          <p:blipFill>
            <a:blip r:embed="rId3">
              <a:extLst/>
            </a:blip>
            <a:stretch>
              <a:fillRect/>
            </a:stretch>
          </p:blipFill>
          <p:spPr>
            <a:xfrm>
              <a:off x="-266700" y="-127000"/>
              <a:ext cx="5511800" cy="6925854"/>
            </a:xfrm>
            <a:prstGeom prst="rect">
              <a:avLst/>
            </a:prstGeom>
            <a:effectLst/>
          </p:spPr>
        </p:pic>
      </p:grpSp>
      <p:sp>
        <p:nvSpPr>
          <p:cNvPr id="145" name="Shape 145"/>
          <p:cNvSpPr/>
          <p:nvPr/>
        </p:nvSpPr>
        <p:spPr>
          <a:xfrm>
            <a:off x="635000" y="874409"/>
            <a:ext cx="5867400" cy="800478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Haeckel used the same embryo multiple times to depict the supposed stages of the turtle, dog, pig, cow, and rabbit. Instead of using drawings of actual embryos, Haeckel repeated the human embryo while modifying it a little.</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By this technique, he made the embryos look much more similar than they really are. </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p:nvPr/>
        </p:nvSpPr>
        <p:spPr>
          <a:xfrm>
            <a:off x="6174654" y="8810997"/>
            <a:ext cx="1355956" cy="91819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Pig</a:t>
            </a:r>
          </a:p>
        </p:txBody>
      </p:sp>
      <p:sp>
        <p:nvSpPr>
          <p:cNvPr id="148" name="Shape 148"/>
          <p:cNvSpPr/>
          <p:nvPr/>
        </p:nvSpPr>
        <p:spPr>
          <a:xfrm>
            <a:off x="7569916" y="8810997"/>
            <a:ext cx="1355956" cy="91819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Cow</a:t>
            </a:r>
          </a:p>
        </p:txBody>
      </p:sp>
      <p:sp>
        <p:nvSpPr>
          <p:cNvPr id="149" name="Shape 149"/>
          <p:cNvSpPr/>
          <p:nvPr/>
        </p:nvSpPr>
        <p:spPr>
          <a:xfrm>
            <a:off x="8865074" y="8810997"/>
            <a:ext cx="1689182" cy="91819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Rabbit</a:t>
            </a:r>
          </a:p>
        </p:txBody>
      </p:sp>
      <p:pic>
        <p:nvPicPr>
          <p:cNvPr id="150" name="Haeckel_Anthropogenie_1874 - Version 2.jpg"/>
          <p:cNvPicPr/>
          <p:nvPr/>
        </p:nvPicPr>
        <p:blipFill>
          <a:blip r:embed="rId2">
            <a:extLst/>
          </a:blip>
          <a:stretch>
            <a:fillRect/>
          </a:stretch>
        </p:blipFill>
        <p:spPr>
          <a:xfrm>
            <a:off x="1151099" y="173218"/>
            <a:ext cx="10702602" cy="8532660"/>
          </a:xfrm>
          <a:prstGeom prst="rect">
            <a:avLst/>
          </a:prstGeom>
          <a:ln w="12700">
            <a:miter lim="400000"/>
          </a:ln>
        </p:spPr>
      </p:pic>
      <p:sp>
        <p:nvSpPr>
          <p:cNvPr id="151" name="Shape 151"/>
          <p:cNvSpPr/>
          <p:nvPr/>
        </p:nvSpPr>
        <p:spPr>
          <a:xfrm>
            <a:off x="2027511" y="8810997"/>
            <a:ext cx="1689182" cy="91819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Turtle</a:t>
            </a:r>
          </a:p>
        </p:txBody>
      </p:sp>
      <p:sp>
        <p:nvSpPr>
          <p:cNvPr id="152" name="Shape 152"/>
          <p:cNvSpPr/>
          <p:nvPr/>
        </p:nvSpPr>
        <p:spPr>
          <a:xfrm>
            <a:off x="10563521" y="8810997"/>
            <a:ext cx="1689182" cy="91819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Human</a:t>
            </a:r>
          </a:p>
        </p:txBody>
      </p:sp>
      <p:sp>
        <p:nvSpPr>
          <p:cNvPr id="153" name="Shape 153"/>
          <p:cNvSpPr/>
          <p:nvPr/>
        </p:nvSpPr>
        <p:spPr>
          <a:xfrm flipV="1">
            <a:off x="2872102" y="4795652"/>
            <a:ext cx="1" cy="1170887"/>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154" name="Shape 154"/>
          <p:cNvSpPr/>
          <p:nvPr/>
        </p:nvSpPr>
        <p:spPr>
          <a:xfrm flipV="1">
            <a:off x="3086708" y="2059423"/>
            <a:ext cx="1" cy="1170887"/>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155" name="Shape 155"/>
          <p:cNvSpPr/>
          <p:nvPr/>
        </p:nvSpPr>
        <p:spPr>
          <a:xfrm flipV="1">
            <a:off x="7400706" y="4795652"/>
            <a:ext cx="1" cy="1170887"/>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156" name="Shape 156"/>
          <p:cNvSpPr/>
          <p:nvPr/>
        </p:nvSpPr>
        <p:spPr>
          <a:xfrm flipV="1">
            <a:off x="7400706" y="2059423"/>
            <a:ext cx="1" cy="1170887"/>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157" name="Shape 157"/>
          <p:cNvSpPr/>
          <p:nvPr/>
        </p:nvSpPr>
        <p:spPr>
          <a:xfrm flipV="1">
            <a:off x="8820294" y="2059423"/>
            <a:ext cx="1" cy="1170887"/>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158" name="Shape 158"/>
          <p:cNvSpPr/>
          <p:nvPr/>
        </p:nvSpPr>
        <p:spPr>
          <a:xfrm flipV="1">
            <a:off x="10239883" y="2059423"/>
            <a:ext cx="1" cy="1170887"/>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159" name="Shape 159"/>
          <p:cNvSpPr/>
          <p:nvPr/>
        </p:nvSpPr>
        <p:spPr>
          <a:xfrm flipV="1">
            <a:off x="8820294" y="4795652"/>
            <a:ext cx="1" cy="1170887"/>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160" name="Shape 160"/>
          <p:cNvSpPr/>
          <p:nvPr/>
        </p:nvSpPr>
        <p:spPr>
          <a:xfrm flipV="1">
            <a:off x="10239883" y="4795652"/>
            <a:ext cx="1" cy="1170887"/>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4" name="Group 164"/>
          <p:cNvGrpSpPr/>
          <p:nvPr/>
        </p:nvGrpSpPr>
        <p:grpSpPr>
          <a:xfrm>
            <a:off x="6807200" y="1079500"/>
            <a:ext cx="5511800" cy="6925854"/>
            <a:chOff x="-266700" y="-127000"/>
            <a:chExt cx="5511800" cy="6925853"/>
          </a:xfrm>
        </p:grpSpPr>
        <p:pic>
          <p:nvPicPr>
            <p:cNvPr id="163" name="haeckel ernst03.jpg"/>
            <p:cNvPicPr/>
            <p:nvPr/>
          </p:nvPicPr>
          <p:blipFill>
            <a:blip r:embed="rId2">
              <a:extLst/>
            </a:blip>
            <a:srcRect t="1357" b="1357"/>
            <a:stretch>
              <a:fillRect/>
            </a:stretch>
          </p:blipFill>
          <p:spPr>
            <a:xfrm>
              <a:off x="0" y="0"/>
              <a:ext cx="5143500" cy="6671854"/>
            </a:xfrm>
            <a:prstGeom prst="rect">
              <a:avLst/>
            </a:prstGeom>
            <a:ln>
              <a:noFill/>
            </a:ln>
            <a:effectLst/>
          </p:spPr>
        </p:pic>
        <p:pic>
          <p:nvPicPr>
            <p:cNvPr id="162" name="Picture 161"/>
            <p:cNvPicPr/>
            <p:nvPr/>
          </p:nvPicPr>
          <p:blipFill>
            <a:blip r:embed="rId3">
              <a:extLst/>
            </a:blip>
            <a:stretch>
              <a:fillRect/>
            </a:stretch>
          </p:blipFill>
          <p:spPr>
            <a:xfrm>
              <a:off x="-266700" y="-127000"/>
              <a:ext cx="5511800" cy="6925854"/>
            </a:xfrm>
            <a:prstGeom prst="rect">
              <a:avLst/>
            </a:prstGeom>
            <a:effectLst/>
          </p:spPr>
        </p:pic>
      </p:grpSp>
      <p:sp>
        <p:nvSpPr>
          <p:cNvPr id="165" name="Shape 165"/>
          <p:cNvSpPr/>
          <p:nvPr/>
        </p:nvSpPr>
        <p:spPr>
          <a:xfrm>
            <a:off x="533400" y="5360467"/>
            <a:ext cx="5867400" cy="416453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Haeckel mislabeled embryos; he changed the size of embryos; he deleted parts, added parts, changed parts. </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Group 169"/>
          <p:cNvGrpSpPr/>
          <p:nvPr/>
        </p:nvGrpSpPr>
        <p:grpSpPr>
          <a:xfrm>
            <a:off x="6807200" y="1079500"/>
            <a:ext cx="5511800" cy="6925854"/>
            <a:chOff x="-266700" y="-127000"/>
            <a:chExt cx="5511800" cy="6925853"/>
          </a:xfrm>
        </p:grpSpPr>
        <p:pic>
          <p:nvPicPr>
            <p:cNvPr id="168" name="haeckel ernst03.jpg"/>
            <p:cNvPicPr/>
            <p:nvPr/>
          </p:nvPicPr>
          <p:blipFill>
            <a:blip r:embed="rId2">
              <a:extLst/>
            </a:blip>
            <a:srcRect t="1357" b="1357"/>
            <a:stretch>
              <a:fillRect/>
            </a:stretch>
          </p:blipFill>
          <p:spPr>
            <a:xfrm>
              <a:off x="0" y="0"/>
              <a:ext cx="5143500" cy="6671854"/>
            </a:xfrm>
            <a:prstGeom prst="rect">
              <a:avLst/>
            </a:prstGeom>
            <a:ln>
              <a:noFill/>
            </a:ln>
            <a:effectLst/>
          </p:spPr>
        </p:pic>
        <p:pic>
          <p:nvPicPr>
            <p:cNvPr id="167" name="Picture 166"/>
            <p:cNvPicPr/>
            <p:nvPr/>
          </p:nvPicPr>
          <p:blipFill>
            <a:blip r:embed="rId3">
              <a:extLst/>
            </a:blip>
            <a:stretch>
              <a:fillRect/>
            </a:stretch>
          </p:blipFill>
          <p:spPr>
            <a:xfrm>
              <a:off x="-266700" y="-127000"/>
              <a:ext cx="5511800" cy="6925854"/>
            </a:xfrm>
            <a:prstGeom prst="rect">
              <a:avLst/>
            </a:prstGeom>
            <a:effectLst/>
          </p:spPr>
        </p:pic>
      </p:grpSp>
      <p:sp>
        <p:nvSpPr>
          <p:cNvPr id="170" name="Shape 170"/>
          <p:cNvSpPr/>
          <p:nvPr/>
        </p:nvSpPr>
        <p:spPr>
          <a:xfrm>
            <a:off x="533400" y="5340662"/>
            <a:ext cx="5867400" cy="418433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For his “Embryo of a Man in the fish stage” he either removed or doctored more than half of the embryo’s organs.</a:t>
            </a: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 name="Group 174"/>
          <p:cNvGrpSpPr/>
          <p:nvPr/>
        </p:nvGrpSpPr>
        <p:grpSpPr>
          <a:xfrm>
            <a:off x="6807200" y="1079500"/>
            <a:ext cx="5511800" cy="6925854"/>
            <a:chOff x="-266700" y="-127000"/>
            <a:chExt cx="5511800" cy="6925853"/>
          </a:xfrm>
        </p:grpSpPr>
        <p:pic>
          <p:nvPicPr>
            <p:cNvPr id="173" name="haeckel ernst03.jpg"/>
            <p:cNvPicPr/>
            <p:nvPr/>
          </p:nvPicPr>
          <p:blipFill>
            <a:blip r:embed="rId2">
              <a:extLst/>
            </a:blip>
            <a:srcRect t="1296" b="1417"/>
            <a:stretch>
              <a:fillRect/>
            </a:stretch>
          </p:blipFill>
          <p:spPr>
            <a:xfrm>
              <a:off x="0" y="0"/>
              <a:ext cx="5143500" cy="6671854"/>
            </a:xfrm>
            <a:prstGeom prst="rect">
              <a:avLst/>
            </a:prstGeom>
            <a:ln>
              <a:noFill/>
            </a:ln>
            <a:effectLst/>
          </p:spPr>
        </p:pic>
        <p:pic>
          <p:nvPicPr>
            <p:cNvPr id="172" name="Picture 171"/>
            <p:cNvPicPr/>
            <p:nvPr/>
          </p:nvPicPr>
          <p:blipFill>
            <a:blip r:embed="rId3">
              <a:extLst/>
            </a:blip>
            <a:stretch>
              <a:fillRect/>
            </a:stretch>
          </p:blipFill>
          <p:spPr>
            <a:xfrm>
              <a:off x="-266700" y="-127000"/>
              <a:ext cx="5511800" cy="6925854"/>
            </a:xfrm>
            <a:prstGeom prst="rect">
              <a:avLst/>
            </a:prstGeom>
            <a:effectLst/>
          </p:spPr>
        </p:pic>
      </p:grpSp>
      <p:sp>
        <p:nvSpPr>
          <p:cNvPr id="175" name="Shape 175"/>
          <p:cNvSpPr/>
          <p:nvPr/>
        </p:nvSpPr>
        <p:spPr>
          <a:xfrm>
            <a:off x="635000" y="3975100"/>
            <a:ext cx="5867400" cy="4927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Haeckel was convicted of fraud at a university tribunal.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 In his confession he claimed that the error was made by his artist. In fact, </a:t>
            </a:r>
            <a:r>
              <a:rPr sz="3600" u="sng" spc="-47">
                <a:solidFill>
                  <a:srgbClr val="CBCBCB"/>
                </a:solidFill>
                <a:latin typeface="Georgia"/>
                <a:ea typeface="Georgia"/>
                <a:cs typeface="Georgia"/>
                <a:sym typeface="Georgia"/>
              </a:rPr>
              <a:t>he</a:t>
            </a:r>
            <a:r>
              <a:rPr sz="3600" spc="-47">
                <a:solidFill>
                  <a:srgbClr val="CBCBCB"/>
                </a:solidFill>
                <a:latin typeface="Georgia"/>
                <a:ea typeface="Georgia"/>
                <a:cs typeface="Georgia"/>
                <a:sym typeface="Georgia"/>
              </a:rPr>
              <a:t> was the artist! </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9" name="Group 179"/>
          <p:cNvGrpSpPr/>
          <p:nvPr/>
        </p:nvGrpSpPr>
        <p:grpSpPr>
          <a:xfrm>
            <a:off x="6807200" y="1079500"/>
            <a:ext cx="5511800" cy="6925854"/>
            <a:chOff x="-266700" y="-127000"/>
            <a:chExt cx="5511800" cy="6925853"/>
          </a:xfrm>
        </p:grpSpPr>
        <p:pic>
          <p:nvPicPr>
            <p:cNvPr id="178" name="haeckel ernst embryo chart.jpg"/>
            <p:cNvPicPr/>
            <p:nvPr/>
          </p:nvPicPr>
          <p:blipFill>
            <a:blip r:embed="rId2">
              <a:extLst/>
            </a:blip>
            <a:srcRect l="21303" r="21176"/>
            <a:stretch>
              <a:fillRect/>
            </a:stretch>
          </p:blipFill>
          <p:spPr>
            <a:xfrm>
              <a:off x="0" y="0"/>
              <a:ext cx="5143500" cy="6671854"/>
            </a:xfrm>
            <a:prstGeom prst="rect">
              <a:avLst/>
            </a:prstGeom>
            <a:ln>
              <a:noFill/>
            </a:ln>
            <a:effectLst/>
          </p:spPr>
        </p:pic>
        <p:pic>
          <p:nvPicPr>
            <p:cNvPr id="177" name="Picture 176"/>
            <p:cNvPicPr/>
            <p:nvPr/>
          </p:nvPicPr>
          <p:blipFill>
            <a:blip r:embed="rId3">
              <a:extLst/>
            </a:blip>
            <a:stretch>
              <a:fillRect/>
            </a:stretch>
          </p:blipFill>
          <p:spPr>
            <a:xfrm>
              <a:off x="-266700" y="-127000"/>
              <a:ext cx="5511800" cy="6925854"/>
            </a:xfrm>
            <a:prstGeom prst="rect">
              <a:avLst/>
            </a:prstGeom>
            <a:effectLst/>
          </p:spPr>
        </p:pic>
      </p:grpSp>
      <p:sp>
        <p:nvSpPr>
          <p:cNvPr id="180" name="Shape 180"/>
          <p:cNvSpPr/>
          <p:nvPr/>
        </p:nvSpPr>
        <p:spPr>
          <a:xfrm>
            <a:off x="635000" y="4999786"/>
            <a:ext cx="5867400" cy="401877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Wilhelm His, Sr., professor of anatomy at the University of Leipzig, also proved that Haeckel had doctored his embryo charts. </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Shape 182"/>
          <p:cNvSpPr/>
          <p:nvPr/>
        </p:nvSpPr>
        <p:spPr>
          <a:xfrm>
            <a:off x="533400" y="4916035"/>
            <a:ext cx="5867400" cy="432956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 spite of this, Haeckel continued as a professor at the University of Jena and continued to publish his embryo chart. </a:t>
            </a:r>
          </a:p>
        </p:txBody>
      </p:sp>
      <p:grpSp>
        <p:nvGrpSpPr>
          <p:cNvPr id="185" name="Group 185"/>
          <p:cNvGrpSpPr/>
          <p:nvPr/>
        </p:nvGrpSpPr>
        <p:grpSpPr>
          <a:xfrm>
            <a:off x="6807200" y="1079500"/>
            <a:ext cx="5511800" cy="6925854"/>
            <a:chOff x="-266700" y="-127000"/>
            <a:chExt cx="5511800" cy="6925853"/>
          </a:xfrm>
        </p:grpSpPr>
        <p:pic>
          <p:nvPicPr>
            <p:cNvPr id="184" name="haeckel ernst03.jpg"/>
            <p:cNvPicPr/>
            <p:nvPr/>
          </p:nvPicPr>
          <p:blipFill>
            <a:blip r:embed="rId2">
              <a:extLst/>
            </a:blip>
            <a:srcRect t="1357" b="1357"/>
            <a:stretch>
              <a:fillRect/>
            </a:stretch>
          </p:blipFill>
          <p:spPr>
            <a:xfrm>
              <a:off x="0" y="0"/>
              <a:ext cx="5143500" cy="6671854"/>
            </a:xfrm>
            <a:prstGeom prst="rect">
              <a:avLst/>
            </a:prstGeom>
            <a:ln>
              <a:noFill/>
            </a:ln>
            <a:effectLst/>
          </p:spPr>
        </p:pic>
        <p:pic>
          <p:nvPicPr>
            <p:cNvPr id="183" name="Picture 18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Shape 187"/>
          <p:cNvSpPr/>
          <p:nvPr/>
        </p:nvSpPr>
        <p:spPr>
          <a:xfrm>
            <a:off x="1333851" y="7715897"/>
            <a:ext cx="10337098" cy="17907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Haeckel also doctored his “ape to man” chart by making the apes look more human and the humans look more ape-like.</a:t>
            </a:r>
          </a:p>
        </p:txBody>
      </p:sp>
      <p:pic>
        <p:nvPicPr>
          <p:cNvPr id="188" name="Picture 187"/>
          <p:cNvPicPr/>
          <p:nvPr/>
        </p:nvPicPr>
        <p:blipFill>
          <a:blip r:embed="rId2">
            <a:extLst/>
          </a:blip>
          <a:stretch>
            <a:fillRect/>
          </a:stretch>
        </p:blipFill>
        <p:spPr>
          <a:xfrm>
            <a:off x="1624531" y="444500"/>
            <a:ext cx="9758579" cy="7226300"/>
          </a:xfrm>
          <a:prstGeom prst="rect">
            <a:avLst/>
          </a:prstGeom>
        </p:spPr>
      </p:pic>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2" name="Group 192"/>
          <p:cNvGrpSpPr/>
          <p:nvPr/>
        </p:nvGrpSpPr>
        <p:grpSpPr>
          <a:xfrm>
            <a:off x="5446453" y="533400"/>
            <a:ext cx="6986847" cy="8839200"/>
            <a:chOff x="-266700" y="-127000"/>
            <a:chExt cx="6986846" cy="8839200"/>
          </a:xfrm>
        </p:grpSpPr>
        <p:pic>
          <p:nvPicPr>
            <p:cNvPr id="191" name="haeckel ape to man 1870 - Version 3.jpg"/>
            <p:cNvPicPr/>
            <p:nvPr/>
          </p:nvPicPr>
          <p:blipFill>
            <a:blip r:embed="rId2">
              <a:extLst/>
            </a:blip>
            <a:srcRect t="564" b="554"/>
            <a:stretch>
              <a:fillRect/>
            </a:stretch>
          </p:blipFill>
          <p:spPr>
            <a:xfrm>
              <a:off x="0" y="0"/>
              <a:ext cx="6618547" cy="8585200"/>
            </a:xfrm>
            <a:prstGeom prst="rect">
              <a:avLst/>
            </a:prstGeom>
            <a:ln>
              <a:noFill/>
            </a:ln>
            <a:effectLst/>
          </p:spPr>
        </p:pic>
        <p:pic>
          <p:nvPicPr>
            <p:cNvPr id="190" name="Picture 189"/>
            <p:cNvPicPr/>
            <p:nvPr/>
          </p:nvPicPr>
          <p:blipFill>
            <a:blip r:embed="rId3">
              <a:extLst/>
            </a:blip>
            <a:stretch>
              <a:fillRect/>
            </a:stretch>
          </p:blipFill>
          <p:spPr>
            <a:xfrm>
              <a:off x="-266700" y="-127000"/>
              <a:ext cx="6986847" cy="8839200"/>
            </a:xfrm>
            <a:prstGeom prst="rect">
              <a:avLst/>
            </a:prstGeom>
            <a:effectLst/>
          </p:spPr>
        </p:pic>
      </p:grpSp>
      <p:sp>
        <p:nvSpPr>
          <p:cNvPr id="193" name="Shape 193"/>
          <p:cNvSpPr/>
          <p:nvPr/>
        </p:nvSpPr>
        <p:spPr>
          <a:xfrm>
            <a:off x="850900" y="6426200"/>
            <a:ext cx="3784600" cy="3009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There are no apes that look like this!</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641350" y="5664200"/>
            <a:ext cx="11722100" cy="2786791"/>
          </a:xfrm>
          <a:prstGeom prst="rect">
            <a:avLst/>
          </a:prstGeom>
        </p:spPr>
        <p:txBody>
          <a:bodyPr/>
          <a:lstStyle/>
          <a:p>
            <a:pPr lvl="0">
              <a:defRPr sz="1800" spc="0">
                <a:solidFill>
                  <a:srgbClr val="000000"/>
                </a:solidFill>
              </a:defRPr>
            </a:pPr>
            <a:r>
              <a:rPr sz="9500" spc="-125">
                <a:solidFill>
                  <a:srgbClr val="E5E5E5"/>
                </a:solidFill>
                <a:latin typeface="Georgia"/>
                <a:ea typeface="Georgia"/>
                <a:cs typeface="Georgia"/>
                <a:sym typeface="Georgia"/>
              </a:rPr>
              <a:t>Evolution </a:t>
            </a:r>
            <a:r>
              <a:rPr sz="5800" spc="-76">
                <a:solidFill>
                  <a:srgbClr val="E5E5E5"/>
                </a:solidFill>
                <a:latin typeface="Georgia"/>
                <a:ea typeface="Georgia"/>
                <a:cs typeface="Georgia"/>
                <a:sym typeface="Georgia"/>
              </a:rPr>
              <a:t>and</a:t>
            </a:r>
            <a:r>
              <a:rPr sz="9500" spc="-125">
                <a:solidFill>
                  <a:srgbClr val="E5E5E5"/>
                </a:solidFill>
                <a:latin typeface="Georgia"/>
                <a:ea typeface="Georgia"/>
                <a:cs typeface="Georgia"/>
                <a:sym typeface="Georgia"/>
              </a:rPr>
              <a:t> Science</a:t>
            </a:r>
          </a:p>
        </p:txBody>
      </p:sp>
      <p:grpSp>
        <p:nvGrpSpPr>
          <p:cNvPr id="69" name="Group 69"/>
          <p:cNvGrpSpPr/>
          <p:nvPr/>
        </p:nvGrpSpPr>
        <p:grpSpPr>
          <a:xfrm>
            <a:off x="2335217" y="444418"/>
            <a:ext cx="8334366" cy="6070764"/>
            <a:chOff x="-266699" y="-127000"/>
            <a:chExt cx="8334365" cy="6070762"/>
          </a:xfrm>
        </p:grpSpPr>
        <p:pic>
          <p:nvPicPr>
            <p:cNvPr id="68" name="chicago field museum 33.jpg"/>
            <p:cNvPicPr/>
            <p:nvPr/>
          </p:nvPicPr>
          <p:blipFill>
            <a:blip r:embed="rId2">
              <a:extLst/>
            </a:blip>
            <a:srcRect l="4458" r="4458"/>
            <a:stretch>
              <a:fillRect/>
            </a:stretch>
          </p:blipFill>
          <p:spPr>
            <a:xfrm>
              <a:off x="0" y="0"/>
              <a:ext cx="7966066" cy="5816763"/>
            </a:xfrm>
            <a:prstGeom prst="rect">
              <a:avLst/>
            </a:prstGeom>
            <a:ln>
              <a:noFill/>
            </a:ln>
            <a:effectLst/>
          </p:spPr>
        </p:pic>
        <p:pic>
          <p:nvPicPr>
            <p:cNvPr id="67" name="Picture 66"/>
            <p:cNvPicPr/>
            <p:nvPr/>
          </p:nvPicPr>
          <p:blipFill>
            <a:blip r:embed="rId3">
              <a:extLst/>
            </a:blip>
            <a:stretch>
              <a:fillRect/>
            </a:stretch>
          </p:blipFill>
          <p:spPr>
            <a:xfrm>
              <a:off x="-266700" y="-127000"/>
              <a:ext cx="8334366" cy="6070763"/>
            </a:xfrm>
            <a:prstGeom prst="rect">
              <a:avLst/>
            </a:prstGeom>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fill="hold"/>
                                        <p:tgtEl>
                                          <p:spTgt spid="69"/>
                                        </p:tgtEl>
                                        <p:attrNameLst>
                                          <p:attrName>style.visibility</p:attrName>
                                        </p:attrNameLst>
                                      </p:cBhvr>
                                      <p:to>
                                        <p:strVal val="visible"/>
                                      </p:to>
                                    </p:set>
                                    <p:anim calcmode="lin" valueType="num">
                                      <p:cBhvr>
                                        <p:cTn id="7" dur="1250" fill="hold"/>
                                        <p:tgtEl>
                                          <p:spTgt spid="69"/>
                                        </p:tgtEl>
                                        <p:attrNameLst>
                                          <p:attrName>ppt_w</p:attrName>
                                        </p:attrNameLst>
                                      </p:cBhvr>
                                      <p:tavLst>
                                        <p:tav tm="0">
                                          <p:val>
                                            <p:fltVal val="0"/>
                                          </p:val>
                                        </p:tav>
                                        <p:tav tm="100000">
                                          <p:val>
                                            <p:strVal val="#ppt_w"/>
                                          </p:val>
                                        </p:tav>
                                      </p:tavLst>
                                    </p:anim>
                                    <p:anim calcmode="lin" valueType="num">
                                      <p:cBhvr>
                                        <p:cTn id="8" dur="125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7" name="Group 197"/>
          <p:cNvGrpSpPr/>
          <p:nvPr/>
        </p:nvGrpSpPr>
        <p:grpSpPr>
          <a:xfrm>
            <a:off x="5613400" y="533400"/>
            <a:ext cx="6921500" cy="8754437"/>
            <a:chOff x="-266700" y="-127000"/>
            <a:chExt cx="6921500" cy="8754436"/>
          </a:xfrm>
        </p:grpSpPr>
        <p:pic>
          <p:nvPicPr>
            <p:cNvPr id="196" name="racism 1874 evolution of man.jpg"/>
            <p:cNvPicPr/>
            <p:nvPr/>
          </p:nvPicPr>
          <p:blipFill>
            <a:blip r:embed="rId2">
              <a:extLst/>
            </a:blip>
            <a:srcRect l="970" r="763"/>
            <a:stretch>
              <a:fillRect/>
            </a:stretch>
          </p:blipFill>
          <p:spPr>
            <a:xfrm>
              <a:off x="0" y="0"/>
              <a:ext cx="6553200" cy="8500437"/>
            </a:xfrm>
            <a:prstGeom prst="rect">
              <a:avLst/>
            </a:prstGeom>
            <a:ln>
              <a:noFill/>
            </a:ln>
            <a:effectLst/>
          </p:spPr>
        </p:pic>
        <p:pic>
          <p:nvPicPr>
            <p:cNvPr id="195" name="Picture 194"/>
            <p:cNvPicPr/>
            <p:nvPr/>
          </p:nvPicPr>
          <p:blipFill>
            <a:blip r:embed="rId3">
              <a:extLst/>
            </a:blip>
            <a:stretch>
              <a:fillRect/>
            </a:stretch>
          </p:blipFill>
          <p:spPr>
            <a:xfrm>
              <a:off x="-266700" y="-127000"/>
              <a:ext cx="6921500" cy="8754437"/>
            </a:xfrm>
            <a:prstGeom prst="rect">
              <a:avLst/>
            </a:prstGeom>
            <a:effectLst/>
          </p:spPr>
        </p:pic>
      </p:grpSp>
      <p:sp>
        <p:nvSpPr>
          <p:cNvPr id="198" name="Shape 198"/>
          <p:cNvSpPr/>
          <p:nvPr/>
        </p:nvSpPr>
        <p:spPr>
          <a:xfrm>
            <a:off x="530548" y="3740150"/>
            <a:ext cx="4686301" cy="53975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dirty="0">
                <a:solidFill>
                  <a:srgbClr val="CBCBCB"/>
                </a:solidFill>
              </a:rPr>
              <a:t>Haeckel, like most early Darwinists, was a racist. He depicted a black man sitting in a </a:t>
            </a:r>
            <a:r>
              <a:rPr sz="3600" spc="-47" dirty="0" smtClean="0">
                <a:solidFill>
                  <a:srgbClr val="CBCBCB"/>
                </a:solidFill>
              </a:rPr>
              <a:t>tree</a:t>
            </a:r>
            <a:r>
              <a:rPr lang="en-US" sz="3600" spc="-47" dirty="0" smtClean="0">
                <a:solidFill>
                  <a:srgbClr val="CBCBCB"/>
                </a:solidFill>
              </a:rPr>
              <a:t>, because he considered blacks to be a “lower race.”</a:t>
            </a:r>
            <a:endParaRPr sz="3600" spc="-47" dirty="0">
              <a:solidFill>
                <a:srgbClr val="CBCBCB"/>
              </a:solidFill>
            </a:endParaRPr>
          </a:p>
        </p:txBody>
      </p:sp>
      <p:sp>
        <p:nvSpPr>
          <p:cNvPr id="199" name="Shape 199"/>
          <p:cNvSpPr/>
          <p:nvPr/>
        </p:nvSpPr>
        <p:spPr>
          <a:xfrm flipV="1">
            <a:off x="7852884" y="6734237"/>
            <a:ext cx="1886617" cy="754790"/>
          </a:xfrm>
          <a:prstGeom prst="line">
            <a:avLst/>
          </a:prstGeom>
          <a:ln w="165100">
            <a:solidFill>
              <a:srgbClr val="B35A58"/>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3" name="Group 203"/>
          <p:cNvGrpSpPr/>
          <p:nvPr/>
        </p:nvGrpSpPr>
        <p:grpSpPr>
          <a:xfrm>
            <a:off x="6807200" y="1079500"/>
            <a:ext cx="5511800" cy="6925854"/>
            <a:chOff x="-266700" y="-127000"/>
            <a:chExt cx="5511800" cy="6925853"/>
          </a:xfrm>
        </p:grpSpPr>
        <p:pic>
          <p:nvPicPr>
            <p:cNvPr id="202" name="pasted-image-filtered.png"/>
            <p:cNvPicPr/>
            <p:nvPr/>
          </p:nvPicPr>
          <p:blipFill>
            <a:blip r:embed="rId2">
              <a:extLst/>
            </a:blip>
            <a:srcRect t="1191" b="10084"/>
            <a:stretch>
              <a:fillRect/>
            </a:stretch>
          </p:blipFill>
          <p:spPr>
            <a:xfrm>
              <a:off x="0" y="0"/>
              <a:ext cx="5143500" cy="6671854"/>
            </a:xfrm>
            <a:prstGeom prst="rect">
              <a:avLst/>
            </a:prstGeom>
            <a:ln>
              <a:noFill/>
            </a:ln>
            <a:effectLst/>
          </p:spPr>
        </p:pic>
        <p:pic>
          <p:nvPicPr>
            <p:cNvPr id="201" name="Picture 200"/>
            <p:cNvPicPr/>
            <p:nvPr/>
          </p:nvPicPr>
          <p:blipFill>
            <a:blip r:embed="rId3">
              <a:extLst/>
            </a:blip>
            <a:stretch>
              <a:fillRect/>
            </a:stretch>
          </p:blipFill>
          <p:spPr>
            <a:xfrm>
              <a:off x="-266700" y="-127000"/>
              <a:ext cx="5511800" cy="6925854"/>
            </a:xfrm>
            <a:prstGeom prst="rect">
              <a:avLst/>
            </a:prstGeom>
            <a:effectLst/>
          </p:spPr>
        </p:pic>
      </p:grpSp>
      <p:sp>
        <p:nvSpPr>
          <p:cNvPr id="204" name="Shape 204"/>
          <p:cNvSpPr/>
          <p:nvPr/>
        </p:nvSpPr>
        <p:spPr>
          <a:xfrm>
            <a:off x="635000" y="5039790"/>
            <a:ext cx="5867400" cy="428628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Haeckel’s hoax was exposed in 1915 in “Haeckel’s Frauds and Forgeries” by Joseph Assmuth and Ernest Hull.</a:t>
            </a: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8" name="Group 208"/>
          <p:cNvGrpSpPr/>
          <p:nvPr/>
        </p:nvGrpSpPr>
        <p:grpSpPr>
          <a:xfrm>
            <a:off x="7048631" y="2206182"/>
            <a:ext cx="5511801" cy="6925855"/>
            <a:chOff x="-266700" y="-127000"/>
            <a:chExt cx="5511800" cy="6925853"/>
          </a:xfrm>
        </p:grpSpPr>
        <p:pic>
          <p:nvPicPr>
            <p:cNvPr id="207" name="pasted-image.png"/>
            <p:cNvPicPr/>
            <p:nvPr/>
          </p:nvPicPr>
          <p:blipFill>
            <a:blip r:embed="rId2">
              <a:extLst/>
            </a:blip>
            <a:srcRect t="741" b="741"/>
            <a:stretch>
              <a:fillRect/>
            </a:stretch>
          </p:blipFill>
          <p:spPr>
            <a:xfrm>
              <a:off x="0" y="0"/>
              <a:ext cx="5143500" cy="6671854"/>
            </a:xfrm>
            <a:prstGeom prst="rect">
              <a:avLst/>
            </a:prstGeom>
            <a:ln>
              <a:noFill/>
            </a:ln>
            <a:effectLst/>
          </p:spPr>
        </p:pic>
        <p:pic>
          <p:nvPicPr>
            <p:cNvPr id="206" name="Picture 205"/>
            <p:cNvPicPr/>
            <p:nvPr/>
          </p:nvPicPr>
          <p:blipFill>
            <a:blip r:embed="rId3">
              <a:extLst/>
            </a:blip>
            <a:stretch>
              <a:fillRect/>
            </a:stretch>
          </p:blipFill>
          <p:spPr>
            <a:xfrm>
              <a:off x="-266700" y="-127000"/>
              <a:ext cx="5511800" cy="6925854"/>
            </a:xfrm>
            <a:prstGeom prst="rect">
              <a:avLst/>
            </a:prstGeom>
            <a:effectLst/>
          </p:spPr>
        </p:pic>
      </p:grpSp>
      <p:sp>
        <p:nvSpPr>
          <p:cNvPr id="209" name="Shape 209"/>
          <p:cNvSpPr/>
          <p:nvPr/>
        </p:nvSpPr>
        <p:spPr>
          <a:xfrm>
            <a:off x="635000" y="5063682"/>
            <a:ext cx="5867400" cy="44704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Haeckel’s fraud was exposed again in the 1990s by a scientific team led by Michael Richardson, embryologist at St. George’s Hospital Medical school, London.</a:t>
            </a:r>
          </a:p>
        </p:txBody>
      </p:sp>
      <p:grpSp>
        <p:nvGrpSpPr>
          <p:cNvPr id="212" name="Group 212"/>
          <p:cNvGrpSpPr/>
          <p:nvPr/>
        </p:nvGrpSpPr>
        <p:grpSpPr>
          <a:xfrm>
            <a:off x="4385751" y="321249"/>
            <a:ext cx="3618830" cy="4470401"/>
            <a:chOff x="-266699" y="-127000"/>
            <a:chExt cx="3618828" cy="4470400"/>
          </a:xfrm>
        </p:grpSpPr>
        <p:pic>
          <p:nvPicPr>
            <p:cNvPr id="211" name="pasted-image.png"/>
            <p:cNvPicPr/>
            <p:nvPr/>
          </p:nvPicPr>
          <p:blipFill>
            <a:blip r:embed="rId4">
              <a:extLst/>
            </a:blip>
            <a:srcRect l="5894" r="5894"/>
            <a:stretch>
              <a:fillRect/>
            </a:stretch>
          </p:blipFill>
          <p:spPr>
            <a:xfrm>
              <a:off x="0" y="0"/>
              <a:ext cx="3250529" cy="4216400"/>
            </a:xfrm>
            <a:prstGeom prst="rect">
              <a:avLst/>
            </a:prstGeom>
            <a:ln>
              <a:noFill/>
            </a:ln>
            <a:effectLst/>
          </p:spPr>
        </p:pic>
        <p:pic>
          <p:nvPicPr>
            <p:cNvPr id="210" name="Picture 209"/>
            <p:cNvPicPr/>
            <p:nvPr/>
          </p:nvPicPr>
          <p:blipFill>
            <a:blip r:embed="rId5">
              <a:extLst/>
            </a:blip>
            <a:stretch>
              <a:fillRect/>
            </a:stretch>
          </p:blipFill>
          <p:spPr>
            <a:xfrm>
              <a:off x="-266700" y="-127000"/>
              <a:ext cx="3618829" cy="4470400"/>
            </a:xfrm>
            <a:prstGeom prst="rect">
              <a:avLst/>
            </a:prstGeom>
            <a:effectLst/>
          </p:spPr>
        </p:pic>
      </p:gr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Shape 214"/>
          <p:cNvSpPr/>
          <p:nvPr/>
        </p:nvSpPr>
        <p:spPr>
          <a:xfrm>
            <a:off x="533400" y="6172200"/>
            <a:ext cx="5867400" cy="3073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An international team of scientists photographed embryos of 39 different species. </a:t>
            </a:r>
          </a:p>
        </p:txBody>
      </p:sp>
      <p:grpSp>
        <p:nvGrpSpPr>
          <p:cNvPr id="217" name="Group 217"/>
          <p:cNvGrpSpPr/>
          <p:nvPr/>
        </p:nvGrpSpPr>
        <p:grpSpPr>
          <a:xfrm>
            <a:off x="7048631" y="2206182"/>
            <a:ext cx="5511801" cy="6925855"/>
            <a:chOff x="-266700" y="-127000"/>
            <a:chExt cx="5511800" cy="6925853"/>
          </a:xfrm>
        </p:grpSpPr>
        <p:pic>
          <p:nvPicPr>
            <p:cNvPr id="216" name="pasted-image.png"/>
            <p:cNvPicPr/>
            <p:nvPr/>
          </p:nvPicPr>
          <p:blipFill>
            <a:blip r:embed="rId2">
              <a:extLst/>
            </a:blip>
            <a:srcRect t="741" b="741"/>
            <a:stretch>
              <a:fillRect/>
            </a:stretch>
          </p:blipFill>
          <p:spPr>
            <a:xfrm>
              <a:off x="0" y="0"/>
              <a:ext cx="5143500" cy="6671854"/>
            </a:xfrm>
            <a:prstGeom prst="rect">
              <a:avLst/>
            </a:prstGeom>
            <a:ln>
              <a:noFill/>
            </a:ln>
            <a:effectLst/>
          </p:spPr>
        </p:pic>
        <p:pic>
          <p:nvPicPr>
            <p:cNvPr id="215" name="Picture 214"/>
            <p:cNvPicPr/>
            <p:nvPr/>
          </p:nvPicPr>
          <p:blipFill>
            <a:blip r:embed="rId3">
              <a:extLst/>
            </a:blip>
            <a:stretch>
              <a:fillRect/>
            </a:stretch>
          </p:blipFill>
          <p:spPr>
            <a:xfrm>
              <a:off x="-266700" y="-127000"/>
              <a:ext cx="5511800" cy="6925854"/>
            </a:xfrm>
            <a:prstGeom prst="rect">
              <a:avLst/>
            </a:prstGeom>
            <a:effectLst/>
          </p:spPr>
        </p:pic>
      </p:grpSp>
      <p:grpSp>
        <p:nvGrpSpPr>
          <p:cNvPr id="220" name="Group 220"/>
          <p:cNvGrpSpPr/>
          <p:nvPr/>
        </p:nvGrpSpPr>
        <p:grpSpPr>
          <a:xfrm>
            <a:off x="4385751" y="321249"/>
            <a:ext cx="3618830" cy="4470401"/>
            <a:chOff x="-266699" y="-127000"/>
            <a:chExt cx="3618828" cy="4470400"/>
          </a:xfrm>
        </p:grpSpPr>
        <p:pic>
          <p:nvPicPr>
            <p:cNvPr id="219" name="pasted-image.png"/>
            <p:cNvPicPr/>
            <p:nvPr/>
          </p:nvPicPr>
          <p:blipFill>
            <a:blip r:embed="rId4">
              <a:extLst/>
            </a:blip>
            <a:srcRect l="5894" r="5894"/>
            <a:stretch>
              <a:fillRect/>
            </a:stretch>
          </p:blipFill>
          <p:spPr>
            <a:xfrm>
              <a:off x="0" y="0"/>
              <a:ext cx="3250529" cy="4216400"/>
            </a:xfrm>
            <a:prstGeom prst="rect">
              <a:avLst/>
            </a:prstGeom>
            <a:ln>
              <a:noFill/>
            </a:ln>
            <a:effectLst/>
          </p:spPr>
        </p:pic>
        <p:pic>
          <p:nvPicPr>
            <p:cNvPr id="218" name="Picture 217"/>
            <p:cNvPicPr/>
            <p:nvPr/>
          </p:nvPicPr>
          <p:blipFill>
            <a:blip r:embed="rId5">
              <a:extLst/>
            </a:blip>
            <a:stretch>
              <a:fillRect/>
            </a:stretch>
          </p:blipFill>
          <p:spPr>
            <a:xfrm>
              <a:off x="-266700" y="-127000"/>
              <a:ext cx="3618829" cy="4470400"/>
            </a:xfrm>
            <a:prstGeom prst="rect">
              <a:avLst/>
            </a:prstGeom>
            <a:effectLst/>
          </p:spPr>
        </p:pic>
      </p:gr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p:nvPr/>
        </p:nvSpPr>
        <p:spPr>
          <a:xfrm>
            <a:off x="533400" y="6172200"/>
            <a:ext cx="5867400" cy="3073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Richardson called it “one of the worst cases of scientific fraud.”</a:t>
            </a:r>
          </a:p>
        </p:txBody>
      </p:sp>
      <p:grpSp>
        <p:nvGrpSpPr>
          <p:cNvPr id="225" name="Group 225"/>
          <p:cNvGrpSpPr/>
          <p:nvPr/>
        </p:nvGrpSpPr>
        <p:grpSpPr>
          <a:xfrm>
            <a:off x="7048631" y="2206182"/>
            <a:ext cx="5511801" cy="6925855"/>
            <a:chOff x="-266700" y="-127000"/>
            <a:chExt cx="5511800" cy="6925853"/>
          </a:xfrm>
        </p:grpSpPr>
        <p:pic>
          <p:nvPicPr>
            <p:cNvPr id="224" name="pasted-image.png"/>
            <p:cNvPicPr/>
            <p:nvPr/>
          </p:nvPicPr>
          <p:blipFill>
            <a:blip r:embed="rId2">
              <a:extLst/>
            </a:blip>
            <a:srcRect t="741" b="741"/>
            <a:stretch>
              <a:fillRect/>
            </a:stretch>
          </p:blipFill>
          <p:spPr>
            <a:xfrm>
              <a:off x="0" y="0"/>
              <a:ext cx="5143500" cy="6671854"/>
            </a:xfrm>
            <a:prstGeom prst="rect">
              <a:avLst/>
            </a:prstGeom>
            <a:ln>
              <a:noFill/>
            </a:ln>
            <a:effectLst/>
          </p:spPr>
        </p:pic>
        <p:pic>
          <p:nvPicPr>
            <p:cNvPr id="223" name="Picture 222"/>
            <p:cNvPicPr/>
            <p:nvPr/>
          </p:nvPicPr>
          <p:blipFill>
            <a:blip r:embed="rId3">
              <a:extLst/>
            </a:blip>
            <a:stretch>
              <a:fillRect/>
            </a:stretch>
          </p:blipFill>
          <p:spPr>
            <a:xfrm>
              <a:off x="-266700" y="-127000"/>
              <a:ext cx="5511800" cy="6925854"/>
            </a:xfrm>
            <a:prstGeom prst="rect">
              <a:avLst/>
            </a:prstGeom>
            <a:effectLst/>
          </p:spPr>
        </p:pic>
      </p:grpSp>
      <p:grpSp>
        <p:nvGrpSpPr>
          <p:cNvPr id="228" name="Group 228"/>
          <p:cNvGrpSpPr/>
          <p:nvPr/>
        </p:nvGrpSpPr>
        <p:grpSpPr>
          <a:xfrm>
            <a:off x="4385751" y="321249"/>
            <a:ext cx="3618830" cy="4470401"/>
            <a:chOff x="-266699" y="-127000"/>
            <a:chExt cx="3618828" cy="4470400"/>
          </a:xfrm>
        </p:grpSpPr>
        <p:pic>
          <p:nvPicPr>
            <p:cNvPr id="227" name="pasted-image.png"/>
            <p:cNvPicPr/>
            <p:nvPr/>
          </p:nvPicPr>
          <p:blipFill>
            <a:blip r:embed="rId4">
              <a:extLst/>
            </a:blip>
            <a:srcRect l="5894" r="5894"/>
            <a:stretch>
              <a:fillRect/>
            </a:stretch>
          </p:blipFill>
          <p:spPr>
            <a:xfrm>
              <a:off x="0" y="0"/>
              <a:ext cx="3250529" cy="4216400"/>
            </a:xfrm>
            <a:prstGeom prst="rect">
              <a:avLst/>
            </a:prstGeom>
            <a:ln>
              <a:noFill/>
            </a:ln>
            <a:effectLst/>
          </p:spPr>
        </p:pic>
        <p:pic>
          <p:nvPicPr>
            <p:cNvPr id="226" name="Picture 225"/>
            <p:cNvPicPr/>
            <p:nvPr/>
          </p:nvPicPr>
          <p:blipFill>
            <a:blip r:embed="rId5">
              <a:extLst/>
            </a:blip>
            <a:stretch>
              <a:fillRect/>
            </a:stretch>
          </p:blipFill>
          <p:spPr>
            <a:xfrm>
              <a:off x="-266700" y="-127000"/>
              <a:ext cx="3618829" cy="4470400"/>
            </a:xfrm>
            <a:prstGeom prst="rect">
              <a:avLst/>
            </a:prstGeom>
            <a:effectLst/>
          </p:spPr>
        </p:pic>
      </p:gr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Shape 230"/>
          <p:cNvSpPr/>
          <p:nvPr/>
        </p:nvSpPr>
        <p:spPr>
          <a:xfrm>
            <a:off x="431800" y="2917316"/>
            <a:ext cx="5867400" cy="58039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“What Haeckel did was to take a human embryo and copy it, pretending that the salamander and the pig and the others looked the same at the same stage of development. They don’t. ... These are fakes” (Michael Richardson, The Times, Aug. 11, 1997).</a:t>
            </a:r>
          </a:p>
        </p:txBody>
      </p:sp>
      <p:grpSp>
        <p:nvGrpSpPr>
          <p:cNvPr id="233" name="Group 233"/>
          <p:cNvGrpSpPr/>
          <p:nvPr/>
        </p:nvGrpSpPr>
        <p:grpSpPr>
          <a:xfrm>
            <a:off x="7155934" y="2356339"/>
            <a:ext cx="5511801" cy="6925855"/>
            <a:chOff x="-266700" y="-127000"/>
            <a:chExt cx="5511800" cy="6925853"/>
          </a:xfrm>
        </p:grpSpPr>
        <p:pic>
          <p:nvPicPr>
            <p:cNvPr id="232" name="pasted-image.png"/>
            <p:cNvPicPr/>
            <p:nvPr/>
          </p:nvPicPr>
          <p:blipFill>
            <a:blip r:embed="rId2">
              <a:extLst/>
            </a:blip>
            <a:srcRect t="741" b="741"/>
            <a:stretch>
              <a:fillRect/>
            </a:stretch>
          </p:blipFill>
          <p:spPr>
            <a:xfrm>
              <a:off x="0" y="0"/>
              <a:ext cx="5143500" cy="6671854"/>
            </a:xfrm>
            <a:prstGeom prst="rect">
              <a:avLst/>
            </a:prstGeom>
            <a:ln>
              <a:noFill/>
            </a:ln>
            <a:effectLst/>
          </p:spPr>
        </p:pic>
        <p:pic>
          <p:nvPicPr>
            <p:cNvPr id="231" name="Picture 230"/>
            <p:cNvPicPr/>
            <p:nvPr/>
          </p:nvPicPr>
          <p:blipFill>
            <a:blip r:embed="rId3">
              <a:extLst/>
            </a:blip>
            <a:stretch>
              <a:fillRect/>
            </a:stretch>
          </p:blipFill>
          <p:spPr>
            <a:xfrm>
              <a:off x="-266700" y="-127000"/>
              <a:ext cx="5511800" cy="6925854"/>
            </a:xfrm>
            <a:prstGeom prst="rect">
              <a:avLst/>
            </a:prstGeom>
            <a:effectLst/>
          </p:spPr>
        </p:pic>
      </p:grpSp>
      <p:grpSp>
        <p:nvGrpSpPr>
          <p:cNvPr id="236" name="Group 236"/>
          <p:cNvGrpSpPr/>
          <p:nvPr/>
        </p:nvGrpSpPr>
        <p:grpSpPr>
          <a:xfrm>
            <a:off x="6370858" y="417755"/>
            <a:ext cx="3618830" cy="4470401"/>
            <a:chOff x="-266699" y="-127000"/>
            <a:chExt cx="3618828" cy="4470400"/>
          </a:xfrm>
        </p:grpSpPr>
        <p:pic>
          <p:nvPicPr>
            <p:cNvPr id="235" name="pasted-image.png"/>
            <p:cNvPicPr/>
            <p:nvPr/>
          </p:nvPicPr>
          <p:blipFill>
            <a:blip r:embed="rId4">
              <a:extLst/>
            </a:blip>
            <a:srcRect l="5894" r="5894"/>
            <a:stretch>
              <a:fillRect/>
            </a:stretch>
          </p:blipFill>
          <p:spPr>
            <a:xfrm>
              <a:off x="0" y="0"/>
              <a:ext cx="3250529" cy="4216400"/>
            </a:xfrm>
            <a:prstGeom prst="rect">
              <a:avLst/>
            </a:prstGeom>
            <a:ln>
              <a:noFill/>
            </a:ln>
            <a:effectLst/>
          </p:spPr>
        </p:pic>
        <p:pic>
          <p:nvPicPr>
            <p:cNvPr id="234" name="Picture 233"/>
            <p:cNvPicPr/>
            <p:nvPr/>
          </p:nvPicPr>
          <p:blipFill>
            <a:blip r:embed="rId5">
              <a:extLst/>
            </a:blip>
            <a:stretch>
              <a:fillRect/>
            </a:stretch>
          </p:blipFill>
          <p:spPr>
            <a:xfrm>
              <a:off x="-266700" y="-127000"/>
              <a:ext cx="3618829" cy="4470400"/>
            </a:xfrm>
            <a:prstGeom prst="rect">
              <a:avLst/>
            </a:prstGeom>
            <a:effectLst/>
          </p:spPr>
        </p:pic>
      </p:gr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Shape 238"/>
          <p:cNvSpPr/>
          <p:nvPr/>
        </p:nvSpPr>
        <p:spPr>
          <a:xfrm>
            <a:off x="633442" y="5449989"/>
            <a:ext cx="5511801" cy="41021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“Haeckel’s oldest ‘fish’ image is made up of bits and pieces from different animals--some of them mythical” (Richardson).</a:t>
            </a:r>
          </a:p>
        </p:txBody>
      </p:sp>
      <p:grpSp>
        <p:nvGrpSpPr>
          <p:cNvPr id="241" name="Group 241"/>
          <p:cNvGrpSpPr/>
          <p:nvPr/>
        </p:nvGrpSpPr>
        <p:grpSpPr>
          <a:xfrm>
            <a:off x="7048631" y="2206182"/>
            <a:ext cx="5511801" cy="6925855"/>
            <a:chOff x="-266700" y="-127000"/>
            <a:chExt cx="5511800" cy="6925853"/>
          </a:xfrm>
        </p:grpSpPr>
        <p:pic>
          <p:nvPicPr>
            <p:cNvPr id="240" name="pasted-image.png"/>
            <p:cNvPicPr/>
            <p:nvPr/>
          </p:nvPicPr>
          <p:blipFill>
            <a:blip r:embed="rId2">
              <a:extLst/>
            </a:blip>
            <a:srcRect t="741" b="741"/>
            <a:stretch>
              <a:fillRect/>
            </a:stretch>
          </p:blipFill>
          <p:spPr>
            <a:xfrm>
              <a:off x="0" y="0"/>
              <a:ext cx="5143500" cy="6671854"/>
            </a:xfrm>
            <a:prstGeom prst="rect">
              <a:avLst/>
            </a:prstGeom>
            <a:ln>
              <a:noFill/>
            </a:ln>
            <a:effectLst/>
          </p:spPr>
        </p:pic>
        <p:pic>
          <p:nvPicPr>
            <p:cNvPr id="239" name="Picture 238"/>
            <p:cNvPicPr/>
            <p:nvPr/>
          </p:nvPicPr>
          <p:blipFill>
            <a:blip r:embed="rId3">
              <a:extLst/>
            </a:blip>
            <a:stretch>
              <a:fillRect/>
            </a:stretch>
          </p:blipFill>
          <p:spPr>
            <a:xfrm>
              <a:off x="-266700" y="-127000"/>
              <a:ext cx="5511800" cy="6925854"/>
            </a:xfrm>
            <a:prstGeom prst="rect">
              <a:avLst/>
            </a:prstGeom>
            <a:effectLst/>
          </p:spPr>
        </p:pic>
      </p:grpSp>
      <p:grpSp>
        <p:nvGrpSpPr>
          <p:cNvPr id="244" name="Group 244"/>
          <p:cNvGrpSpPr/>
          <p:nvPr/>
        </p:nvGrpSpPr>
        <p:grpSpPr>
          <a:xfrm>
            <a:off x="4385751" y="321249"/>
            <a:ext cx="3618830" cy="4470401"/>
            <a:chOff x="-266699" y="-127000"/>
            <a:chExt cx="3618828" cy="4470400"/>
          </a:xfrm>
        </p:grpSpPr>
        <p:pic>
          <p:nvPicPr>
            <p:cNvPr id="243" name="pasted-image.png"/>
            <p:cNvPicPr/>
            <p:nvPr/>
          </p:nvPicPr>
          <p:blipFill>
            <a:blip r:embed="rId4">
              <a:extLst/>
            </a:blip>
            <a:srcRect l="5894" r="5894"/>
            <a:stretch>
              <a:fillRect/>
            </a:stretch>
          </p:blipFill>
          <p:spPr>
            <a:xfrm>
              <a:off x="0" y="0"/>
              <a:ext cx="3250529" cy="4216400"/>
            </a:xfrm>
            <a:prstGeom prst="rect">
              <a:avLst/>
            </a:prstGeom>
            <a:ln>
              <a:noFill/>
            </a:ln>
            <a:effectLst/>
          </p:spPr>
        </p:pic>
        <p:pic>
          <p:nvPicPr>
            <p:cNvPr id="242" name="Picture 241"/>
            <p:cNvPicPr/>
            <p:nvPr/>
          </p:nvPicPr>
          <p:blipFill>
            <a:blip r:embed="rId5">
              <a:extLst/>
            </a:blip>
            <a:stretch>
              <a:fillRect/>
            </a:stretch>
          </p:blipFill>
          <p:spPr>
            <a:xfrm>
              <a:off x="-266700" y="-127000"/>
              <a:ext cx="3618829" cy="4470400"/>
            </a:xfrm>
            <a:prstGeom prst="rect">
              <a:avLst/>
            </a:prstGeom>
            <a:effectLst/>
          </p:spPr>
        </p:pic>
      </p:gr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Shape 246"/>
          <p:cNvSpPr>
            <a:spLocks noGrp="1"/>
          </p:cNvSpPr>
          <p:nvPr>
            <p:ph type="title"/>
          </p:nvPr>
        </p:nvSpPr>
        <p:spPr>
          <a:xfrm>
            <a:off x="850900" y="1041400"/>
            <a:ext cx="4483100" cy="2705100"/>
          </a:xfrm>
          <a:prstGeom prst="rect">
            <a:avLst/>
          </a:prstGeom>
        </p:spPr>
        <p:txBody>
          <a:bodyPr>
            <a:normAutofit/>
          </a:bodyPr>
          <a:lstStyle>
            <a:lvl1pPr algn="l">
              <a:lnSpc>
                <a:spcPct val="110000"/>
              </a:lnSpc>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2. The human embryo has no “gill slits.”</a:t>
            </a:r>
          </a:p>
        </p:txBody>
      </p:sp>
      <p:grpSp>
        <p:nvGrpSpPr>
          <p:cNvPr id="249" name="Group 249"/>
          <p:cNvGrpSpPr/>
          <p:nvPr/>
        </p:nvGrpSpPr>
        <p:grpSpPr>
          <a:xfrm>
            <a:off x="6807200" y="1079500"/>
            <a:ext cx="5511800" cy="6925854"/>
            <a:chOff x="-266700" y="-127000"/>
            <a:chExt cx="5511800" cy="6925853"/>
          </a:xfrm>
        </p:grpSpPr>
        <p:pic>
          <p:nvPicPr>
            <p:cNvPr id="248" name="embryos2.png"/>
            <p:cNvPicPr/>
            <p:nvPr/>
          </p:nvPicPr>
          <p:blipFill>
            <a:blip r:embed="rId2">
              <a:extLst/>
            </a:blip>
            <a:srcRect l="43616" r="835"/>
            <a:stretch>
              <a:fillRect/>
            </a:stretch>
          </p:blipFill>
          <p:spPr>
            <a:xfrm>
              <a:off x="0" y="0"/>
              <a:ext cx="5143500" cy="6671854"/>
            </a:xfrm>
            <a:prstGeom prst="rect">
              <a:avLst/>
            </a:prstGeom>
            <a:ln>
              <a:noFill/>
            </a:ln>
            <a:effectLst/>
          </p:spPr>
        </p:pic>
        <p:pic>
          <p:nvPicPr>
            <p:cNvPr id="247" name="Picture 24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Shape 251"/>
          <p:cNvSpPr/>
          <p:nvPr/>
        </p:nvSpPr>
        <p:spPr>
          <a:xfrm>
            <a:off x="594048" y="2643657"/>
            <a:ext cx="5511801" cy="59436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Haeckel taught that the area of the embryo below the head are “gill slits” that come from evolution from the fish.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This was disproven even in Haeckel’s day by professors at the University of Jena.</a:t>
            </a:r>
          </a:p>
        </p:txBody>
      </p:sp>
      <p:grpSp>
        <p:nvGrpSpPr>
          <p:cNvPr id="254" name="Group 254"/>
          <p:cNvGrpSpPr/>
          <p:nvPr/>
        </p:nvGrpSpPr>
        <p:grpSpPr>
          <a:xfrm>
            <a:off x="6807200" y="1079500"/>
            <a:ext cx="5511801" cy="6925855"/>
            <a:chOff x="-266700" y="-127000"/>
            <a:chExt cx="5511800" cy="6925853"/>
          </a:xfrm>
        </p:grpSpPr>
        <p:pic>
          <p:nvPicPr>
            <p:cNvPr id="253" name="embryos2.png"/>
            <p:cNvPicPr/>
            <p:nvPr/>
          </p:nvPicPr>
          <p:blipFill>
            <a:blip r:embed="rId2">
              <a:extLst/>
            </a:blip>
            <a:srcRect l="45112"/>
            <a:stretch>
              <a:fillRect/>
            </a:stretch>
          </p:blipFill>
          <p:spPr>
            <a:xfrm>
              <a:off x="0" y="0"/>
              <a:ext cx="5082223" cy="6671854"/>
            </a:xfrm>
            <a:prstGeom prst="rect">
              <a:avLst/>
            </a:prstGeom>
            <a:ln>
              <a:noFill/>
            </a:ln>
            <a:effectLst/>
          </p:spPr>
        </p:pic>
        <p:pic>
          <p:nvPicPr>
            <p:cNvPr id="252" name="Picture 251"/>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647700" y="3467100"/>
            <a:ext cx="5245100" cy="5943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so-called ‘gill slits’ are really wrinkles in the throat region. This body tissue becomes the palatine tonsils, middle ear canal, parathyroid gland, and thymus” (Dr. Alan Gillen, Body by Design).</a:t>
            </a:r>
          </a:p>
        </p:txBody>
      </p:sp>
      <p:grpSp>
        <p:nvGrpSpPr>
          <p:cNvPr id="259" name="Group 259"/>
          <p:cNvGrpSpPr/>
          <p:nvPr/>
        </p:nvGrpSpPr>
        <p:grpSpPr>
          <a:xfrm>
            <a:off x="6807200" y="1803795"/>
            <a:ext cx="5511800" cy="6925855"/>
            <a:chOff x="-266700" y="-127000"/>
            <a:chExt cx="5511800" cy="6925853"/>
          </a:xfrm>
        </p:grpSpPr>
        <p:pic>
          <p:nvPicPr>
            <p:cNvPr id="258" name="book covers 9.jpg"/>
            <p:cNvPicPr/>
            <p:nvPr/>
          </p:nvPicPr>
          <p:blipFill>
            <a:blip r:embed="rId2">
              <a:extLst/>
            </a:blip>
            <a:srcRect t="190"/>
            <a:stretch>
              <a:fillRect/>
            </a:stretch>
          </p:blipFill>
          <p:spPr>
            <a:xfrm>
              <a:off x="0" y="0"/>
              <a:ext cx="5143500" cy="6667500"/>
            </a:xfrm>
            <a:prstGeom prst="rect">
              <a:avLst/>
            </a:prstGeom>
            <a:ln>
              <a:noFill/>
            </a:ln>
            <a:effectLst/>
          </p:spPr>
        </p:pic>
        <p:pic>
          <p:nvPicPr>
            <p:cNvPr id="257" name="Picture 256"/>
            <p:cNvPicPr/>
            <p:nvPr/>
          </p:nvPicPr>
          <p:blipFill>
            <a:blip r:embed="rId3">
              <a:extLst/>
            </a:blip>
            <a:stretch>
              <a:fillRect/>
            </a:stretch>
          </p:blipFill>
          <p:spPr>
            <a:xfrm>
              <a:off x="-266700" y="-127000"/>
              <a:ext cx="5511800" cy="6925854"/>
            </a:xfrm>
            <a:prstGeom prst="rect">
              <a:avLst/>
            </a:prstGeom>
            <a:effectLst/>
          </p:spPr>
        </p:pic>
      </p:grpSp>
      <p:pic>
        <p:nvPicPr>
          <p:cNvPr id="260" name="pasted-image.png"/>
          <p:cNvPicPr/>
          <p:nvPr/>
        </p:nvPicPr>
        <p:blipFill>
          <a:blip r:embed="rId4">
            <a:extLst/>
          </a:blip>
          <a:stretch>
            <a:fillRect/>
          </a:stretch>
        </p:blipFill>
        <p:spPr>
          <a:xfrm>
            <a:off x="292784" y="522917"/>
            <a:ext cx="6874333" cy="210438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1"/>
          </p:nvPr>
        </p:nvSpPr>
        <p:spPr>
          <a:xfrm>
            <a:off x="1193800" y="1701800"/>
            <a:ext cx="9804400" cy="7852073"/>
          </a:xfrm>
          <a:prstGeom prst="rect">
            <a:avLst/>
          </a:prstGeom>
        </p:spPr>
        <p:txBody>
          <a:bodyPr lIns="0" tIns="0" rIns="0" bIns="0" anchor="t"/>
          <a:lstStyle/>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History of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Darwin Skeptics Today</a:t>
            </a:r>
            <a:endParaRPr sz="4200">
              <a:solidFill>
                <a:srgbClr val="515151"/>
              </a:solidFill>
              <a:latin typeface="Georgia"/>
              <a:ea typeface="Georgia"/>
              <a:cs typeface="Georgia"/>
              <a:sym typeface="Georgia"/>
            </a:endParaRP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Natural Selection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Mutations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Vestigial Organs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Peppered Moth</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Embryo Development</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Ape Men</a:t>
            </a:r>
          </a:p>
        </p:txBody>
      </p:sp>
      <p:sp>
        <p:nvSpPr>
          <p:cNvPr id="72" name="Shape 72"/>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Shape 262"/>
          <p:cNvSpPr/>
          <p:nvPr/>
        </p:nvSpPr>
        <p:spPr>
          <a:xfrm>
            <a:off x="1244600" y="6985000"/>
            <a:ext cx="10515600" cy="2667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“They are merely inward folds, or wrinkles, in the neck region resulting from the sharply down-turned head and protruding heart of the developing embryo” (Dr. Alan Gillen).</a:t>
            </a:r>
          </a:p>
        </p:txBody>
      </p:sp>
      <p:pic>
        <p:nvPicPr>
          <p:cNvPr id="263" name="embryo gill slits 10 - Version 2.jpg"/>
          <p:cNvPicPr/>
          <p:nvPr/>
        </p:nvPicPr>
        <p:blipFill>
          <a:blip r:embed="rId2">
            <a:extLst/>
          </a:blip>
          <a:stretch>
            <a:fillRect/>
          </a:stretch>
        </p:blipFill>
        <p:spPr>
          <a:xfrm>
            <a:off x="1282700" y="466104"/>
            <a:ext cx="10426700" cy="61087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Shape 265"/>
          <p:cNvSpPr>
            <a:spLocks noGrp="1"/>
          </p:cNvSpPr>
          <p:nvPr>
            <p:ph type="title"/>
          </p:nvPr>
        </p:nvSpPr>
        <p:spPr>
          <a:xfrm>
            <a:off x="942513" y="207653"/>
            <a:ext cx="5252374" cy="5706094"/>
          </a:xfrm>
          <a:prstGeom prst="rect">
            <a:avLst/>
          </a:prstGeom>
        </p:spPr>
        <p:txBody>
          <a:bodyPr>
            <a:normAutofit/>
          </a:bodyPr>
          <a:lstStyle>
            <a:lvl1pPr algn="l">
              <a:lnSpc>
                <a:spcPct val="110000"/>
              </a:lnSpc>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3. The only “evidence” for evolution in the embryo chart is the assumption of evolution.</a:t>
            </a:r>
          </a:p>
        </p:txBody>
      </p:sp>
      <p:grpSp>
        <p:nvGrpSpPr>
          <p:cNvPr id="268" name="Group 268"/>
          <p:cNvGrpSpPr/>
          <p:nvPr/>
        </p:nvGrpSpPr>
        <p:grpSpPr>
          <a:xfrm>
            <a:off x="6959600" y="1257300"/>
            <a:ext cx="5511800" cy="6925854"/>
            <a:chOff x="-266700" y="-127000"/>
            <a:chExt cx="5511800" cy="6925853"/>
          </a:xfrm>
        </p:grpSpPr>
        <p:pic>
          <p:nvPicPr>
            <p:cNvPr id="267" name="686px-Haeckel_drawings.jpg"/>
            <p:cNvPicPr/>
            <p:nvPr/>
          </p:nvPicPr>
          <p:blipFill>
            <a:blip r:embed="rId2">
              <a:extLst/>
            </a:blip>
            <a:srcRect l="16315" r="16256"/>
            <a:stretch>
              <a:fillRect/>
            </a:stretch>
          </p:blipFill>
          <p:spPr>
            <a:xfrm>
              <a:off x="0" y="0"/>
              <a:ext cx="5143500" cy="6671854"/>
            </a:xfrm>
            <a:prstGeom prst="rect">
              <a:avLst/>
            </a:prstGeom>
            <a:ln>
              <a:noFill/>
            </a:ln>
            <a:effectLst/>
          </p:spPr>
        </p:pic>
        <p:pic>
          <p:nvPicPr>
            <p:cNvPr id="266" name="Picture 26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2" name="Group 272"/>
          <p:cNvGrpSpPr/>
          <p:nvPr/>
        </p:nvGrpSpPr>
        <p:grpSpPr>
          <a:xfrm>
            <a:off x="6807200" y="1079500"/>
            <a:ext cx="5511800" cy="6925854"/>
            <a:chOff x="-266700" y="-127000"/>
            <a:chExt cx="5511800" cy="6925853"/>
          </a:xfrm>
        </p:grpSpPr>
        <p:pic>
          <p:nvPicPr>
            <p:cNvPr id="271" name="686px-Haeckel_drawings.jpg"/>
            <p:cNvPicPr/>
            <p:nvPr/>
          </p:nvPicPr>
          <p:blipFill>
            <a:blip r:embed="rId2">
              <a:extLst/>
            </a:blip>
            <a:srcRect l="16315" r="16256"/>
            <a:stretch>
              <a:fillRect/>
            </a:stretch>
          </p:blipFill>
          <p:spPr>
            <a:xfrm>
              <a:off x="0" y="0"/>
              <a:ext cx="5143500" cy="6671854"/>
            </a:xfrm>
            <a:prstGeom prst="rect">
              <a:avLst/>
            </a:prstGeom>
            <a:ln>
              <a:noFill/>
            </a:ln>
            <a:effectLst/>
          </p:spPr>
        </p:pic>
        <p:pic>
          <p:nvPicPr>
            <p:cNvPr id="270" name="Picture 269"/>
            <p:cNvPicPr/>
            <p:nvPr/>
          </p:nvPicPr>
          <p:blipFill>
            <a:blip r:embed="rId3">
              <a:extLst/>
            </a:blip>
            <a:stretch>
              <a:fillRect/>
            </a:stretch>
          </p:blipFill>
          <p:spPr>
            <a:xfrm>
              <a:off x="-266700" y="-127000"/>
              <a:ext cx="5511800" cy="6925854"/>
            </a:xfrm>
            <a:prstGeom prst="rect">
              <a:avLst/>
            </a:prstGeom>
            <a:effectLst/>
          </p:spPr>
        </p:pic>
      </p:grpSp>
      <p:sp>
        <p:nvSpPr>
          <p:cNvPr id="273" name="Shape 273"/>
          <p:cNvSpPr/>
          <p:nvPr/>
        </p:nvSpPr>
        <p:spPr>
          <a:xfrm>
            <a:off x="635000" y="4677203"/>
            <a:ext cx="5867400" cy="4164717"/>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Even if the embryos of the creatures did look similar, this would not prove that they evolved. It would as easily mean that God created them this way.</a:t>
            </a: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7" name="Group 277"/>
          <p:cNvGrpSpPr/>
          <p:nvPr/>
        </p:nvGrpSpPr>
        <p:grpSpPr>
          <a:xfrm>
            <a:off x="6807200" y="1079500"/>
            <a:ext cx="5511800" cy="6925854"/>
            <a:chOff x="-266700" y="-127000"/>
            <a:chExt cx="5511800" cy="6925853"/>
          </a:xfrm>
        </p:grpSpPr>
        <p:pic>
          <p:nvPicPr>
            <p:cNvPr id="276" name="686px-Haeckel_drawings.jpg"/>
            <p:cNvPicPr/>
            <p:nvPr/>
          </p:nvPicPr>
          <p:blipFill>
            <a:blip r:embed="rId2">
              <a:extLst/>
            </a:blip>
            <a:srcRect l="16315" r="16256"/>
            <a:stretch>
              <a:fillRect/>
            </a:stretch>
          </p:blipFill>
          <p:spPr>
            <a:xfrm>
              <a:off x="0" y="0"/>
              <a:ext cx="5143500" cy="6671854"/>
            </a:xfrm>
            <a:prstGeom prst="rect">
              <a:avLst/>
            </a:prstGeom>
            <a:ln>
              <a:noFill/>
            </a:ln>
            <a:effectLst/>
          </p:spPr>
        </p:pic>
        <p:pic>
          <p:nvPicPr>
            <p:cNvPr id="275" name="Picture 274"/>
            <p:cNvPicPr/>
            <p:nvPr/>
          </p:nvPicPr>
          <p:blipFill>
            <a:blip r:embed="rId3">
              <a:extLst/>
            </a:blip>
            <a:stretch>
              <a:fillRect/>
            </a:stretch>
          </p:blipFill>
          <p:spPr>
            <a:xfrm>
              <a:off x="-266700" y="-127000"/>
              <a:ext cx="5511800" cy="6925854"/>
            </a:xfrm>
            <a:prstGeom prst="rect">
              <a:avLst/>
            </a:prstGeom>
            <a:effectLst/>
          </p:spPr>
        </p:pic>
      </p:grpSp>
      <p:sp>
        <p:nvSpPr>
          <p:cNvPr id="278" name="Shape 278"/>
          <p:cNvSpPr/>
          <p:nvPr/>
        </p:nvSpPr>
        <p:spPr>
          <a:xfrm>
            <a:off x="635000" y="6316509"/>
            <a:ext cx="5867400" cy="276684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embryo chart is an exercise in circular reasoning.</a:t>
            </a:r>
          </a:p>
        </p:txBody>
      </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2" name="Group 282"/>
          <p:cNvGrpSpPr/>
          <p:nvPr/>
        </p:nvGrpSpPr>
        <p:grpSpPr>
          <a:xfrm>
            <a:off x="6807200" y="1079500"/>
            <a:ext cx="5511800" cy="6925854"/>
            <a:chOff x="-266700" y="-127000"/>
            <a:chExt cx="5511800" cy="6925853"/>
          </a:xfrm>
        </p:grpSpPr>
        <p:pic>
          <p:nvPicPr>
            <p:cNvPr id="281" name="686px-Haeckel_drawings.jpg"/>
            <p:cNvPicPr/>
            <p:nvPr/>
          </p:nvPicPr>
          <p:blipFill>
            <a:blip r:embed="rId2">
              <a:extLst/>
            </a:blip>
            <a:srcRect l="16315" r="16256"/>
            <a:stretch>
              <a:fillRect/>
            </a:stretch>
          </p:blipFill>
          <p:spPr>
            <a:xfrm>
              <a:off x="0" y="0"/>
              <a:ext cx="5143500" cy="6671854"/>
            </a:xfrm>
            <a:prstGeom prst="rect">
              <a:avLst/>
            </a:prstGeom>
            <a:ln>
              <a:noFill/>
            </a:ln>
            <a:effectLst/>
          </p:spPr>
        </p:pic>
        <p:pic>
          <p:nvPicPr>
            <p:cNvPr id="280" name="Picture 279"/>
            <p:cNvPicPr/>
            <p:nvPr/>
          </p:nvPicPr>
          <p:blipFill>
            <a:blip r:embed="rId3">
              <a:extLst/>
            </a:blip>
            <a:stretch>
              <a:fillRect/>
            </a:stretch>
          </p:blipFill>
          <p:spPr>
            <a:xfrm>
              <a:off x="-266700" y="-127000"/>
              <a:ext cx="5511800" cy="6925854"/>
            </a:xfrm>
            <a:prstGeom prst="rect">
              <a:avLst/>
            </a:prstGeom>
            <a:effectLst/>
          </p:spPr>
        </p:pic>
      </p:grpSp>
      <p:sp>
        <p:nvSpPr>
          <p:cNvPr id="283" name="Shape 283"/>
          <p:cNvSpPr/>
          <p:nvPr/>
        </p:nvSpPr>
        <p:spPr>
          <a:xfrm>
            <a:off x="812800" y="4867917"/>
            <a:ext cx="5511800" cy="360441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evolutionist believes that evolution has happened, so he interprets the evidence in that light.</a:t>
            </a: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7" name="Group 287"/>
          <p:cNvGrpSpPr/>
          <p:nvPr/>
        </p:nvGrpSpPr>
        <p:grpSpPr>
          <a:xfrm>
            <a:off x="6807200" y="1079500"/>
            <a:ext cx="5511800" cy="6925854"/>
            <a:chOff x="-266700" y="-127000"/>
            <a:chExt cx="5511800" cy="6925853"/>
          </a:xfrm>
        </p:grpSpPr>
        <p:pic>
          <p:nvPicPr>
            <p:cNvPr id="286" name="686px-Haeckel_drawings.jpg"/>
            <p:cNvPicPr/>
            <p:nvPr/>
          </p:nvPicPr>
          <p:blipFill>
            <a:blip r:embed="rId2">
              <a:extLst/>
            </a:blip>
            <a:srcRect l="16315" r="16256"/>
            <a:stretch>
              <a:fillRect/>
            </a:stretch>
          </p:blipFill>
          <p:spPr>
            <a:xfrm>
              <a:off x="0" y="0"/>
              <a:ext cx="5143500" cy="6671854"/>
            </a:xfrm>
            <a:prstGeom prst="rect">
              <a:avLst/>
            </a:prstGeom>
            <a:ln>
              <a:noFill/>
            </a:ln>
            <a:effectLst/>
          </p:spPr>
        </p:pic>
        <p:pic>
          <p:nvPicPr>
            <p:cNvPr id="285" name="Picture 284"/>
            <p:cNvPicPr/>
            <p:nvPr/>
          </p:nvPicPr>
          <p:blipFill>
            <a:blip r:embed="rId3">
              <a:extLst/>
            </a:blip>
            <a:stretch>
              <a:fillRect/>
            </a:stretch>
          </p:blipFill>
          <p:spPr>
            <a:xfrm>
              <a:off x="-266700" y="-127000"/>
              <a:ext cx="5511800" cy="6925854"/>
            </a:xfrm>
            <a:prstGeom prst="rect">
              <a:avLst/>
            </a:prstGeom>
            <a:effectLst/>
          </p:spPr>
        </p:pic>
      </p:grpSp>
      <p:sp>
        <p:nvSpPr>
          <p:cNvPr id="288" name="Shape 288"/>
          <p:cNvSpPr/>
          <p:nvPr/>
        </p:nvSpPr>
        <p:spPr>
          <a:xfrm>
            <a:off x="635000" y="2287029"/>
            <a:ext cx="5867400" cy="63754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Consider the following statement:</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“In their early stages of development, chickens, turtles, and rats look similar, providing evidence that they shared a common ancestry” (Prentice Hall biology, 2002).</a:t>
            </a:r>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2" name="Group 292"/>
          <p:cNvGrpSpPr/>
          <p:nvPr/>
        </p:nvGrpSpPr>
        <p:grpSpPr>
          <a:xfrm>
            <a:off x="6807200" y="1079500"/>
            <a:ext cx="5511800" cy="6925854"/>
            <a:chOff x="-266700" y="-127000"/>
            <a:chExt cx="5511800" cy="6925853"/>
          </a:xfrm>
        </p:grpSpPr>
        <p:pic>
          <p:nvPicPr>
            <p:cNvPr id="291" name="686px-Haeckel_drawings.jpg"/>
            <p:cNvPicPr/>
            <p:nvPr/>
          </p:nvPicPr>
          <p:blipFill>
            <a:blip r:embed="rId2">
              <a:extLst/>
            </a:blip>
            <a:srcRect l="16315" r="16256"/>
            <a:stretch>
              <a:fillRect/>
            </a:stretch>
          </p:blipFill>
          <p:spPr>
            <a:xfrm>
              <a:off x="0" y="0"/>
              <a:ext cx="5143500" cy="6671854"/>
            </a:xfrm>
            <a:prstGeom prst="rect">
              <a:avLst/>
            </a:prstGeom>
            <a:ln>
              <a:noFill/>
            </a:ln>
            <a:effectLst/>
          </p:spPr>
        </p:pic>
        <p:pic>
          <p:nvPicPr>
            <p:cNvPr id="290" name="Picture 289"/>
            <p:cNvPicPr/>
            <p:nvPr/>
          </p:nvPicPr>
          <p:blipFill>
            <a:blip r:embed="rId3">
              <a:extLst/>
            </a:blip>
            <a:stretch>
              <a:fillRect/>
            </a:stretch>
          </p:blipFill>
          <p:spPr>
            <a:xfrm>
              <a:off x="-266700" y="-127000"/>
              <a:ext cx="5511800" cy="6925854"/>
            </a:xfrm>
            <a:prstGeom prst="rect">
              <a:avLst/>
            </a:prstGeom>
            <a:effectLst/>
          </p:spPr>
        </p:pic>
      </p:grpSp>
      <p:sp>
        <p:nvSpPr>
          <p:cNvPr id="293" name="Shape 293"/>
          <p:cNvSpPr/>
          <p:nvPr/>
        </p:nvSpPr>
        <p:spPr>
          <a:xfrm>
            <a:off x="635000" y="5882907"/>
            <a:ext cx="5867400" cy="395727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Remove the assumption that evolution happened and the “evidence” disappears!</a:t>
            </a:r>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 name="Group 297"/>
          <p:cNvGrpSpPr/>
          <p:nvPr/>
        </p:nvGrpSpPr>
        <p:grpSpPr>
          <a:xfrm>
            <a:off x="6807199" y="1079500"/>
            <a:ext cx="5511801" cy="6925854"/>
            <a:chOff x="-266700" y="-127000"/>
            <a:chExt cx="5511800" cy="6925853"/>
          </a:xfrm>
        </p:grpSpPr>
        <p:pic>
          <p:nvPicPr>
            <p:cNvPr id="296" name="ancient Bat.jpg"/>
            <p:cNvPicPr/>
            <p:nvPr/>
          </p:nvPicPr>
          <p:blipFill>
            <a:blip r:embed="rId2">
              <a:extLst/>
            </a:blip>
            <a:srcRect l="2287" r="2287"/>
            <a:stretch>
              <a:fillRect/>
            </a:stretch>
          </p:blipFill>
          <p:spPr>
            <a:xfrm>
              <a:off x="0" y="0"/>
              <a:ext cx="5143500" cy="6671854"/>
            </a:xfrm>
            <a:prstGeom prst="rect">
              <a:avLst/>
            </a:prstGeom>
            <a:ln>
              <a:noFill/>
            </a:ln>
            <a:effectLst/>
          </p:spPr>
        </p:pic>
        <p:pic>
          <p:nvPicPr>
            <p:cNvPr id="295" name="Picture 294"/>
            <p:cNvPicPr/>
            <p:nvPr/>
          </p:nvPicPr>
          <p:blipFill>
            <a:blip r:embed="rId3">
              <a:extLst/>
            </a:blip>
            <a:stretch>
              <a:fillRect/>
            </a:stretch>
          </p:blipFill>
          <p:spPr>
            <a:xfrm>
              <a:off x="-266700" y="-127000"/>
              <a:ext cx="5511800" cy="6925854"/>
            </a:xfrm>
            <a:prstGeom prst="rect">
              <a:avLst/>
            </a:prstGeom>
            <a:effectLst/>
          </p:spPr>
        </p:pic>
      </p:grpSp>
      <p:sp>
        <p:nvSpPr>
          <p:cNvPr id="298" name="Shape 298"/>
          <p:cNvSpPr/>
          <p:nvPr/>
        </p:nvSpPr>
        <p:spPr>
          <a:xfrm>
            <a:off x="663030" y="2629024"/>
            <a:ext cx="5811340" cy="580583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The same is true for the fossil record.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fossil record gives no evidence that all creatures evolved from a “simple life form.” One must read this preconceived interpretation into the record.</a:t>
            </a:r>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p:cNvSpPr>
          <p:nvPr>
            <p:ph type="title"/>
          </p:nvPr>
        </p:nvSpPr>
        <p:spPr>
          <a:xfrm>
            <a:off x="838200" y="1130168"/>
            <a:ext cx="4590130" cy="2130422"/>
          </a:xfrm>
          <a:prstGeom prst="rect">
            <a:avLst/>
          </a:prstGeom>
        </p:spPr>
        <p:txBody>
          <a:bodyPr>
            <a:normAutofit/>
          </a:bodyPr>
          <a:lstStyle>
            <a:lvl1pPr algn="l">
              <a:lnSpc>
                <a:spcPct val="110000"/>
              </a:lnSpc>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4. Haeckel’s law is still taught.</a:t>
            </a:r>
          </a:p>
        </p:txBody>
      </p:sp>
      <p:grpSp>
        <p:nvGrpSpPr>
          <p:cNvPr id="303" name="Group 303"/>
          <p:cNvGrpSpPr/>
          <p:nvPr/>
        </p:nvGrpSpPr>
        <p:grpSpPr>
          <a:xfrm>
            <a:off x="6959600" y="1257300"/>
            <a:ext cx="5511800" cy="6925854"/>
            <a:chOff x="-266700" y="-127000"/>
            <a:chExt cx="5511800" cy="6925853"/>
          </a:xfrm>
        </p:grpSpPr>
        <p:pic>
          <p:nvPicPr>
            <p:cNvPr id="302" name="haeckel ernst04.jpg"/>
            <p:cNvPicPr/>
            <p:nvPr/>
          </p:nvPicPr>
          <p:blipFill>
            <a:blip r:embed="rId2">
              <a:extLst/>
            </a:blip>
            <a:srcRect l="1903" r="1730"/>
            <a:stretch>
              <a:fillRect/>
            </a:stretch>
          </p:blipFill>
          <p:spPr>
            <a:xfrm>
              <a:off x="0" y="0"/>
              <a:ext cx="5143500" cy="6671854"/>
            </a:xfrm>
            <a:prstGeom prst="rect">
              <a:avLst/>
            </a:prstGeom>
            <a:ln>
              <a:noFill/>
            </a:ln>
            <a:effectLst/>
          </p:spPr>
        </p:pic>
        <p:pic>
          <p:nvPicPr>
            <p:cNvPr id="301" name="Picture 30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Shape 305"/>
          <p:cNvSpPr/>
          <p:nvPr/>
        </p:nvSpPr>
        <p:spPr>
          <a:xfrm>
            <a:off x="635000" y="2190173"/>
            <a:ext cx="5867400" cy="637649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2006 documentary Flock of Dodos by Randy Olson implies that Jonathan Wells lied in saying that the embryo chart appeared in many modern textbooks. It shows someone flipping through a textbook unable to find the diagrams. Olson only found a 1914 textbook with the chart.</a:t>
            </a:r>
          </a:p>
        </p:txBody>
      </p:sp>
      <p:pic>
        <p:nvPicPr>
          <p:cNvPr id="306" name="pasted-image.png"/>
          <p:cNvPicPr/>
          <p:nvPr/>
        </p:nvPicPr>
        <p:blipFill>
          <a:blip r:embed="rId2">
            <a:extLst/>
          </a:blip>
          <a:stretch>
            <a:fillRect/>
          </a:stretch>
        </p:blipFill>
        <p:spPr>
          <a:xfrm>
            <a:off x="7852719" y="787003"/>
            <a:ext cx="4258962" cy="817959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p:cNvSpPr>
          <p:nvPr>
            <p:ph type="body" idx="1"/>
          </p:nvPr>
        </p:nvSpPr>
        <p:spPr>
          <a:xfrm>
            <a:off x="1193800" y="1689100"/>
            <a:ext cx="9804400" cy="7612857"/>
          </a:xfrm>
          <a:prstGeom prst="rect">
            <a:avLst/>
          </a:prstGeom>
        </p:spPr>
        <p:txBody>
          <a:bodyPr lIns="0" tIns="0" rIns="0" bIns="0" anchor="t"/>
          <a:lstStyle/>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Fossil Record</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Billions of Years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Homology</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Miller Experiment</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Bird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Horse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Whale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Icons of Creation</a:t>
            </a:r>
          </a:p>
        </p:txBody>
      </p:sp>
      <p:sp>
        <p:nvSpPr>
          <p:cNvPr id="75" name="Shape 75"/>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0" name="Group 310"/>
          <p:cNvGrpSpPr/>
          <p:nvPr/>
        </p:nvGrpSpPr>
        <p:grpSpPr>
          <a:xfrm>
            <a:off x="6807200" y="1079500"/>
            <a:ext cx="5511800" cy="6925854"/>
            <a:chOff x="-266700" y="-127000"/>
            <a:chExt cx="5511800" cy="6925853"/>
          </a:xfrm>
        </p:grpSpPr>
        <p:pic>
          <p:nvPicPr>
            <p:cNvPr id="309" name="modern biology 1973 1 - Version 4.jpg"/>
            <p:cNvPicPr/>
            <p:nvPr/>
          </p:nvPicPr>
          <p:blipFill>
            <a:blip r:embed="rId2">
              <a:extLst/>
            </a:blip>
            <a:srcRect t="647" b="31284"/>
            <a:stretch>
              <a:fillRect/>
            </a:stretch>
          </p:blipFill>
          <p:spPr>
            <a:xfrm>
              <a:off x="0" y="0"/>
              <a:ext cx="5143500" cy="6671854"/>
            </a:xfrm>
            <a:prstGeom prst="rect">
              <a:avLst/>
            </a:prstGeom>
            <a:ln>
              <a:noFill/>
            </a:ln>
            <a:effectLst/>
          </p:spPr>
        </p:pic>
        <p:pic>
          <p:nvPicPr>
            <p:cNvPr id="308" name="Picture 307"/>
            <p:cNvPicPr/>
            <p:nvPr/>
          </p:nvPicPr>
          <p:blipFill>
            <a:blip r:embed="rId3">
              <a:extLst/>
            </a:blip>
            <a:stretch>
              <a:fillRect/>
            </a:stretch>
          </p:blipFill>
          <p:spPr>
            <a:xfrm>
              <a:off x="-266700" y="-127000"/>
              <a:ext cx="5511800" cy="6925854"/>
            </a:xfrm>
            <a:prstGeom prst="rect">
              <a:avLst/>
            </a:prstGeom>
            <a:effectLst/>
          </p:spPr>
        </p:pic>
      </p:grpSp>
      <p:sp>
        <p:nvSpPr>
          <p:cNvPr id="311" name="Shape 311"/>
          <p:cNvSpPr/>
          <p:nvPr/>
        </p:nvSpPr>
        <p:spPr>
          <a:xfrm>
            <a:off x="579671" y="3188993"/>
            <a:ext cx="5978058" cy="54229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dirty="0">
                <a:solidFill>
                  <a:srgbClr val="CBCBCB"/>
                </a:solidFill>
                <a:latin typeface="Georgia"/>
                <a:ea typeface="Georgia"/>
                <a:cs typeface="Georgia"/>
                <a:sym typeface="Georgia"/>
              </a:rPr>
              <a:t>“I have taught Jr. High Science for over 35 years. Every textbook from every major publisher I have ever seen has had Haeckel’s embryo pictures and the text usually claims this is a proof for evolution” (</a:t>
            </a:r>
            <a:r>
              <a:rPr sz="3600" u="sng" spc="-47" dirty="0">
                <a:solidFill>
                  <a:srgbClr val="CBCBCB"/>
                </a:solidFill>
                <a:latin typeface="Georgia"/>
                <a:ea typeface="Georgia"/>
                <a:cs typeface="Georgia"/>
                <a:sym typeface="Georgia"/>
              </a:rPr>
              <a:t>creation.com</a:t>
            </a:r>
            <a:r>
              <a:rPr sz="3600" spc="-47" dirty="0">
                <a:solidFill>
                  <a:srgbClr val="CBCBCB"/>
                </a:solidFill>
                <a:latin typeface="Georgia"/>
                <a:ea typeface="Georgia"/>
                <a:cs typeface="Georgia"/>
                <a:sym typeface="Georgia"/>
              </a:rPr>
              <a:t>).</a:t>
            </a: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5" name="Group 315"/>
          <p:cNvGrpSpPr/>
          <p:nvPr/>
        </p:nvGrpSpPr>
        <p:grpSpPr>
          <a:xfrm>
            <a:off x="6807200" y="1079500"/>
            <a:ext cx="5511801" cy="6925854"/>
            <a:chOff x="-266700" y="-127000"/>
            <a:chExt cx="5511800" cy="6925853"/>
          </a:xfrm>
        </p:grpSpPr>
        <p:pic>
          <p:nvPicPr>
            <p:cNvPr id="314" name="modern biology 1973 1 - Version 2.jpg"/>
            <p:cNvPicPr/>
            <p:nvPr/>
          </p:nvPicPr>
          <p:blipFill>
            <a:blip r:embed="rId2">
              <a:extLst/>
            </a:blip>
            <a:srcRect l="1264" r="1264"/>
            <a:stretch>
              <a:fillRect/>
            </a:stretch>
          </p:blipFill>
          <p:spPr>
            <a:xfrm>
              <a:off x="0" y="0"/>
              <a:ext cx="5143500" cy="6671854"/>
            </a:xfrm>
            <a:prstGeom prst="rect">
              <a:avLst/>
            </a:prstGeom>
            <a:ln>
              <a:noFill/>
            </a:ln>
            <a:effectLst/>
          </p:spPr>
        </p:pic>
        <p:pic>
          <p:nvPicPr>
            <p:cNvPr id="313" name="Picture 312"/>
            <p:cNvPicPr/>
            <p:nvPr/>
          </p:nvPicPr>
          <p:blipFill>
            <a:blip r:embed="rId3">
              <a:extLst/>
            </a:blip>
            <a:stretch>
              <a:fillRect/>
            </a:stretch>
          </p:blipFill>
          <p:spPr>
            <a:xfrm>
              <a:off x="-266700" y="-127000"/>
              <a:ext cx="5511800" cy="6925854"/>
            </a:xfrm>
            <a:prstGeom prst="rect">
              <a:avLst/>
            </a:prstGeom>
            <a:effectLst/>
          </p:spPr>
        </p:pic>
      </p:grpSp>
      <p:sp>
        <p:nvSpPr>
          <p:cNvPr id="316" name="Shape 316"/>
          <p:cNvSpPr/>
          <p:nvPr/>
        </p:nvSpPr>
        <p:spPr>
          <a:xfrm>
            <a:off x="508000" y="1204164"/>
            <a:ext cx="5867400" cy="786597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Merrill Biology textbook, 1991</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embryos of vertebrate animals resemble each other closely in early stages of development. … It would seem that all these animals received, from remote common ancestors, sets of genes that control development for a time.”</a:t>
            </a: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0" name="Group 320"/>
          <p:cNvGrpSpPr/>
          <p:nvPr/>
        </p:nvGrpSpPr>
        <p:grpSpPr>
          <a:xfrm>
            <a:off x="6807200" y="1079500"/>
            <a:ext cx="5511800" cy="6925854"/>
            <a:chOff x="-266700" y="-127000"/>
            <a:chExt cx="5511800" cy="6925853"/>
          </a:xfrm>
        </p:grpSpPr>
        <p:pic>
          <p:nvPicPr>
            <p:cNvPr id="319" name="prentice hall biology 1 - Version 2.jpg"/>
            <p:cNvPicPr/>
            <p:nvPr/>
          </p:nvPicPr>
          <p:blipFill>
            <a:blip r:embed="rId2">
              <a:extLst/>
            </a:blip>
            <a:srcRect l="3661" r="3661" b="131"/>
            <a:stretch>
              <a:fillRect/>
            </a:stretch>
          </p:blipFill>
          <p:spPr>
            <a:xfrm>
              <a:off x="0" y="0"/>
              <a:ext cx="5143500" cy="6671854"/>
            </a:xfrm>
            <a:prstGeom prst="rect">
              <a:avLst/>
            </a:prstGeom>
            <a:ln>
              <a:noFill/>
            </a:ln>
            <a:effectLst/>
          </p:spPr>
        </p:pic>
        <p:pic>
          <p:nvPicPr>
            <p:cNvPr id="318" name="Picture 317"/>
            <p:cNvPicPr/>
            <p:nvPr/>
          </p:nvPicPr>
          <p:blipFill>
            <a:blip r:embed="rId3">
              <a:extLst/>
            </a:blip>
            <a:stretch>
              <a:fillRect/>
            </a:stretch>
          </p:blipFill>
          <p:spPr>
            <a:xfrm>
              <a:off x="-266700" y="-127000"/>
              <a:ext cx="5511800" cy="6925854"/>
            </a:xfrm>
            <a:prstGeom prst="rect">
              <a:avLst/>
            </a:prstGeom>
            <a:effectLst/>
          </p:spPr>
        </p:pic>
      </p:grpSp>
      <p:sp>
        <p:nvSpPr>
          <p:cNvPr id="321" name="Shape 321"/>
          <p:cNvSpPr/>
          <p:nvPr/>
        </p:nvSpPr>
        <p:spPr>
          <a:xfrm>
            <a:off x="635000" y="3201693"/>
            <a:ext cx="5867400" cy="60452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Prentice Hall Biology (2002)</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“In their early stages of development, chickens, turtles, and rats look similar, providing evidence that they shared a common ancestry.”</a:t>
            </a:r>
          </a:p>
        </p:txBody>
      </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p:nvPr/>
        </p:nvSpPr>
        <p:spPr>
          <a:xfrm>
            <a:off x="1505244" y="8131482"/>
            <a:ext cx="9517001" cy="137449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dirty="0">
                <a:solidFill>
                  <a:srgbClr val="CBCBCB"/>
                </a:solidFill>
              </a:rPr>
              <a:t>New Integrated Science grade 9, Nepal, 2014</a:t>
            </a:r>
          </a:p>
        </p:txBody>
      </p:sp>
      <p:pic>
        <p:nvPicPr>
          <p:cNvPr id="324" name="IMG_20141223_0001 - Version 2.jpg"/>
          <p:cNvPicPr/>
          <p:nvPr/>
        </p:nvPicPr>
        <p:blipFill>
          <a:blip r:embed="rId2">
            <a:extLst/>
          </a:blip>
          <a:stretch>
            <a:fillRect/>
          </a:stretch>
        </p:blipFill>
        <p:spPr>
          <a:xfrm>
            <a:off x="594791" y="532633"/>
            <a:ext cx="7484843" cy="5056134"/>
          </a:xfrm>
          <a:prstGeom prst="rect">
            <a:avLst/>
          </a:prstGeom>
          <a:ln w="12700">
            <a:miter lim="400000"/>
          </a:ln>
        </p:spPr>
      </p:pic>
      <p:grpSp>
        <p:nvGrpSpPr>
          <p:cNvPr id="327" name="Group 327"/>
          <p:cNvGrpSpPr/>
          <p:nvPr/>
        </p:nvGrpSpPr>
        <p:grpSpPr>
          <a:xfrm rot="21035815">
            <a:off x="7963432" y="2168919"/>
            <a:ext cx="4037537" cy="5013523"/>
            <a:chOff x="-266700" y="-127000"/>
            <a:chExt cx="4037535" cy="5013522"/>
          </a:xfrm>
        </p:grpSpPr>
        <p:pic>
          <p:nvPicPr>
            <p:cNvPr id="326" name="IMG_20141223_0004.jpg"/>
            <p:cNvPicPr/>
            <p:nvPr/>
          </p:nvPicPr>
          <p:blipFill>
            <a:blip r:embed="rId3">
              <a:extLst/>
            </a:blip>
            <a:srcRect t="1744" b="1744"/>
            <a:stretch>
              <a:fillRect/>
            </a:stretch>
          </p:blipFill>
          <p:spPr>
            <a:xfrm>
              <a:off x="0" y="0"/>
              <a:ext cx="3669236" cy="4759523"/>
            </a:xfrm>
            <a:prstGeom prst="rect">
              <a:avLst/>
            </a:prstGeom>
            <a:ln>
              <a:noFill/>
            </a:ln>
            <a:effectLst/>
          </p:spPr>
        </p:pic>
        <p:pic>
          <p:nvPicPr>
            <p:cNvPr id="325" name="Picture 324"/>
            <p:cNvPicPr/>
            <p:nvPr/>
          </p:nvPicPr>
          <p:blipFill>
            <a:blip r:embed="rId4">
              <a:extLst/>
            </a:blip>
            <a:stretch>
              <a:fillRect/>
            </a:stretch>
          </p:blipFill>
          <p:spPr>
            <a:xfrm>
              <a:off x="-266700" y="-127001"/>
              <a:ext cx="4037536" cy="5013524"/>
            </a:xfrm>
            <a:prstGeom prst="rect">
              <a:avLst/>
            </a:prstGeom>
            <a:effectLst/>
          </p:spPr>
        </p:pic>
      </p:gr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Shape 329"/>
          <p:cNvSpPr/>
          <p:nvPr/>
        </p:nvSpPr>
        <p:spPr>
          <a:xfrm>
            <a:off x="1834301" y="8213444"/>
            <a:ext cx="9195520" cy="104429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dirty="0">
                <a:solidFill>
                  <a:srgbClr val="CBCBCB"/>
                </a:solidFill>
              </a:rPr>
              <a:t>Modern Graded Science, grade 9, Nepal, 2014</a:t>
            </a:r>
          </a:p>
        </p:txBody>
      </p:sp>
      <p:pic>
        <p:nvPicPr>
          <p:cNvPr id="330" name="IMG_20141223_0002 - Version 5.jpg"/>
          <p:cNvPicPr/>
          <p:nvPr/>
        </p:nvPicPr>
        <p:blipFill>
          <a:blip r:embed="rId2">
            <a:extLst/>
          </a:blip>
          <a:stretch>
            <a:fillRect/>
          </a:stretch>
        </p:blipFill>
        <p:spPr>
          <a:xfrm>
            <a:off x="461602" y="428311"/>
            <a:ext cx="7766099" cy="4477131"/>
          </a:xfrm>
          <a:prstGeom prst="rect">
            <a:avLst/>
          </a:prstGeom>
          <a:ln w="12700">
            <a:miter lim="400000"/>
          </a:ln>
        </p:spPr>
      </p:pic>
      <p:grpSp>
        <p:nvGrpSpPr>
          <p:cNvPr id="333" name="Group 333"/>
          <p:cNvGrpSpPr/>
          <p:nvPr/>
        </p:nvGrpSpPr>
        <p:grpSpPr>
          <a:xfrm rot="21035815">
            <a:off x="7963432" y="2168919"/>
            <a:ext cx="4037537" cy="5013523"/>
            <a:chOff x="-266700" y="-127000"/>
            <a:chExt cx="4037535" cy="5013522"/>
          </a:xfrm>
        </p:grpSpPr>
        <p:pic>
          <p:nvPicPr>
            <p:cNvPr id="332" name="IMG_20141223_0001.jpg"/>
            <p:cNvPicPr/>
            <p:nvPr/>
          </p:nvPicPr>
          <p:blipFill>
            <a:blip r:embed="rId3">
              <a:extLst/>
            </a:blip>
            <a:srcRect t="2932" b="2932"/>
            <a:stretch>
              <a:fillRect/>
            </a:stretch>
          </p:blipFill>
          <p:spPr>
            <a:xfrm>
              <a:off x="0" y="0"/>
              <a:ext cx="3669236" cy="4759523"/>
            </a:xfrm>
            <a:prstGeom prst="rect">
              <a:avLst/>
            </a:prstGeom>
            <a:ln>
              <a:noFill/>
            </a:ln>
            <a:effectLst/>
          </p:spPr>
        </p:pic>
        <p:pic>
          <p:nvPicPr>
            <p:cNvPr id="331" name="Picture 330"/>
            <p:cNvPicPr/>
            <p:nvPr/>
          </p:nvPicPr>
          <p:blipFill>
            <a:blip r:embed="rId4">
              <a:extLst/>
            </a:blip>
            <a:stretch>
              <a:fillRect/>
            </a:stretch>
          </p:blipFill>
          <p:spPr>
            <a:xfrm>
              <a:off x="-266700" y="-127001"/>
              <a:ext cx="4037536" cy="5013524"/>
            </a:xfrm>
            <a:prstGeom prst="rect">
              <a:avLst/>
            </a:prstGeom>
            <a:effectLst/>
          </p:spPr>
        </p:pic>
      </p:gr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 name="Group 337"/>
          <p:cNvGrpSpPr/>
          <p:nvPr/>
        </p:nvGrpSpPr>
        <p:grpSpPr>
          <a:xfrm>
            <a:off x="6807200" y="1079500"/>
            <a:ext cx="5511800" cy="6925854"/>
            <a:chOff x="-266700" y="-127000"/>
            <a:chExt cx="5511800" cy="6925853"/>
          </a:xfrm>
        </p:grpSpPr>
        <p:pic>
          <p:nvPicPr>
            <p:cNvPr id="336" name="naturalhistory.png"/>
            <p:cNvPicPr/>
            <p:nvPr/>
          </p:nvPicPr>
          <p:blipFill>
            <a:blip r:embed="rId2">
              <a:extLst/>
            </a:blip>
            <a:srcRect l="490" r="245"/>
            <a:stretch>
              <a:fillRect/>
            </a:stretch>
          </p:blipFill>
          <p:spPr>
            <a:xfrm>
              <a:off x="0" y="0"/>
              <a:ext cx="5143500" cy="6667500"/>
            </a:xfrm>
            <a:prstGeom prst="rect">
              <a:avLst/>
            </a:prstGeom>
            <a:ln>
              <a:noFill/>
            </a:ln>
            <a:effectLst/>
          </p:spPr>
        </p:pic>
        <p:pic>
          <p:nvPicPr>
            <p:cNvPr id="335" name="Picture 334"/>
            <p:cNvPicPr/>
            <p:nvPr/>
          </p:nvPicPr>
          <p:blipFill>
            <a:blip r:embed="rId3">
              <a:extLst/>
            </a:blip>
            <a:stretch>
              <a:fillRect/>
            </a:stretch>
          </p:blipFill>
          <p:spPr>
            <a:xfrm>
              <a:off x="-266700" y="-127000"/>
              <a:ext cx="5511800" cy="6925854"/>
            </a:xfrm>
            <a:prstGeom prst="rect">
              <a:avLst/>
            </a:prstGeom>
            <a:effectLst/>
          </p:spPr>
        </p:pic>
      </p:grpSp>
      <p:sp>
        <p:nvSpPr>
          <p:cNvPr id="338" name="Shape 338"/>
          <p:cNvSpPr/>
          <p:nvPr/>
        </p:nvSpPr>
        <p:spPr>
          <a:xfrm>
            <a:off x="635000" y="3308865"/>
            <a:ext cx="5867400" cy="46482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While some have tried to downplay the significance of the widespread use of the embryo drawings, Stephen Jay Gould, one of the most influential evolutionists, admitted that it was shameful.</a:t>
            </a:r>
          </a:p>
        </p:txBody>
      </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2" name="Group 342"/>
          <p:cNvGrpSpPr/>
          <p:nvPr/>
        </p:nvGrpSpPr>
        <p:grpSpPr>
          <a:xfrm>
            <a:off x="6807200" y="1079500"/>
            <a:ext cx="5511800" cy="6925854"/>
            <a:chOff x="-266700" y="-127000"/>
            <a:chExt cx="5511800" cy="6925853"/>
          </a:xfrm>
        </p:grpSpPr>
        <p:pic>
          <p:nvPicPr>
            <p:cNvPr id="341" name="naturalhistory.png"/>
            <p:cNvPicPr/>
            <p:nvPr/>
          </p:nvPicPr>
          <p:blipFill>
            <a:blip r:embed="rId2">
              <a:extLst/>
            </a:blip>
            <a:srcRect l="490" r="245"/>
            <a:stretch>
              <a:fillRect/>
            </a:stretch>
          </p:blipFill>
          <p:spPr>
            <a:xfrm>
              <a:off x="0" y="0"/>
              <a:ext cx="5143500" cy="6667500"/>
            </a:xfrm>
            <a:prstGeom prst="rect">
              <a:avLst/>
            </a:prstGeom>
            <a:ln>
              <a:noFill/>
            </a:ln>
            <a:effectLst/>
          </p:spPr>
        </p:pic>
        <p:pic>
          <p:nvPicPr>
            <p:cNvPr id="340" name="Picture 339"/>
            <p:cNvPicPr/>
            <p:nvPr/>
          </p:nvPicPr>
          <p:blipFill>
            <a:blip r:embed="rId3">
              <a:extLst/>
            </a:blip>
            <a:stretch>
              <a:fillRect/>
            </a:stretch>
          </p:blipFill>
          <p:spPr>
            <a:xfrm>
              <a:off x="-266700" y="-127000"/>
              <a:ext cx="5511800" cy="6925854"/>
            </a:xfrm>
            <a:prstGeom prst="rect">
              <a:avLst/>
            </a:prstGeom>
            <a:effectLst/>
          </p:spPr>
        </p:pic>
      </p:grpSp>
      <p:sp>
        <p:nvSpPr>
          <p:cNvPr id="343" name="Shape 343"/>
          <p:cNvSpPr/>
          <p:nvPr/>
        </p:nvSpPr>
        <p:spPr>
          <a:xfrm>
            <a:off x="635000" y="2514600"/>
            <a:ext cx="5867400" cy="6604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“We do, I think, have the right to be both astonished and ashamed by the century of mindless recycling that has led to the persistence of these drawings in a large number, if not a majority of modern textbooks!” (Natural History, March 2000).</a:t>
            </a:r>
          </a:p>
        </p:txBody>
      </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hape 345"/>
          <p:cNvSpPr>
            <a:spLocks noGrp="1"/>
          </p:cNvSpPr>
          <p:nvPr>
            <p:ph type="title"/>
          </p:nvPr>
        </p:nvSpPr>
        <p:spPr>
          <a:xfrm>
            <a:off x="698500" y="1079500"/>
            <a:ext cx="5537200" cy="2311400"/>
          </a:xfrm>
          <a:prstGeom prst="rect">
            <a:avLst/>
          </a:prstGeom>
        </p:spPr>
        <p:txBody>
          <a:bodyPr>
            <a:normAutofit fontScale="90000"/>
          </a:bodyPr>
          <a:lstStyle>
            <a:lvl1pPr algn="l" defTabSz="578358">
              <a:lnSpc>
                <a:spcPct val="110000"/>
              </a:lnSpc>
              <a:defRPr sz="4752" spc="-62">
                <a:latin typeface="Georgia"/>
                <a:ea typeface="Georgia"/>
                <a:cs typeface="Georgia"/>
                <a:sym typeface="Georgia"/>
              </a:defRPr>
            </a:lvl1pPr>
          </a:lstStyle>
          <a:p>
            <a:pPr lvl="0">
              <a:defRPr sz="1800" spc="0">
                <a:solidFill>
                  <a:srgbClr val="000000"/>
                </a:solidFill>
              </a:defRPr>
            </a:pPr>
            <a:r>
              <a:rPr sz="4752" spc="-62">
                <a:solidFill>
                  <a:srgbClr val="E5E5E5"/>
                </a:solidFill>
              </a:rPr>
              <a:t>5. Haeckel’s law has justified the murder of unborn children.</a:t>
            </a:r>
          </a:p>
        </p:txBody>
      </p:sp>
      <p:grpSp>
        <p:nvGrpSpPr>
          <p:cNvPr id="348" name="Group 348"/>
          <p:cNvGrpSpPr/>
          <p:nvPr/>
        </p:nvGrpSpPr>
        <p:grpSpPr>
          <a:xfrm>
            <a:off x="6959600" y="1257300"/>
            <a:ext cx="5511800" cy="6925854"/>
            <a:chOff x="-266700" y="-127000"/>
            <a:chExt cx="5511800" cy="6925853"/>
          </a:xfrm>
        </p:grpSpPr>
        <p:pic>
          <p:nvPicPr>
            <p:cNvPr id="347" name="haeckel ernst04.jpg"/>
            <p:cNvPicPr/>
            <p:nvPr/>
          </p:nvPicPr>
          <p:blipFill>
            <a:blip r:embed="rId2">
              <a:extLst/>
            </a:blip>
            <a:srcRect l="1903" r="1730"/>
            <a:stretch>
              <a:fillRect/>
            </a:stretch>
          </p:blipFill>
          <p:spPr>
            <a:xfrm>
              <a:off x="0" y="0"/>
              <a:ext cx="5143500" cy="6671854"/>
            </a:xfrm>
            <a:prstGeom prst="rect">
              <a:avLst/>
            </a:prstGeom>
            <a:ln>
              <a:noFill/>
            </a:ln>
            <a:effectLst/>
          </p:spPr>
        </p:pic>
        <p:pic>
          <p:nvPicPr>
            <p:cNvPr id="346" name="Picture 34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2" name="Group 352"/>
          <p:cNvGrpSpPr/>
          <p:nvPr/>
        </p:nvGrpSpPr>
        <p:grpSpPr>
          <a:xfrm>
            <a:off x="6914502" y="2533114"/>
            <a:ext cx="5511801" cy="6925855"/>
            <a:chOff x="-266700" y="-127000"/>
            <a:chExt cx="5511800" cy="6925853"/>
          </a:xfrm>
        </p:grpSpPr>
        <p:pic>
          <p:nvPicPr>
            <p:cNvPr id="351" name="morris long war.jpg"/>
            <p:cNvPicPr/>
            <p:nvPr/>
          </p:nvPicPr>
          <p:blipFill>
            <a:blip r:embed="rId2">
              <a:extLst/>
            </a:blip>
            <a:srcRect t="5405" b="11074"/>
            <a:stretch>
              <a:fillRect/>
            </a:stretch>
          </p:blipFill>
          <p:spPr>
            <a:xfrm>
              <a:off x="0" y="0"/>
              <a:ext cx="5143500" cy="6671854"/>
            </a:xfrm>
            <a:prstGeom prst="rect">
              <a:avLst/>
            </a:prstGeom>
            <a:ln>
              <a:noFill/>
            </a:ln>
            <a:effectLst/>
          </p:spPr>
        </p:pic>
        <p:pic>
          <p:nvPicPr>
            <p:cNvPr id="350" name="Picture 349"/>
            <p:cNvPicPr/>
            <p:nvPr/>
          </p:nvPicPr>
          <p:blipFill>
            <a:blip r:embed="rId3">
              <a:extLst/>
            </a:blip>
            <a:stretch>
              <a:fillRect/>
            </a:stretch>
          </p:blipFill>
          <p:spPr>
            <a:xfrm>
              <a:off x="-266700" y="-127000"/>
              <a:ext cx="5511800" cy="6925854"/>
            </a:xfrm>
            <a:prstGeom prst="rect">
              <a:avLst/>
            </a:prstGeom>
            <a:effectLst/>
          </p:spPr>
        </p:pic>
      </p:grpSp>
      <p:sp>
        <p:nvSpPr>
          <p:cNvPr id="353" name="Shape 353"/>
          <p:cNvSpPr/>
          <p:nvPr/>
        </p:nvSpPr>
        <p:spPr>
          <a:xfrm>
            <a:off x="232613" y="4307253"/>
            <a:ext cx="6672174" cy="676591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400" cap="none" spc="-44">
                <a:solidFill>
                  <a:srgbClr val="CBCBCB"/>
                </a:solidFill>
                <a:latin typeface="Georgia"/>
                <a:ea typeface="Georgia"/>
                <a:cs typeface="Georgia"/>
                <a:sym typeface="Georgia"/>
              </a:defRPr>
            </a:lvl1pPr>
          </a:lstStyle>
          <a:p>
            <a:pPr lvl="0">
              <a:defRPr sz="1800" spc="0">
                <a:solidFill>
                  <a:srgbClr val="000000"/>
                </a:solidFill>
              </a:defRPr>
            </a:pPr>
            <a:r>
              <a:rPr sz="3400" spc="-44">
                <a:solidFill>
                  <a:srgbClr val="CBCBCB"/>
                </a:solidFill>
              </a:rPr>
              <a:t>“We can justifiably charge this evolutionary nonsense of recapitulation with responsibility for the slaughter of helpless, pre-natal children--or at least for giving it a pseudo-scientific rationale” (The Long War Against God, Henry Morris, Ph.D. Hydraulic Engineering).</a:t>
            </a:r>
          </a:p>
        </p:txBody>
      </p:sp>
      <p:pic>
        <p:nvPicPr>
          <p:cNvPr id="354" name="pasted-image.png"/>
          <p:cNvPicPr/>
          <p:nvPr/>
        </p:nvPicPr>
        <p:blipFill>
          <a:blip r:embed="rId4">
            <a:extLst/>
          </a:blip>
          <a:stretch>
            <a:fillRect/>
          </a:stretch>
        </p:blipFill>
        <p:spPr>
          <a:xfrm>
            <a:off x="5457408" y="162282"/>
            <a:ext cx="3175001" cy="38481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 name="Group 358"/>
          <p:cNvGrpSpPr/>
          <p:nvPr/>
        </p:nvGrpSpPr>
        <p:grpSpPr>
          <a:xfrm>
            <a:off x="6807200" y="1079500"/>
            <a:ext cx="5511800" cy="6925854"/>
            <a:chOff x="-266700" y="-127000"/>
            <a:chExt cx="5511800" cy="6925853"/>
          </a:xfrm>
        </p:grpSpPr>
        <p:pic>
          <p:nvPicPr>
            <p:cNvPr id="357" name="haeckel ernst04.jpg"/>
            <p:cNvPicPr/>
            <p:nvPr/>
          </p:nvPicPr>
          <p:blipFill>
            <a:blip r:embed="rId2">
              <a:extLst/>
            </a:blip>
            <a:srcRect l="1903" r="1730"/>
            <a:stretch>
              <a:fillRect/>
            </a:stretch>
          </p:blipFill>
          <p:spPr>
            <a:xfrm>
              <a:off x="0" y="0"/>
              <a:ext cx="5143500" cy="6671854"/>
            </a:xfrm>
            <a:prstGeom prst="rect">
              <a:avLst/>
            </a:prstGeom>
            <a:ln>
              <a:noFill/>
            </a:ln>
            <a:effectLst/>
          </p:spPr>
        </p:pic>
        <p:pic>
          <p:nvPicPr>
            <p:cNvPr id="356" name="Picture 355"/>
            <p:cNvPicPr/>
            <p:nvPr/>
          </p:nvPicPr>
          <p:blipFill>
            <a:blip r:embed="rId3">
              <a:extLst/>
            </a:blip>
            <a:stretch>
              <a:fillRect/>
            </a:stretch>
          </p:blipFill>
          <p:spPr>
            <a:xfrm>
              <a:off x="-266700" y="-127000"/>
              <a:ext cx="5511800" cy="6925854"/>
            </a:xfrm>
            <a:prstGeom prst="rect">
              <a:avLst/>
            </a:prstGeom>
            <a:effectLst/>
          </p:spPr>
        </p:pic>
      </p:grpSp>
      <p:sp>
        <p:nvSpPr>
          <p:cNvPr id="359" name="Shape 359"/>
          <p:cNvSpPr/>
          <p:nvPr/>
        </p:nvSpPr>
        <p:spPr>
          <a:xfrm>
            <a:off x="635000" y="2800864"/>
            <a:ext cx="5867400" cy="59690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Haeckel believed that the embryo is still in the evolutionary stage and not fully human. He said it is “completely devoid of consciousness” and is a “pure reflex machine, just like a lower vertebrate” (From Darwin to Hitler).</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596900" y="7340600"/>
            <a:ext cx="5321300" cy="2971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The Embryo Chart</a:t>
            </a:r>
          </a:p>
        </p:txBody>
      </p:sp>
      <p:pic>
        <p:nvPicPr>
          <p:cNvPr id="78" name="Picture 77"/>
          <p:cNvPicPr/>
          <p:nvPr/>
        </p:nvPicPr>
        <p:blipFill>
          <a:blip r:embed="rId2">
            <a:extLst/>
          </a:blip>
          <a:stretch>
            <a:fillRect/>
          </a:stretch>
        </p:blipFill>
        <p:spPr>
          <a:xfrm>
            <a:off x="608531" y="647700"/>
            <a:ext cx="8471969" cy="6286500"/>
          </a:xfrm>
          <a:prstGeom prst="rect">
            <a:avLst/>
          </a:prstGeom>
        </p:spPr>
      </p:pic>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3" name="Group 363"/>
          <p:cNvGrpSpPr/>
          <p:nvPr/>
        </p:nvGrpSpPr>
        <p:grpSpPr>
          <a:xfrm>
            <a:off x="6807200" y="1079500"/>
            <a:ext cx="5511800" cy="6925854"/>
            <a:chOff x="-266700" y="-127000"/>
            <a:chExt cx="5511800" cy="6925853"/>
          </a:xfrm>
        </p:grpSpPr>
        <p:pic>
          <p:nvPicPr>
            <p:cNvPr id="362" name="haeckel ernst04.jpg"/>
            <p:cNvPicPr/>
            <p:nvPr/>
          </p:nvPicPr>
          <p:blipFill>
            <a:blip r:embed="rId2">
              <a:extLst/>
            </a:blip>
            <a:srcRect l="1903" r="1730"/>
            <a:stretch>
              <a:fillRect/>
            </a:stretch>
          </p:blipFill>
          <p:spPr>
            <a:xfrm>
              <a:off x="0" y="0"/>
              <a:ext cx="5143500" cy="6671854"/>
            </a:xfrm>
            <a:prstGeom prst="rect">
              <a:avLst/>
            </a:prstGeom>
            <a:ln>
              <a:noFill/>
            </a:ln>
            <a:effectLst/>
          </p:spPr>
        </p:pic>
        <p:pic>
          <p:nvPicPr>
            <p:cNvPr id="361" name="Picture 360"/>
            <p:cNvPicPr/>
            <p:nvPr/>
          </p:nvPicPr>
          <p:blipFill>
            <a:blip r:embed="rId3">
              <a:extLst/>
            </a:blip>
            <a:stretch>
              <a:fillRect/>
            </a:stretch>
          </p:blipFill>
          <p:spPr>
            <a:xfrm>
              <a:off x="-266700" y="-127000"/>
              <a:ext cx="5511800" cy="6925854"/>
            </a:xfrm>
            <a:prstGeom prst="rect">
              <a:avLst/>
            </a:prstGeom>
            <a:effectLst/>
          </p:spPr>
        </p:pic>
      </p:grpSp>
      <p:sp>
        <p:nvSpPr>
          <p:cNvPr id="364" name="Shape 364"/>
          <p:cNvSpPr/>
          <p:nvPr/>
        </p:nvSpPr>
        <p:spPr>
          <a:xfrm>
            <a:off x="688804" y="2907006"/>
            <a:ext cx="5759792" cy="59690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Haeckel taught that even a newborn child has no soul and therefore infanticide “cannot rationally be classed as murder” (Haeckel, The Wonders of Life, 1904, p. 21).</a:t>
            </a:r>
          </a:p>
        </p:txBody>
      </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 name="Group 368"/>
          <p:cNvGrpSpPr/>
          <p:nvPr/>
        </p:nvGrpSpPr>
        <p:grpSpPr>
          <a:xfrm>
            <a:off x="6807200" y="1079500"/>
            <a:ext cx="5511800" cy="6925854"/>
            <a:chOff x="-266700" y="-127000"/>
            <a:chExt cx="5511800" cy="6925853"/>
          </a:xfrm>
        </p:grpSpPr>
        <p:pic>
          <p:nvPicPr>
            <p:cNvPr id="367" name="haeckel ernst04.jpg"/>
            <p:cNvPicPr/>
            <p:nvPr/>
          </p:nvPicPr>
          <p:blipFill>
            <a:blip r:embed="rId2">
              <a:extLst/>
            </a:blip>
            <a:srcRect l="1903" r="1730"/>
            <a:stretch>
              <a:fillRect/>
            </a:stretch>
          </p:blipFill>
          <p:spPr>
            <a:xfrm>
              <a:off x="0" y="0"/>
              <a:ext cx="5143500" cy="6671854"/>
            </a:xfrm>
            <a:prstGeom prst="rect">
              <a:avLst/>
            </a:prstGeom>
            <a:ln>
              <a:noFill/>
            </a:ln>
            <a:effectLst/>
          </p:spPr>
        </p:pic>
        <p:pic>
          <p:nvPicPr>
            <p:cNvPr id="366" name="Picture 365"/>
            <p:cNvPicPr/>
            <p:nvPr/>
          </p:nvPicPr>
          <p:blipFill>
            <a:blip r:embed="rId3">
              <a:extLst/>
            </a:blip>
            <a:stretch>
              <a:fillRect/>
            </a:stretch>
          </p:blipFill>
          <p:spPr>
            <a:xfrm>
              <a:off x="-266700" y="-127000"/>
              <a:ext cx="5511800" cy="6925854"/>
            </a:xfrm>
            <a:prstGeom prst="rect">
              <a:avLst/>
            </a:prstGeom>
            <a:effectLst/>
          </p:spPr>
        </p:pic>
      </p:grpSp>
      <p:sp>
        <p:nvSpPr>
          <p:cNvPr id="369" name="Shape 369"/>
          <p:cNvSpPr/>
          <p:nvPr/>
        </p:nvSpPr>
        <p:spPr>
          <a:xfrm>
            <a:off x="635000" y="5023496"/>
            <a:ext cx="5867400" cy="40640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For physically or mentally handicapped infants, Haeckel recommended “a small dose of morphine or cyanide.”</a:t>
            </a:r>
          </a:p>
        </p:txBody>
      </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3" name="Group 373"/>
          <p:cNvGrpSpPr/>
          <p:nvPr/>
        </p:nvGrpSpPr>
        <p:grpSpPr>
          <a:xfrm>
            <a:off x="6807200" y="1079500"/>
            <a:ext cx="5511800" cy="6925854"/>
            <a:chOff x="-266700" y="-127000"/>
            <a:chExt cx="5511800" cy="6925853"/>
          </a:xfrm>
        </p:grpSpPr>
        <p:pic>
          <p:nvPicPr>
            <p:cNvPr id="372" name="carl sagan_uc_big.jpg"/>
            <p:cNvPicPr/>
            <p:nvPr/>
          </p:nvPicPr>
          <p:blipFill>
            <a:blip r:embed="rId2">
              <a:extLst/>
            </a:blip>
            <a:srcRect t="9048" b="8994"/>
            <a:stretch>
              <a:fillRect/>
            </a:stretch>
          </p:blipFill>
          <p:spPr>
            <a:xfrm>
              <a:off x="0" y="0"/>
              <a:ext cx="5143500" cy="6671854"/>
            </a:xfrm>
            <a:prstGeom prst="rect">
              <a:avLst/>
            </a:prstGeom>
            <a:ln>
              <a:noFill/>
            </a:ln>
            <a:effectLst/>
          </p:spPr>
        </p:pic>
        <p:pic>
          <p:nvPicPr>
            <p:cNvPr id="371" name="Picture 370"/>
            <p:cNvPicPr/>
            <p:nvPr/>
          </p:nvPicPr>
          <p:blipFill>
            <a:blip r:embed="rId3">
              <a:extLst/>
            </a:blip>
            <a:stretch>
              <a:fillRect/>
            </a:stretch>
          </p:blipFill>
          <p:spPr>
            <a:xfrm>
              <a:off x="-266700" y="-127000"/>
              <a:ext cx="5511800" cy="6925854"/>
            </a:xfrm>
            <a:prstGeom prst="rect">
              <a:avLst/>
            </a:prstGeom>
            <a:effectLst/>
          </p:spPr>
        </p:pic>
      </p:grpSp>
      <p:sp>
        <p:nvSpPr>
          <p:cNvPr id="374" name="Shape 374"/>
          <p:cNvSpPr/>
          <p:nvPr/>
        </p:nvSpPr>
        <p:spPr>
          <a:xfrm>
            <a:off x="496365" y="2147342"/>
            <a:ext cx="6144670" cy="66929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 1990, Carl Sagan and his wife argued that abortion is ethical on the grounds that the fetus is not fully human. They called the embryo “a kind of parasite” that changes into something like a fish and then becomes reptilian and finally mammalian (Parade magazine, April 22, 1990).</a:t>
            </a:r>
          </a:p>
        </p:txBody>
      </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 name="Group 378"/>
          <p:cNvGrpSpPr/>
          <p:nvPr/>
        </p:nvGrpSpPr>
        <p:grpSpPr>
          <a:xfrm>
            <a:off x="6527800" y="1079500"/>
            <a:ext cx="5511800" cy="6925854"/>
            <a:chOff x="-266700" y="-127000"/>
            <a:chExt cx="5511800" cy="6925853"/>
          </a:xfrm>
        </p:grpSpPr>
        <p:pic>
          <p:nvPicPr>
            <p:cNvPr id="377" name="sagan-galaxy.png"/>
            <p:cNvPicPr/>
            <p:nvPr/>
          </p:nvPicPr>
          <p:blipFill>
            <a:blip r:embed="rId2">
              <a:extLst/>
            </a:blip>
            <a:srcRect l="18009" r="18009"/>
            <a:stretch>
              <a:fillRect/>
            </a:stretch>
          </p:blipFill>
          <p:spPr>
            <a:xfrm>
              <a:off x="0" y="0"/>
              <a:ext cx="5143500" cy="6667500"/>
            </a:xfrm>
            <a:prstGeom prst="rect">
              <a:avLst/>
            </a:prstGeom>
            <a:ln>
              <a:noFill/>
            </a:ln>
            <a:effectLst/>
          </p:spPr>
        </p:pic>
        <p:pic>
          <p:nvPicPr>
            <p:cNvPr id="376" name="Picture 375"/>
            <p:cNvPicPr/>
            <p:nvPr/>
          </p:nvPicPr>
          <p:blipFill>
            <a:blip r:embed="rId3">
              <a:extLst/>
            </a:blip>
            <a:stretch>
              <a:fillRect/>
            </a:stretch>
          </p:blipFill>
          <p:spPr>
            <a:xfrm>
              <a:off x="-266700" y="-127000"/>
              <a:ext cx="5511800" cy="6925854"/>
            </a:xfrm>
            <a:prstGeom prst="rect">
              <a:avLst/>
            </a:prstGeom>
            <a:effectLst/>
          </p:spPr>
        </p:pic>
      </p:grpSp>
      <p:sp>
        <p:nvSpPr>
          <p:cNvPr id="379" name="Shape 379"/>
          <p:cNvSpPr/>
          <p:nvPr/>
        </p:nvSpPr>
        <p:spPr>
          <a:xfrm>
            <a:off x="392274" y="2062839"/>
            <a:ext cx="5867401" cy="60452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Carl Sagan</a:t>
            </a:r>
          </a:p>
          <a:p>
            <a:pPr lvl="0">
              <a:defRPr sz="1800" cap="none">
                <a:solidFill>
                  <a:srgbClr val="000000"/>
                </a:solidFill>
              </a:defRPr>
            </a:pPr>
            <a:endParaRPr sz="3600" spc="-47" dirty="0">
              <a:solidFill>
                <a:srgbClr val="CBCBCB"/>
              </a:solidFill>
              <a:latin typeface="Georgia Bold"/>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 in human intrauterine development we run through stages very much like fish, reptiles, and </a:t>
            </a:r>
            <a:r>
              <a:rPr sz="3600" spc="-47" dirty="0" err="1">
                <a:solidFill>
                  <a:srgbClr val="CBCBCB"/>
                </a:solidFill>
                <a:latin typeface="Georgia" panose="02040502050405020303" pitchFamily="18" charset="0"/>
                <a:ea typeface="Georgia Bold"/>
                <a:cs typeface="Georgia Bold"/>
                <a:sym typeface="Georgia Bold"/>
              </a:rPr>
              <a:t>nonprimate</a:t>
            </a:r>
            <a:r>
              <a:rPr sz="3600" spc="-47" dirty="0">
                <a:solidFill>
                  <a:srgbClr val="CBCBCB"/>
                </a:solidFill>
                <a:latin typeface="Georgia" panose="02040502050405020303" pitchFamily="18" charset="0"/>
                <a:ea typeface="Georgia Bold"/>
                <a:cs typeface="Georgia Bold"/>
                <a:sym typeface="Georgia Bold"/>
              </a:rPr>
              <a:t> mammals before we become recognizably human” (Dragons of Eden, 1977).</a:t>
            </a:r>
          </a:p>
        </p:txBody>
      </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3" name="Group 383"/>
          <p:cNvGrpSpPr/>
          <p:nvPr/>
        </p:nvGrpSpPr>
        <p:grpSpPr>
          <a:xfrm>
            <a:off x="6807200" y="1079500"/>
            <a:ext cx="5511800" cy="6925854"/>
            <a:chOff x="-266700" y="-127000"/>
            <a:chExt cx="5511800" cy="6925853"/>
          </a:xfrm>
        </p:grpSpPr>
        <p:pic>
          <p:nvPicPr>
            <p:cNvPr id="382" name="686px-Haeckel_drawings.jpg"/>
            <p:cNvPicPr/>
            <p:nvPr/>
          </p:nvPicPr>
          <p:blipFill>
            <a:blip r:embed="rId2">
              <a:extLst/>
            </a:blip>
            <a:srcRect l="16315" r="16256"/>
            <a:stretch>
              <a:fillRect/>
            </a:stretch>
          </p:blipFill>
          <p:spPr>
            <a:xfrm>
              <a:off x="0" y="0"/>
              <a:ext cx="5143500" cy="6671854"/>
            </a:xfrm>
            <a:prstGeom prst="rect">
              <a:avLst/>
            </a:prstGeom>
            <a:ln>
              <a:noFill/>
            </a:ln>
            <a:effectLst/>
          </p:spPr>
        </p:pic>
        <p:pic>
          <p:nvPicPr>
            <p:cNvPr id="381" name="Picture 380"/>
            <p:cNvPicPr/>
            <p:nvPr/>
          </p:nvPicPr>
          <p:blipFill>
            <a:blip r:embed="rId3">
              <a:extLst/>
            </a:blip>
            <a:stretch>
              <a:fillRect/>
            </a:stretch>
          </p:blipFill>
          <p:spPr>
            <a:xfrm>
              <a:off x="-266700" y="-127000"/>
              <a:ext cx="5511800" cy="6925854"/>
            </a:xfrm>
            <a:prstGeom prst="rect">
              <a:avLst/>
            </a:prstGeom>
            <a:effectLst/>
          </p:spPr>
        </p:pic>
      </p:grpSp>
      <p:sp>
        <p:nvSpPr>
          <p:cNvPr id="384" name="Shape 384"/>
          <p:cNvSpPr/>
          <p:nvPr/>
        </p:nvSpPr>
        <p:spPr>
          <a:xfrm>
            <a:off x="635000" y="4084858"/>
            <a:ext cx="5867400" cy="41402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embryo chart and the myth of recapitulation expose the bankruptcy of the doctrine of evolution. It is not science; it is a world view that is upheld by lies.</a:t>
            </a:r>
          </a:p>
        </p:txBody>
      </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a:spLocks noGrp="1"/>
          </p:cNvSpPr>
          <p:nvPr>
            <p:ph type="body" idx="1"/>
          </p:nvPr>
        </p:nvSpPr>
        <p:spPr>
          <a:xfrm>
            <a:off x="392332" y="4165600"/>
            <a:ext cx="5867400" cy="4064000"/>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NOTE TO TEACHERS</a:t>
            </a:r>
          </a:p>
          <a:p>
            <a:pPr lvl="0">
              <a:defRPr sz="1800" spc="0">
                <a:solidFill>
                  <a:srgbClr val="000000"/>
                </a:solidFill>
              </a:defRPr>
            </a:pPr>
            <a:endParaRPr sz="3600" spc="-47" dirty="0">
              <a:solidFill>
                <a:srgbClr val="CBCBCB"/>
              </a:solidFill>
              <a:latin typeface="Georgia Bold"/>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There are review questions and summaries to these PowerPoint lessons in the 2015 edition of the book An Unshakeable Faith.</a:t>
            </a:r>
          </a:p>
        </p:txBody>
      </p:sp>
      <p:grpSp>
        <p:nvGrpSpPr>
          <p:cNvPr id="389" name="Group 389"/>
          <p:cNvGrpSpPr/>
          <p:nvPr/>
        </p:nvGrpSpPr>
        <p:grpSpPr>
          <a:xfrm>
            <a:off x="6560753" y="901700"/>
            <a:ext cx="5821747" cy="7327900"/>
            <a:chOff x="-271846" y="-127000"/>
            <a:chExt cx="5821746" cy="7327900"/>
          </a:xfrm>
        </p:grpSpPr>
        <p:pic>
          <p:nvPicPr>
            <p:cNvPr id="388"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387" name="Picture 386"/>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 name="Shape 391"/>
          <p:cNvSpPr>
            <a:spLocks noGrp="1"/>
          </p:cNvSpPr>
          <p:nvPr>
            <p:ph type="body" idx="1"/>
          </p:nvPr>
        </p:nvSpPr>
        <p:spPr>
          <a:xfrm>
            <a:off x="406400" y="4910600"/>
            <a:ext cx="5867400" cy="351251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For more about evolution and science  see the book “Seeing the Non-Existent: Evolution’s Myths and Hoaxes,” </a:t>
            </a:r>
            <a:r>
              <a:rPr sz="3600" u="sng" spc="-47" dirty="0">
                <a:solidFill>
                  <a:srgbClr val="CBCBCB"/>
                </a:solidFill>
                <a:latin typeface="Georgia"/>
                <a:ea typeface="Georgia"/>
                <a:cs typeface="Georgia"/>
                <a:sym typeface="Georgia"/>
              </a:rPr>
              <a:t>www.wayoflife.org</a:t>
            </a:r>
            <a:endParaRPr sz="3600" u="sng" spc="-47" dirty="0">
              <a:solidFill>
                <a:srgbClr val="CBCBCB"/>
              </a:solidFill>
              <a:latin typeface="Georgia"/>
              <a:ea typeface="Georgia"/>
              <a:cs typeface="Georgia"/>
              <a:sym typeface="Georgia"/>
              <a:hlinkClick r:id="rId2"/>
            </a:endParaRPr>
          </a:p>
        </p:txBody>
      </p:sp>
      <p:grpSp>
        <p:nvGrpSpPr>
          <p:cNvPr id="394" name="Group 394"/>
          <p:cNvGrpSpPr/>
          <p:nvPr/>
        </p:nvGrpSpPr>
        <p:grpSpPr>
          <a:xfrm>
            <a:off x="6560753" y="901700"/>
            <a:ext cx="5821747" cy="7327900"/>
            <a:chOff x="-271846" y="-127000"/>
            <a:chExt cx="5821746" cy="7327900"/>
          </a:xfrm>
        </p:grpSpPr>
        <p:pic>
          <p:nvPicPr>
            <p:cNvPr id="393" name="nonexistent - Version 2.jpg"/>
            <p:cNvPicPr/>
            <p:nvPr/>
          </p:nvPicPr>
          <p:blipFill>
            <a:blip r:embed="rId3">
              <a:extLst/>
            </a:blip>
            <a:srcRect t="1052" r="94" b="1222"/>
            <a:stretch>
              <a:fillRect/>
            </a:stretch>
          </p:blipFill>
          <p:spPr>
            <a:xfrm>
              <a:off x="0" y="0"/>
              <a:ext cx="5448300" cy="7073900"/>
            </a:xfrm>
            <a:prstGeom prst="rect">
              <a:avLst/>
            </a:prstGeom>
            <a:ln>
              <a:noFill/>
            </a:ln>
            <a:effectLst/>
          </p:spPr>
        </p:pic>
        <p:pic>
          <p:nvPicPr>
            <p:cNvPr id="392" name="Picture 391"/>
            <p:cNvPicPr/>
            <p:nvPr/>
          </p:nvPicPr>
          <p:blipFill>
            <a:blip r:embed="rId4">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Shape 39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399" name="Group 399"/>
          <p:cNvGrpSpPr/>
          <p:nvPr/>
        </p:nvGrpSpPr>
        <p:grpSpPr>
          <a:xfrm>
            <a:off x="9227189" y="3487899"/>
            <a:ext cx="2985978" cy="3649501"/>
            <a:chOff x="-269170" y="-126999"/>
            <a:chExt cx="2985976" cy="3649500"/>
          </a:xfrm>
        </p:grpSpPr>
        <p:pic>
          <p:nvPicPr>
            <p:cNvPr id="39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397" name="Picture 39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Shape 80"/>
          <p:cNvSpPr>
            <a:spLocks noGrp="1"/>
          </p:cNvSpPr>
          <p:nvPr>
            <p:ph type="body" idx="1"/>
          </p:nvPr>
        </p:nvSpPr>
        <p:spPr>
          <a:xfrm>
            <a:off x="635000" y="2402582"/>
            <a:ext cx="5867400" cy="6925855"/>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Charles Darwin taught that evolution is repeated in the womb.</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“Embryology rises greatly in interest, when  we thus look at </a:t>
            </a:r>
            <a:r>
              <a:rPr sz="3600" u="sng" spc="-47">
                <a:solidFill>
                  <a:srgbClr val="CBCBCB"/>
                </a:solidFill>
                <a:latin typeface="Georgia"/>
                <a:ea typeface="Georgia"/>
                <a:cs typeface="Georgia"/>
                <a:sym typeface="Georgia"/>
              </a:rPr>
              <a:t>the embryo as a picture … of the common parent-form of each great class of animals</a:t>
            </a:r>
            <a:r>
              <a:rPr sz="3600" spc="-47">
                <a:solidFill>
                  <a:srgbClr val="CBCBCB"/>
                </a:solidFill>
                <a:latin typeface="Georgia"/>
                <a:ea typeface="Georgia"/>
                <a:cs typeface="Georgia"/>
                <a:sym typeface="Georgia"/>
              </a:rPr>
              <a:t>” (On the Origin of Species).</a:t>
            </a:r>
          </a:p>
        </p:txBody>
      </p:sp>
      <p:grpSp>
        <p:nvGrpSpPr>
          <p:cNvPr id="83" name="Group 83"/>
          <p:cNvGrpSpPr/>
          <p:nvPr/>
        </p:nvGrpSpPr>
        <p:grpSpPr>
          <a:xfrm>
            <a:off x="6807200" y="1079500"/>
            <a:ext cx="5511800" cy="6925854"/>
            <a:chOff x="-266700" y="-127000"/>
            <a:chExt cx="5511800" cy="6925853"/>
          </a:xfrm>
        </p:grpSpPr>
        <p:pic>
          <p:nvPicPr>
            <p:cNvPr id="82" name="pasted-image.png"/>
            <p:cNvPicPr/>
            <p:nvPr/>
          </p:nvPicPr>
          <p:blipFill>
            <a:blip r:embed="rId2">
              <a:extLst/>
            </a:blip>
            <a:srcRect l="24349" r="24349"/>
            <a:stretch>
              <a:fillRect/>
            </a:stretch>
          </p:blipFill>
          <p:spPr>
            <a:xfrm>
              <a:off x="0" y="0"/>
              <a:ext cx="5143500" cy="6671854"/>
            </a:xfrm>
            <a:prstGeom prst="rect">
              <a:avLst/>
            </a:prstGeom>
            <a:ln>
              <a:noFill/>
            </a:ln>
            <a:effectLst/>
          </p:spPr>
        </p:pic>
        <p:pic>
          <p:nvPicPr>
            <p:cNvPr id="81" name="Picture 8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a:spLocks noGrp="1"/>
          </p:cNvSpPr>
          <p:nvPr>
            <p:ph type="body" idx="1"/>
          </p:nvPr>
        </p:nvSpPr>
        <p:spPr>
          <a:xfrm>
            <a:off x="635000" y="5664200"/>
            <a:ext cx="5867400" cy="289024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idea was popularized by the embryo chart developed by Ernst Haeckel, a disciple of Charles darwin in Germany.</a:t>
            </a:r>
          </a:p>
        </p:txBody>
      </p:sp>
      <p:grpSp>
        <p:nvGrpSpPr>
          <p:cNvPr id="88" name="Group 88"/>
          <p:cNvGrpSpPr/>
          <p:nvPr/>
        </p:nvGrpSpPr>
        <p:grpSpPr>
          <a:xfrm>
            <a:off x="6807200" y="1079500"/>
            <a:ext cx="5511800" cy="6925854"/>
            <a:chOff x="-266700" y="-127000"/>
            <a:chExt cx="5511800" cy="6925853"/>
          </a:xfrm>
        </p:grpSpPr>
        <p:pic>
          <p:nvPicPr>
            <p:cNvPr id="87" name="haeckel ernst 01.jpg"/>
            <p:cNvPicPr/>
            <p:nvPr/>
          </p:nvPicPr>
          <p:blipFill>
            <a:blip r:embed="rId2">
              <a:extLst/>
            </a:blip>
            <a:srcRect t="1477" b="1514"/>
            <a:stretch>
              <a:fillRect/>
            </a:stretch>
          </p:blipFill>
          <p:spPr>
            <a:xfrm>
              <a:off x="0" y="0"/>
              <a:ext cx="5143500" cy="6671854"/>
            </a:xfrm>
            <a:prstGeom prst="rect">
              <a:avLst/>
            </a:prstGeom>
            <a:ln>
              <a:noFill/>
            </a:ln>
            <a:effectLst/>
          </p:spPr>
        </p:pic>
        <p:pic>
          <p:nvPicPr>
            <p:cNvPr id="86" name="Picture 85"/>
            <p:cNvPicPr/>
            <p:nvPr/>
          </p:nvPicPr>
          <p:blipFill>
            <a:blip r:embed="rId3">
              <a:extLst/>
            </a:blip>
            <a:stretch>
              <a:fillRect/>
            </a:stretch>
          </p:blipFill>
          <p:spPr>
            <a:xfrm>
              <a:off x="-266700" y="-127000"/>
              <a:ext cx="5511800" cy="6925854"/>
            </a:xfrm>
            <a:prstGeom prst="rect">
              <a:avLst/>
            </a:prstGeom>
            <a:effectLst/>
          </p:spPr>
        </p:pic>
      </p:grpSp>
      <p:grpSp>
        <p:nvGrpSpPr>
          <p:cNvPr id="91" name="Group 91"/>
          <p:cNvGrpSpPr/>
          <p:nvPr/>
        </p:nvGrpSpPr>
        <p:grpSpPr>
          <a:xfrm>
            <a:off x="3454399" y="215900"/>
            <a:ext cx="4067352" cy="5052197"/>
            <a:chOff x="-266700" y="-126999"/>
            <a:chExt cx="4067350" cy="5052196"/>
          </a:xfrm>
        </p:grpSpPr>
        <p:pic>
          <p:nvPicPr>
            <p:cNvPr id="90" name="haeckel ernst embryo chart.jpg"/>
            <p:cNvPicPr/>
            <p:nvPr/>
          </p:nvPicPr>
          <p:blipFill>
            <a:blip r:embed="rId4">
              <a:extLst/>
            </a:blip>
            <a:srcRect l="21240" r="21240"/>
            <a:stretch>
              <a:fillRect/>
            </a:stretch>
          </p:blipFill>
          <p:spPr>
            <a:xfrm>
              <a:off x="0" y="0"/>
              <a:ext cx="3699051" cy="4798197"/>
            </a:xfrm>
            <a:prstGeom prst="rect">
              <a:avLst/>
            </a:prstGeom>
            <a:ln>
              <a:noFill/>
            </a:ln>
            <a:effectLst/>
          </p:spPr>
        </p:pic>
        <p:pic>
          <p:nvPicPr>
            <p:cNvPr id="89" name="Picture 88"/>
            <p:cNvPicPr/>
            <p:nvPr/>
          </p:nvPicPr>
          <p:blipFill>
            <a:blip r:embed="rId5">
              <a:extLst/>
            </a:blip>
            <a:stretch>
              <a:fillRect/>
            </a:stretch>
          </p:blipFill>
          <p:spPr>
            <a:xfrm>
              <a:off x="-266700" y="-127000"/>
              <a:ext cx="4067351" cy="5052197"/>
            </a:xfrm>
            <a:prstGeom prst="rect">
              <a:avLst/>
            </a:prstGeom>
            <a:effectLst/>
          </p:spPr>
        </p:pic>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Shape 93"/>
          <p:cNvSpPr>
            <a:spLocks noGrp="1"/>
          </p:cNvSpPr>
          <p:nvPr>
            <p:ph type="body" idx="1"/>
          </p:nvPr>
        </p:nvSpPr>
        <p:spPr>
          <a:xfrm>
            <a:off x="1092200" y="8008199"/>
            <a:ext cx="10820400" cy="122029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is based on Haeckel’s “law of recapitulation” or biogenetic law.</a:t>
            </a:r>
          </a:p>
        </p:txBody>
      </p:sp>
      <p:pic>
        <p:nvPicPr>
          <p:cNvPr id="94" name="Picture 93"/>
          <p:cNvPicPr/>
          <p:nvPr/>
        </p:nvPicPr>
        <p:blipFill>
          <a:blip r:embed="rId2">
            <a:extLst/>
          </a:blip>
          <a:stretch>
            <a:fillRect/>
          </a:stretch>
        </p:blipFill>
        <p:spPr>
          <a:xfrm>
            <a:off x="1506620" y="368300"/>
            <a:ext cx="9991561" cy="7396481"/>
          </a:xfrm>
          <a:prstGeom prst="rect">
            <a:avLst/>
          </a:prstGeom>
        </p:spPr>
      </p:pic>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1853</Words>
  <Application>Microsoft Office PowerPoint</Application>
  <PresentationFormat>Custom</PresentationFormat>
  <Paragraphs>136</Paragraphs>
  <Slides>67</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67</vt:i4>
      </vt:variant>
    </vt:vector>
  </HeadingPairs>
  <TitlesOfParts>
    <vt:vector size="78" baseType="lpstr">
      <vt:lpstr>Arial</vt:lpstr>
      <vt:lpstr>Copperplate</vt:lpstr>
      <vt:lpstr>Georgia</vt:lpstr>
      <vt:lpstr>Georgia Bold</vt:lpstr>
      <vt:lpstr>Gill Sans</vt:lpstr>
      <vt:lpstr>Helvetica</vt:lpstr>
      <vt:lpstr>Helvetica Neue</vt:lpstr>
      <vt:lpstr>Helvetica Neue Bold Condensed</vt:lpstr>
      <vt:lpstr>Lucida Grande</vt:lpstr>
      <vt:lpstr>Palatino</vt:lpstr>
      <vt:lpstr>Blueprint</vt:lpstr>
      <vt:lpstr>PowerPoint Presentation</vt:lpstr>
      <vt:lpstr>PowerPoint Presentation</vt:lpstr>
      <vt:lpstr>Evolution and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It was exposed as a fraud in Haeckel’s day.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The human embryo has no “gill slits.”</vt:lpstr>
      <vt:lpstr>PowerPoint Presentation</vt:lpstr>
      <vt:lpstr>PowerPoint Presentation</vt:lpstr>
      <vt:lpstr>PowerPoint Presentation</vt:lpstr>
      <vt:lpstr>3. The only “evidence” for evolution in the embryo chart is the assumption of evolution.</vt:lpstr>
      <vt:lpstr>PowerPoint Presentation</vt:lpstr>
      <vt:lpstr>PowerPoint Presentation</vt:lpstr>
      <vt:lpstr>PowerPoint Presentation</vt:lpstr>
      <vt:lpstr>PowerPoint Presentation</vt:lpstr>
      <vt:lpstr>PowerPoint Presentation</vt:lpstr>
      <vt:lpstr>PowerPoint Presentation</vt:lpstr>
      <vt:lpstr>4. Haeckel’s law is still taught.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 Haeckel’s law has justified the murder of unborn children.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2015-02-05T18:00:14Z</dcterms:modified>
</cp:coreProperties>
</file>