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4093573048"/>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9.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48.png"/></Relationships>
</file>

<file path=ppt/slides/_rels/slide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2.mov"/><Relationship Id="rId1" Type="http://schemas.microsoft.com/office/2007/relationships/media" Target="../media/media2.mov"/><Relationship Id="rId4" Type="http://schemas.openxmlformats.org/officeDocument/2006/relationships/image" Target="../media/image50.png"/></Relationships>
</file>

<file path=ppt/slides/_rels/slide6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3.mov"/><Relationship Id="rId1" Type="http://schemas.microsoft.com/office/2007/relationships/media" Target="../media/media3.mov"/><Relationship Id="rId4" Type="http://schemas.openxmlformats.org/officeDocument/2006/relationships/image" Target="../media/image56.png"/></Relationships>
</file>

<file path=ppt/slides/_rels/slide7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1.jpe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9.xml"/><Relationship Id="rId5" Type="http://schemas.openxmlformats.org/officeDocument/2006/relationships/image" Target="../media/image66.png"/><Relationship Id="rId4" Type="http://schemas.openxmlformats.org/officeDocument/2006/relationships/image" Target="../media/image62.png"/></Relationships>
</file>

<file path=ppt/slides/_rels/slide8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9.xml"/><Relationship Id="rId5" Type="http://schemas.openxmlformats.org/officeDocument/2006/relationships/image" Target="../media/image66.png"/><Relationship Id="rId4" Type="http://schemas.openxmlformats.org/officeDocument/2006/relationships/image" Target="../media/image62.png"/></Relationships>
</file>

<file path=ppt/slides/_rels/slide8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p:nvPr/>
        </p:nvSpPr>
        <p:spPr>
          <a:xfrm>
            <a:off x="419723" y="2299261"/>
            <a:ext cx="5867401" cy="672241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Robert Wiedersheim, a Darwinist in Germany, enlarged the list to 180 in his book The Structure of Man.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He added: </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 the pineal gland</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 the pituitary gland</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 the tonsils</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 the thymus</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etc.</a:t>
            </a:r>
          </a:p>
        </p:txBody>
      </p:sp>
      <p:grpSp>
        <p:nvGrpSpPr>
          <p:cNvPr id="98" name="Group 98"/>
          <p:cNvGrpSpPr/>
          <p:nvPr/>
        </p:nvGrpSpPr>
        <p:grpSpPr>
          <a:xfrm>
            <a:off x="6680200" y="1155700"/>
            <a:ext cx="5511800" cy="6925854"/>
            <a:chOff x="-266700" y="-127000"/>
            <a:chExt cx="5511800" cy="6925853"/>
          </a:xfrm>
        </p:grpSpPr>
        <p:pic>
          <p:nvPicPr>
            <p:cNvPr id="97"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96" name="Picture 9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Shape 100"/>
          <p:cNvSpPr/>
          <p:nvPr/>
        </p:nvSpPr>
        <p:spPr>
          <a:xfrm>
            <a:off x="419723" y="4572650"/>
            <a:ext cx="5867401" cy="444902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Wiedersheim said, “man is a veritable walking museum of antiquities … He continues to inherit them though he no longer has any use for them.”</a:t>
            </a:r>
          </a:p>
        </p:txBody>
      </p:sp>
      <p:grpSp>
        <p:nvGrpSpPr>
          <p:cNvPr id="103" name="Group 103"/>
          <p:cNvGrpSpPr/>
          <p:nvPr/>
        </p:nvGrpSpPr>
        <p:grpSpPr>
          <a:xfrm>
            <a:off x="6680200" y="1155700"/>
            <a:ext cx="5511800" cy="6925854"/>
            <a:chOff x="-266700" y="-127000"/>
            <a:chExt cx="5511800" cy="6925853"/>
          </a:xfrm>
        </p:grpSpPr>
        <p:pic>
          <p:nvPicPr>
            <p:cNvPr id="102"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101" name="Picture 10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Shape 105"/>
          <p:cNvSpPr/>
          <p:nvPr/>
        </p:nvSpPr>
        <p:spPr>
          <a:xfrm>
            <a:off x="419723" y="5644027"/>
            <a:ext cx="5867401" cy="300368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Wiedersheim’s statements were used as evidence in the Scopes trial in Tennessee in 1925. </a:t>
            </a:r>
          </a:p>
        </p:txBody>
      </p:sp>
      <p:grpSp>
        <p:nvGrpSpPr>
          <p:cNvPr id="108" name="Group 108"/>
          <p:cNvGrpSpPr/>
          <p:nvPr/>
        </p:nvGrpSpPr>
        <p:grpSpPr>
          <a:xfrm>
            <a:off x="6680200" y="1155700"/>
            <a:ext cx="5511800" cy="6925854"/>
            <a:chOff x="-266700" y="-127000"/>
            <a:chExt cx="5511800" cy="6925853"/>
          </a:xfrm>
        </p:grpSpPr>
        <p:pic>
          <p:nvPicPr>
            <p:cNvPr id="107"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106" name="Picture 10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p:nvPr/>
        </p:nvSpPr>
        <p:spPr>
          <a:xfrm>
            <a:off x="635000" y="4628552"/>
            <a:ext cx="5867400" cy="49276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concept was so popular as an evolutionary icon that Ernst Haeckel gave it the name Dysteleology or “the science of rudimentary organs.”</a:t>
            </a:r>
          </a:p>
        </p:txBody>
      </p:sp>
      <p:grpSp>
        <p:nvGrpSpPr>
          <p:cNvPr id="113" name="Group 113"/>
          <p:cNvGrpSpPr/>
          <p:nvPr/>
        </p:nvGrpSpPr>
        <p:grpSpPr>
          <a:xfrm>
            <a:off x="6680200" y="1155700"/>
            <a:ext cx="5511800" cy="6925854"/>
            <a:chOff x="-266700" y="-127000"/>
            <a:chExt cx="5511800" cy="6925853"/>
          </a:xfrm>
        </p:grpSpPr>
        <p:pic>
          <p:nvPicPr>
            <p:cNvPr id="112" name="haeckel ernst 01.jpg"/>
            <p:cNvPicPr/>
            <p:nvPr/>
          </p:nvPicPr>
          <p:blipFill>
            <a:blip r:embed="rId2">
              <a:extLst/>
            </a:blip>
            <a:srcRect t="1477" b="1514"/>
            <a:stretch>
              <a:fillRect/>
            </a:stretch>
          </p:blipFill>
          <p:spPr>
            <a:xfrm>
              <a:off x="0" y="0"/>
              <a:ext cx="5143500" cy="6671854"/>
            </a:xfrm>
            <a:prstGeom prst="rect">
              <a:avLst/>
            </a:prstGeom>
            <a:ln>
              <a:noFill/>
            </a:ln>
            <a:effectLst/>
          </p:spPr>
        </p:pic>
        <p:pic>
          <p:nvPicPr>
            <p:cNvPr id="111" name="Picture 11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Group 117"/>
          <p:cNvGrpSpPr/>
          <p:nvPr/>
        </p:nvGrpSpPr>
        <p:grpSpPr>
          <a:xfrm>
            <a:off x="4213670" y="336564"/>
            <a:ext cx="8138599" cy="4809003"/>
            <a:chOff x="-266700" y="-127000"/>
            <a:chExt cx="8138597" cy="4809002"/>
          </a:xfrm>
        </p:grpSpPr>
        <p:pic>
          <p:nvPicPr>
            <p:cNvPr id="116" name="IMG_20141223_0002 - Version 4.jpg"/>
            <p:cNvPicPr/>
            <p:nvPr/>
          </p:nvPicPr>
          <p:blipFill>
            <a:blip r:embed="rId2">
              <a:extLst/>
            </a:blip>
            <a:srcRect/>
            <a:stretch>
              <a:fillRect/>
            </a:stretch>
          </p:blipFill>
          <p:spPr>
            <a:xfrm>
              <a:off x="0" y="0"/>
              <a:ext cx="7770298" cy="4555003"/>
            </a:xfrm>
            <a:prstGeom prst="rect">
              <a:avLst/>
            </a:prstGeom>
            <a:ln>
              <a:noFill/>
            </a:ln>
            <a:effectLst/>
          </p:spPr>
        </p:pic>
        <p:pic>
          <p:nvPicPr>
            <p:cNvPr id="115" name="Picture 114"/>
            <p:cNvPicPr/>
            <p:nvPr/>
          </p:nvPicPr>
          <p:blipFill>
            <a:blip r:embed="rId3">
              <a:extLst/>
            </a:blip>
            <a:stretch>
              <a:fillRect/>
            </a:stretch>
          </p:blipFill>
          <p:spPr>
            <a:xfrm>
              <a:off x="-266700" y="-127000"/>
              <a:ext cx="8138598" cy="4809003"/>
            </a:xfrm>
            <a:prstGeom prst="rect">
              <a:avLst/>
            </a:prstGeom>
            <a:effectLst/>
          </p:spPr>
        </p:pic>
      </p:grpSp>
      <p:sp>
        <p:nvSpPr>
          <p:cNvPr id="118" name="Shape 118"/>
          <p:cNvSpPr/>
          <p:nvPr/>
        </p:nvSpPr>
        <p:spPr>
          <a:xfrm>
            <a:off x="715134" y="6154022"/>
            <a:ext cx="6840592" cy="298967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Vestigial organs are still widely used as proof for evolution.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Here are two 9th grade textbooks in Nepal</a:t>
            </a:r>
          </a:p>
        </p:txBody>
      </p:sp>
      <p:grpSp>
        <p:nvGrpSpPr>
          <p:cNvPr id="121" name="Group 121"/>
          <p:cNvGrpSpPr/>
          <p:nvPr/>
        </p:nvGrpSpPr>
        <p:grpSpPr>
          <a:xfrm rot="21206054">
            <a:off x="7611311" y="2875068"/>
            <a:ext cx="3780169" cy="4679682"/>
            <a:chOff x="-266699" y="-126999"/>
            <a:chExt cx="3780168" cy="4679681"/>
          </a:xfrm>
        </p:grpSpPr>
        <p:pic>
          <p:nvPicPr>
            <p:cNvPr id="120" name="IMG_20141223_0004.jpg"/>
            <p:cNvPicPr/>
            <p:nvPr/>
          </p:nvPicPr>
          <p:blipFill>
            <a:blip r:embed="rId4">
              <a:extLst/>
            </a:blip>
            <a:srcRect t="1744" b="1744"/>
            <a:stretch>
              <a:fillRect/>
            </a:stretch>
          </p:blipFill>
          <p:spPr>
            <a:xfrm>
              <a:off x="0" y="0"/>
              <a:ext cx="3411869" cy="4425682"/>
            </a:xfrm>
            <a:prstGeom prst="rect">
              <a:avLst/>
            </a:prstGeom>
            <a:ln>
              <a:noFill/>
            </a:ln>
            <a:effectLst/>
          </p:spPr>
        </p:pic>
        <p:pic>
          <p:nvPicPr>
            <p:cNvPr id="119" name="Picture 118"/>
            <p:cNvPicPr/>
            <p:nvPr/>
          </p:nvPicPr>
          <p:blipFill>
            <a:blip r:embed="rId5">
              <a:extLst/>
            </a:blip>
            <a:stretch>
              <a:fillRect/>
            </a:stretch>
          </p:blipFill>
          <p:spPr>
            <a:xfrm>
              <a:off x="-266701" y="-127001"/>
              <a:ext cx="3780170" cy="4679683"/>
            </a:xfrm>
            <a:prstGeom prst="rect">
              <a:avLst/>
            </a:prstGeom>
            <a:effectLst/>
          </p:spPr>
        </p:pic>
      </p:grpSp>
      <p:grpSp>
        <p:nvGrpSpPr>
          <p:cNvPr id="124" name="Group 124"/>
          <p:cNvGrpSpPr/>
          <p:nvPr/>
        </p:nvGrpSpPr>
        <p:grpSpPr>
          <a:xfrm rot="780469">
            <a:off x="772546" y="997005"/>
            <a:ext cx="3780170" cy="4679682"/>
            <a:chOff x="-266699" y="-126999"/>
            <a:chExt cx="3780168" cy="4679681"/>
          </a:xfrm>
        </p:grpSpPr>
        <p:pic>
          <p:nvPicPr>
            <p:cNvPr id="123" name="IMG_20141223_0001.jpg"/>
            <p:cNvPicPr/>
            <p:nvPr/>
          </p:nvPicPr>
          <p:blipFill>
            <a:blip r:embed="rId6">
              <a:extLst/>
            </a:blip>
            <a:srcRect t="2932" b="2932"/>
            <a:stretch>
              <a:fillRect/>
            </a:stretch>
          </p:blipFill>
          <p:spPr>
            <a:xfrm>
              <a:off x="0" y="-1"/>
              <a:ext cx="3411869" cy="4425683"/>
            </a:xfrm>
            <a:prstGeom prst="rect">
              <a:avLst/>
            </a:prstGeom>
            <a:ln>
              <a:noFill/>
            </a:ln>
            <a:effectLst/>
          </p:spPr>
        </p:pic>
        <p:pic>
          <p:nvPicPr>
            <p:cNvPr id="122" name="Picture 121"/>
            <p:cNvPicPr/>
            <p:nvPr/>
          </p:nvPicPr>
          <p:blipFill>
            <a:blip r:embed="rId5">
              <a:extLst/>
            </a:blip>
            <a:stretch>
              <a:fillRect/>
            </a:stretch>
          </p:blipFill>
          <p:spPr>
            <a:xfrm>
              <a:off x="-266700" y="-127000"/>
              <a:ext cx="3780169" cy="4679682"/>
            </a:xfrm>
            <a:prstGeom prst="rect">
              <a:avLst/>
            </a:prstGeom>
            <a:effectLst/>
          </p:spPr>
        </p:pic>
      </p:gr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26"/>
          <p:cNvSpPr/>
          <p:nvPr/>
        </p:nvSpPr>
        <p:spPr>
          <a:xfrm>
            <a:off x="774700" y="482600"/>
            <a:ext cx="5321300" cy="2971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Vestigial Organs</a:t>
            </a:r>
          </a:p>
        </p:txBody>
      </p:sp>
      <p:pic>
        <p:nvPicPr>
          <p:cNvPr id="127" name="Picture 126"/>
          <p:cNvPicPr/>
          <p:nvPr/>
        </p:nvPicPr>
        <p:blipFill>
          <a:blip r:embed="rId2">
            <a:extLst/>
          </a:blip>
          <a:stretch>
            <a:fillRect/>
          </a:stretch>
        </p:blipFill>
        <p:spPr>
          <a:xfrm>
            <a:off x="7085531" y="520700"/>
            <a:ext cx="5426853" cy="4062204"/>
          </a:xfrm>
          <a:prstGeom prst="rect">
            <a:avLst/>
          </a:prstGeom>
        </p:spPr>
      </p:pic>
      <p:sp>
        <p:nvSpPr>
          <p:cNvPr id="128" name="Shape 128"/>
          <p:cNvSpPr>
            <a:spLocks noGrp="1"/>
          </p:cNvSpPr>
          <p:nvPr>
            <p:ph type="body" idx="1"/>
          </p:nvPr>
        </p:nvSpPr>
        <p:spPr>
          <a:xfrm>
            <a:off x="844550" y="2894795"/>
            <a:ext cx="5410200" cy="5402420"/>
          </a:xfrm>
          <a:prstGeom prst="rect">
            <a:avLst/>
          </a:prstGeom>
        </p:spPr>
        <p:txBody>
          <a:bodyPr anchor="t"/>
          <a:lstStyle/>
          <a:p>
            <a:pPr lvl="0" defTabSz="584200">
              <a:lnSpc>
                <a:spcPct val="110000"/>
              </a:lnSpc>
              <a:tabLst/>
              <a:defRPr sz="1800">
                <a:solidFill>
                  <a:srgbClr val="000000"/>
                </a:solidFill>
              </a:defRPr>
            </a:pPr>
            <a:r>
              <a:rPr sz="3600" spc="-47">
                <a:latin typeface="Georgia"/>
                <a:ea typeface="Georgia"/>
                <a:cs typeface="Georgia"/>
                <a:sym typeface="Georgia"/>
              </a:rPr>
              <a:t>1. Vestigial organs do not prove evolution happened; they assume evolution happened.</a:t>
            </a:r>
          </a:p>
          <a:p>
            <a:pPr lvl="0" defTabSz="584200">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2. The idea of vestigial organs was based on ignorance; they have important functions.</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title"/>
          </p:nvPr>
        </p:nvSpPr>
        <p:spPr>
          <a:xfrm>
            <a:off x="788640" y="1129323"/>
            <a:ext cx="5560120" cy="5656164"/>
          </a:xfrm>
          <a:prstGeom prst="rect">
            <a:avLst/>
          </a:prstGeom>
        </p:spPr>
        <p:txBody>
          <a:bodyPr anchor="t">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1. Vestigial Organs do not prove that evolution happened; they assume that evolution happened.</a:t>
            </a:r>
          </a:p>
        </p:txBody>
      </p:sp>
      <p:grpSp>
        <p:nvGrpSpPr>
          <p:cNvPr id="133" name="Group 133"/>
          <p:cNvGrpSpPr/>
          <p:nvPr/>
        </p:nvGrpSpPr>
        <p:grpSpPr>
          <a:xfrm>
            <a:off x="6680200" y="1155700"/>
            <a:ext cx="5511800" cy="6925854"/>
            <a:chOff x="-266700" y="-127000"/>
            <a:chExt cx="5511800" cy="6925853"/>
          </a:xfrm>
        </p:grpSpPr>
        <p:pic>
          <p:nvPicPr>
            <p:cNvPr id="132"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131" name="Picture 13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 name="Group 137"/>
          <p:cNvGrpSpPr/>
          <p:nvPr/>
        </p:nvGrpSpPr>
        <p:grpSpPr>
          <a:xfrm>
            <a:off x="6680200" y="1155700"/>
            <a:ext cx="5511800" cy="6925854"/>
            <a:chOff x="-266700" y="-127000"/>
            <a:chExt cx="5511800" cy="6925853"/>
          </a:xfrm>
        </p:grpSpPr>
        <p:pic>
          <p:nvPicPr>
            <p:cNvPr id="136"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135" name="Picture 134"/>
            <p:cNvPicPr/>
            <p:nvPr/>
          </p:nvPicPr>
          <p:blipFill>
            <a:blip r:embed="rId3">
              <a:extLst/>
            </a:blip>
            <a:stretch>
              <a:fillRect/>
            </a:stretch>
          </p:blipFill>
          <p:spPr>
            <a:xfrm>
              <a:off x="-266700" y="-127000"/>
              <a:ext cx="5511800" cy="6925854"/>
            </a:xfrm>
            <a:prstGeom prst="rect">
              <a:avLst/>
            </a:prstGeom>
            <a:effectLst/>
          </p:spPr>
        </p:pic>
      </p:grpSp>
      <p:sp>
        <p:nvSpPr>
          <p:cNvPr id="138" name="Shape 138"/>
          <p:cNvSpPr/>
          <p:nvPr/>
        </p:nvSpPr>
        <p:spPr>
          <a:xfrm>
            <a:off x="431800" y="4651481"/>
            <a:ext cx="5867400" cy="429228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Vestigial organs are used as evidence for evolution, but even if there are organs that have no known function, this does not prove that evolution happened. </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p:nvPr/>
        </p:nvSpPr>
        <p:spPr>
          <a:xfrm>
            <a:off x="448020" y="2854135"/>
            <a:ext cx="5867401" cy="630871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Like his other “proofs,” Darwin first assumed that evolution is true and then interpreted the evidence on this assumption. Apart from the assumption that evolution has happened, there is no evidence that organs such as the coccyx are “left overs.”</a:t>
            </a:r>
          </a:p>
        </p:txBody>
      </p:sp>
      <p:grpSp>
        <p:nvGrpSpPr>
          <p:cNvPr id="143" name="Group 143"/>
          <p:cNvGrpSpPr/>
          <p:nvPr/>
        </p:nvGrpSpPr>
        <p:grpSpPr>
          <a:xfrm>
            <a:off x="6680200" y="1155700"/>
            <a:ext cx="5511800" cy="6925854"/>
            <a:chOff x="-266700" y="-127000"/>
            <a:chExt cx="5511800" cy="6925853"/>
          </a:xfrm>
        </p:grpSpPr>
        <p:pic>
          <p:nvPicPr>
            <p:cNvPr id="142" name="darwin-thumb.jpg"/>
            <p:cNvPicPr/>
            <p:nvPr/>
          </p:nvPicPr>
          <p:blipFill>
            <a:blip r:embed="rId2">
              <a:extLst/>
            </a:blip>
            <a:srcRect t="750" b="666"/>
            <a:stretch>
              <a:fillRect/>
            </a:stretch>
          </p:blipFill>
          <p:spPr>
            <a:xfrm>
              <a:off x="0" y="0"/>
              <a:ext cx="5143500" cy="6671854"/>
            </a:xfrm>
            <a:prstGeom prst="rect">
              <a:avLst/>
            </a:prstGeom>
            <a:ln>
              <a:noFill/>
            </a:ln>
            <a:effectLst/>
          </p:spPr>
        </p:pic>
        <p:pic>
          <p:nvPicPr>
            <p:cNvPr id="141" name="Picture 14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 name="Group 147"/>
          <p:cNvGrpSpPr/>
          <p:nvPr/>
        </p:nvGrpSpPr>
        <p:grpSpPr>
          <a:xfrm>
            <a:off x="6680200" y="1155700"/>
            <a:ext cx="5511800" cy="6925854"/>
            <a:chOff x="-266700" y="-127000"/>
            <a:chExt cx="5511800" cy="6925853"/>
          </a:xfrm>
        </p:grpSpPr>
        <p:pic>
          <p:nvPicPr>
            <p:cNvPr id="146"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145" name="Picture 144"/>
            <p:cNvPicPr/>
            <p:nvPr/>
          </p:nvPicPr>
          <p:blipFill>
            <a:blip r:embed="rId3">
              <a:extLst/>
            </a:blip>
            <a:stretch>
              <a:fillRect/>
            </a:stretch>
          </p:blipFill>
          <p:spPr>
            <a:xfrm>
              <a:off x="-266700" y="-127000"/>
              <a:ext cx="5511800" cy="6925854"/>
            </a:xfrm>
            <a:prstGeom prst="rect">
              <a:avLst/>
            </a:prstGeom>
            <a:effectLst/>
          </p:spPr>
        </p:pic>
      </p:grpSp>
      <p:sp>
        <p:nvSpPr>
          <p:cNvPr id="148" name="Shape 148"/>
          <p:cNvSpPr/>
          <p:nvPr/>
        </p:nvSpPr>
        <p:spPr>
          <a:xfrm>
            <a:off x="431800" y="6528551"/>
            <a:ext cx="5867400" cy="205431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is circular reasoning. It is not science.</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12800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defRPr sz="1800" spc="0">
                <a:solidFill>
                  <a:srgbClr val="000000"/>
                </a:solidFill>
              </a:defRPr>
            </a:pPr>
            <a:endParaRPr sz="3600" spc="-47">
              <a:solidFill>
                <a:srgbClr val="CBCBCB"/>
              </a:solidFill>
              <a:latin typeface="Georgia"/>
              <a:ea typeface="Georgia"/>
              <a:cs typeface="Georgia"/>
              <a:sym typeface="Georgia"/>
            </a:endParaRP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Before viewing these PowerPoints, the teacher should first present the introduction to the evolution 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50"/>
          <p:cNvSpPr>
            <a:spLocks noGrp="1"/>
          </p:cNvSpPr>
          <p:nvPr>
            <p:ph type="title"/>
          </p:nvPr>
        </p:nvSpPr>
        <p:spPr>
          <a:xfrm>
            <a:off x="704850" y="1167423"/>
            <a:ext cx="5727700" cy="4115099"/>
          </a:xfrm>
          <a:prstGeom prst="rect">
            <a:avLst/>
          </a:prstGeom>
        </p:spPr>
        <p:txBody>
          <a:bodyPr anchor="t">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2. The idea of Vestigial Organs was based on ignorance. </a:t>
            </a:r>
          </a:p>
        </p:txBody>
      </p:sp>
      <p:grpSp>
        <p:nvGrpSpPr>
          <p:cNvPr id="153" name="Group 153"/>
          <p:cNvGrpSpPr/>
          <p:nvPr/>
        </p:nvGrpSpPr>
        <p:grpSpPr>
          <a:xfrm>
            <a:off x="6680200" y="1155700"/>
            <a:ext cx="5511800" cy="6925854"/>
            <a:chOff x="-266700" y="-127000"/>
            <a:chExt cx="5511800" cy="6925853"/>
          </a:xfrm>
        </p:grpSpPr>
        <p:pic>
          <p:nvPicPr>
            <p:cNvPr id="152"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151" name="Picture 15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7" name="Group 157"/>
          <p:cNvGrpSpPr/>
          <p:nvPr/>
        </p:nvGrpSpPr>
        <p:grpSpPr>
          <a:xfrm>
            <a:off x="6680200" y="1155700"/>
            <a:ext cx="5511800" cy="6925854"/>
            <a:chOff x="-266700" y="-127000"/>
            <a:chExt cx="5511800" cy="6925853"/>
          </a:xfrm>
        </p:grpSpPr>
        <p:pic>
          <p:nvPicPr>
            <p:cNvPr id="156"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155" name="Picture 154"/>
            <p:cNvPicPr/>
            <p:nvPr/>
          </p:nvPicPr>
          <p:blipFill>
            <a:blip r:embed="rId3">
              <a:extLst/>
            </a:blip>
            <a:stretch>
              <a:fillRect/>
            </a:stretch>
          </p:blipFill>
          <p:spPr>
            <a:xfrm>
              <a:off x="-266700" y="-127000"/>
              <a:ext cx="5511800" cy="6925854"/>
            </a:xfrm>
            <a:prstGeom prst="rect">
              <a:avLst/>
            </a:prstGeom>
            <a:effectLst/>
          </p:spPr>
        </p:pic>
      </p:grpSp>
      <p:sp>
        <p:nvSpPr>
          <p:cNvPr id="158" name="Shape 158"/>
          <p:cNvSpPr/>
          <p:nvPr/>
        </p:nvSpPr>
        <p:spPr>
          <a:xfrm>
            <a:off x="507143" y="1029997"/>
            <a:ext cx="5867401" cy="769360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idea of “vestigial” organs was based on scientific ignorance.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As man’s understanding of the human body has increased since the time of Darwin, we have learned that the so-called “vestigial” organs have important purposes.</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p:nvPr/>
        </p:nvSpPr>
        <p:spPr>
          <a:xfrm>
            <a:off x="635000" y="4346922"/>
            <a:ext cx="5867400" cy="418395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Jerry Bergman, Ph.D. in human biology, stated in his book “Vestigial Organs Are Fully Functional” that the number of vestigial organs had shrunk to zero by 1999.</a:t>
            </a:r>
          </a:p>
        </p:txBody>
      </p:sp>
      <p:grpSp>
        <p:nvGrpSpPr>
          <p:cNvPr id="163" name="Group 163"/>
          <p:cNvGrpSpPr/>
          <p:nvPr/>
        </p:nvGrpSpPr>
        <p:grpSpPr>
          <a:xfrm>
            <a:off x="7088205" y="2319106"/>
            <a:ext cx="5383196" cy="6759036"/>
            <a:chOff x="-266700" y="-127000"/>
            <a:chExt cx="5383195" cy="6759034"/>
          </a:xfrm>
        </p:grpSpPr>
        <p:pic>
          <p:nvPicPr>
            <p:cNvPr id="162" name="pasted-image.png"/>
            <p:cNvPicPr/>
            <p:nvPr/>
          </p:nvPicPr>
          <p:blipFill>
            <a:blip r:embed="rId2">
              <a:extLst/>
            </a:blip>
            <a:srcRect t="7074" b="7074"/>
            <a:stretch>
              <a:fillRect/>
            </a:stretch>
          </p:blipFill>
          <p:spPr>
            <a:xfrm>
              <a:off x="0" y="0"/>
              <a:ext cx="5014896" cy="6505035"/>
            </a:xfrm>
            <a:prstGeom prst="rect">
              <a:avLst/>
            </a:prstGeom>
            <a:ln>
              <a:noFill/>
            </a:ln>
            <a:effectLst/>
          </p:spPr>
        </p:pic>
        <p:pic>
          <p:nvPicPr>
            <p:cNvPr id="161" name="Picture 160"/>
            <p:cNvPicPr/>
            <p:nvPr/>
          </p:nvPicPr>
          <p:blipFill>
            <a:blip r:embed="rId3">
              <a:extLst/>
            </a:blip>
            <a:stretch>
              <a:fillRect/>
            </a:stretch>
          </p:blipFill>
          <p:spPr>
            <a:xfrm>
              <a:off x="-266700" y="-127000"/>
              <a:ext cx="5383195" cy="6759035"/>
            </a:xfrm>
            <a:prstGeom prst="rect">
              <a:avLst/>
            </a:prstGeom>
            <a:effectLst/>
          </p:spPr>
        </p:pic>
      </p:grpSp>
      <p:pic>
        <p:nvPicPr>
          <p:cNvPr id="164" name="bergman3.png"/>
          <p:cNvPicPr/>
          <p:nvPr/>
        </p:nvPicPr>
        <p:blipFill>
          <a:blip r:embed="rId4">
            <a:extLst/>
          </a:blip>
          <a:stretch>
            <a:fillRect/>
          </a:stretch>
        </p:blipFill>
        <p:spPr>
          <a:xfrm>
            <a:off x="5522002" y="423722"/>
            <a:ext cx="2758399" cy="331007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016000" y="5775605"/>
            <a:ext cx="5867400" cy="293975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Jonathan Sarfati, Ph.D. in physical chemistry and chess champion, refutes the myth of vestigial organs in his book “By Design.”</a:t>
            </a:r>
          </a:p>
        </p:txBody>
      </p:sp>
      <p:grpSp>
        <p:nvGrpSpPr>
          <p:cNvPr id="169" name="Group 169"/>
          <p:cNvGrpSpPr/>
          <p:nvPr/>
        </p:nvGrpSpPr>
        <p:grpSpPr>
          <a:xfrm>
            <a:off x="7728809" y="3331273"/>
            <a:ext cx="4963982" cy="6215255"/>
            <a:chOff x="-266700" y="-126999"/>
            <a:chExt cx="4963980" cy="6215253"/>
          </a:xfrm>
        </p:grpSpPr>
        <p:pic>
          <p:nvPicPr>
            <p:cNvPr id="168" name="book_by-design.png"/>
            <p:cNvPicPr/>
            <p:nvPr/>
          </p:nvPicPr>
          <p:blipFill>
            <a:blip r:embed="rId2">
              <a:extLst/>
            </a:blip>
            <a:srcRect t="3995" b="11865"/>
            <a:stretch>
              <a:fillRect/>
            </a:stretch>
          </p:blipFill>
          <p:spPr>
            <a:xfrm>
              <a:off x="0" y="0"/>
              <a:ext cx="4595681" cy="5961254"/>
            </a:xfrm>
            <a:prstGeom prst="rect">
              <a:avLst/>
            </a:prstGeom>
            <a:ln>
              <a:noFill/>
            </a:ln>
            <a:effectLst/>
          </p:spPr>
        </p:pic>
        <p:pic>
          <p:nvPicPr>
            <p:cNvPr id="167" name="Picture 166"/>
            <p:cNvPicPr/>
            <p:nvPr/>
          </p:nvPicPr>
          <p:blipFill>
            <a:blip r:embed="rId3">
              <a:extLst/>
            </a:blip>
            <a:stretch>
              <a:fillRect/>
            </a:stretch>
          </p:blipFill>
          <p:spPr>
            <a:xfrm>
              <a:off x="-266701" y="-127000"/>
              <a:ext cx="4963982" cy="6215255"/>
            </a:xfrm>
            <a:prstGeom prst="rect">
              <a:avLst/>
            </a:prstGeom>
            <a:effectLst/>
          </p:spPr>
        </p:pic>
      </p:grpSp>
      <p:pic>
        <p:nvPicPr>
          <p:cNvPr id="170" name="Sarfati.png"/>
          <p:cNvPicPr/>
          <p:nvPr/>
        </p:nvPicPr>
        <p:blipFill>
          <a:blip r:embed="rId4">
            <a:extLst/>
          </a:blip>
          <a:stretch>
            <a:fillRect/>
          </a:stretch>
        </p:blipFill>
        <p:spPr>
          <a:xfrm>
            <a:off x="4708885" y="283398"/>
            <a:ext cx="3587029" cy="440290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 name="Group 174"/>
          <p:cNvGrpSpPr/>
          <p:nvPr/>
        </p:nvGrpSpPr>
        <p:grpSpPr>
          <a:xfrm>
            <a:off x="6807200" y="1079500"/>
            <a:ext cx="5511800" cy="6925854"/>
            <a:chOff x="-266700" y="-127000"/>
            <a:chExt cx="5511800" cy="6925853"/>
          </a:xfrm>
        </p:grpSpPr>
        <p:pic>
          <p:nvPicPr>
            <p:cNvPr id="173" name="book covers 9.jpg"/>
            <p:cNvPicPr/>
            <p:nvPr/>
          </p:nvPicPr>
          <p:blipFill>
            <a:blip r:embed="rId2">
              <a:extLst/>
            </a:blip>
            <a:srcRect t="190"/>
            <a:stretch>
              <a:fillRect/>
            </a:stretch>
          </p:blipFill>
          <p:spPr>
            <a:xfrm>
              <a:off x="0" y="0"/>
              <a:ext cx="5143500" cy="6667500"/>
            </a:xfrm>
            <a:prstGeom prst="rect">
              <a:avLst/>
            </a:prstGeom>
            <a:ln>
              <a:noFill/>
            </a:ln>
            <a:effectLst/>
          </p:spPr>
        </p:pic>
        <p:pic>
          <p:nvPicPr>
            <p:cNvPr id="172" name="Picture 171"/>
            <p:cNvPicPr/>
            <p:nvPr/>
          </p:nvPicPr>
          <p:blipFill>
            <a:blip r:embed="rId3">
              <a:extLst/>
            </a:blip>
            <a:stretch>
              <a:fillRect/>
            </a:stretch>
          </p:blipFill>
          <p:spPr>
            <a:xfrm>
              <a:off x="-266700" y="-127000"/>
              <a:ext cx="5511800" cy="6925854"/>
            </a:xfrm>
            <a:prstGeom prst="rect">
              <a:avLst/>
            </a:prstGeom>
            <a:effectLst/>
          </p:spPr>
        </p:pic>
      </p:grpSp>
      <p:sp>
        <p:nvSpPr>
          <p:cNvPr id="175" name="Shape 175"/>
          <p:cNvSpPr/>
          <p:nvPr/>
        </p:nvSpPr>
        <p:spPr>
          <a:xfrm>
            <a:off x="430319" y="2208553"/>
            <a:ext cx="5867401" cy="66040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FFFFFF"/>
                </a:solidFill>
                <a:latin typeface="Georgia" panose="02040502050405020303" pitchFamily="18" charset="0"/>
                <a:ea typeface="Georgia Bold"/>
                <a:cs typeface="Georgia Bold"/>
                <a:sym typeface="Georgia Bold"/>
              </a:rPr>
              <a:t>TONSILS</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tonsils are important for the growth of the immune system.  They help establish the body’s defense capabilities by producing antibodies. Once these develop, the tonsils shrink to a smaller size in adults.</a:t>
            </a: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p:nvPr/>
        </p:nvSpPr>
        <p:spPr>
          <a:xfrm>
            <a:off x="465666" y="1040535"/>
            <a:ext cx="5867401" cy="665495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FFFFFF"/>
                </a:solidFill>
                <a:latin typeface="Georgia" panose="02040502050405020303" pitchFamily="18" charset="0"/>
                <a:ea typeface="Georgia Bold"/>
                <a:cs typeface="Georgia Bold"/>
                <a:sym typeface="Georgia Bold"/>
              </a:rPr>
              <a:t>NICITATING MEMBRANE</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membrane on the human eye (plica </a:t>
            </a:r>
            <a:r>
              <a:rPr sz="3600" spc="-47" dirty="0" err="1">
                <a:solidFill>
                  <a:srgbClr val="CBCBCB"/>
                </a:solidFill>
                <a:latin typeface="Georgia" panose="02040502050405020303" pitchFamily="18" charset="0"/>
                <a:ea typeface="Georgia Bold"/>
                <a:cs typeface="Georgia Bold"/>
                <a:sym typeface="Georgia Bold"/>
              </a:rPr>
              <a:t>semilunaris</a:t>
            </a:r>
            <a:r>
              <a:rPr sz="3600" spc="-47" dirty="0">
                <a:solidFill>
                  <a:srgbClr val="CBCBCB"/>
                </a:solidFill>
                <a:latin typeface="Georgia" panose="02040502050405020303" pitchFamily="18" charset="0"/>
                <a:ea typeface="Georgia Bold"/>
                <a:cs typeface="Georgia Bold"/>
                <a:sym typeface="Georgia Bold"/>
              </a:rPr>
              <a:t>) is said to be a vestige of the </a:t>
            </a:r>
            <a:r>
              <a:rPr sz="3600" spc="-47" dirty="0" err="1">
                <a:solidFill>
                  <a:srgbClr val="CBCBCB"/>
                </a:solidFill>
                <a:latin typeface="Georgia" panose="02040502050405020303" pitchFamily="18" charset="0"/>
                <a:ea typeface="Georgia Bold"/>
                <a:cs typeface="Georgia Bold"/>
                <a:sym typeface="Georgia Bold"/>
              </a:rPr>
              <a:t>nicitating</a:t>
            </a:r>
            <a:r>
              <a:rPr sz="3600" spc="-47" dirty="0">
                <a:solidFill>
                  <a:srgbClr val="CBCBCB"/>
                </a:solidFill>
                <a:latin typeface="Georgia" panose="02040502050405020303" pitchFamily="18" charset="0"/>
                <a:ea typeface="Georgia Bold"/>
                <a:cs typeface="Georgia Bold"/>
                <a:sym typeface="Georgia Bold"/>
              </a:rPr>
              <a:t> membrane (Plica semolina) that some animals have.</a:t>
            </a:r>
          </a:p>
        </p:txBody>
      </p:sp>
      <p:grpSp>
        <p:nvGrpSpPr>
          <p:cNvPr id="180" name="Group 180"/>
          <p:cNvGrpSpPr/>
          <p:nvPr/>
        </p:nvGrpSpPr>
        <p:grpSpPr>
          <a:xfrm>
            <a:off x="6807200" y="1079500"/>
            <a:ext cx="5511800" cy="6925854"/>
            <a:chOff x="-266700" y="-127000"/>
            <a:chExt cx="5511800" cy="6925853"/>
          </a:xfrm>
        </p:grpSpPr>
        <p:pic>
          <p:nvPicPr>
            <p:cNvPr id="179" name="pasted-image.png"/>
            <p:cNvPicPr/>
            <p:nvPr/>
          </p:nvPicPr>
          <p:blipFill>
            <a:blip r:embed="rId2">
              <a:extLst/>
            </a:blip>
            <a:srcRect l="16931" r="16931"/>
            <a:stretch>
              <a:fillRect/>
            </a:stretch>
          </p:blipFill>
          <p:spPr>
            <a:xfrm>
              <a:off x="0" y="0"/>
              <a:ext cx="5143500" cy="6671854"/>
            </a:xfrm>
            <a:prstGeom prst="rect">
              <a:avLst/>
            </a:prstGeom>
            <a:ln>
              <a:noFill/>
            </a:ln>
            <a:effectLst/>
          </p:spPr>
        </p:pic>
        <p:pic>
          <p:nvPicPr>
            <p:cNvPr id="178" name="Picture 17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Shape 182"/>
          <p:cNvSpPr/>
          <p:nvPr/>
        </p:nvSpPr>
        <p:spPr>
          <a:xfrm>
            <a:off x="431800" y="5927561"/>
            <a:ext cx="5867400" cy="309777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some animals this membrane acts like a second eyelid to clean and lubricate the eye.</a:t>
            </a:r>
          </a:p>
        </p:txBody>
      </p:sp>
      <p:grpSp>
        <p:nvGrpSpPr>
          <p:cNvPr id="185" name="Group 185"/>
          <p:cNvGrpSpPr/>
          <p:nvPr/>
        </p:nvGrpSpPr>
        <p:grpSpPr>
          <a:xfrm>
            <a:off x="6807200" y="1079500"/>
            <a:ext cx="5511800" cy="6925854"/>
            <a:chOff x="-266700" y="-127000"/>
            <a:chExt cx="5511800" cy="6925853"/>
          </a:xfrm>
        </p:grpSpPr>
        <p:pic>
          <p:nvPicPr>
            <p:cNvPr id="184" name="pasted-image.png"/>
            <p:cNvPicPr/>
            <p:nvPr/>
          </p:nvPicPr>
          <p:blipFill>
            <a:blip r:embed="rId2">
              <a:extLst/>
            </a:blip>
            <a:srcRect l="18392" r="18392"/>
            <a:stretch>
              <a:fillRect/>
            </a:stretch>
          </p:blipFill>
          <p:spPr>
            <a:xfrm>
              <a:off x="0" y="0"/>
              <a:ext cx="5143500" cy="6671854"/>
            </a:xfrm>
            <a:prstGeom prst="rect">
              <a:avLst/>
            </a:prstGeom>
            <a:ln>
              <a:noFill/>
            </a:ln>
            <a:effectLst/>
          </p:spPr>
        </p:pic>
        <p:pic>
          <p:nvPicPr>
            <p:cNvPr id="183" name="Picture 182"/>
            <p:cNvPicPr/>
            <p:nvPr/>
          </p:nvPicPr>
          <p:blipFill>
            <a:blip r:embed="rId3">
              <a:extLst/>
            </a:blip>
            <a:stretch>
              <a:fillRect/>
            </a:stretch>
          </p:blipFill>
          <p:spPr>
            <a:xfrm>
              <a:off x="-266700" y="-127000"/>
              <a:ext cx="5511800" cy="6925854"/>
            </a:xfrm>
            <a:prstGeom prst="rect">
              <a:avLst/>
            </a:prstGeom>
            <a:effectLst/>
          </p:spPr>
        </p:pic>
      </p:grpSp>
      <p:sp>
        <p:nvSpPr>
          <p:cNvPr id="186" name="Shape 186"/>
          <p:cNvSpPr/>
          <p:nvPr/>
        </p:nvSpPr>
        <p:spPr>
          <a:xfrm flipH="1" flipV="1">
            <a:off x="11250952" y="6421022"/>
            <a:ext cx="877137" cy="1181566"/>
          </a:xfrm>
          <a:prstGeom prst="line">
            <a:avLst/>
          </a:prstGeom>
          <a:ln w="1778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Group 190"/>
          <p:cNvGrpSpPr/>
          <p:nvPr/>
        </p:nvGrpSpPr>
        <p:grpSpPr>
          <a:xfrm>
            <a:off x="421681" y="1634889"/>
            <a:ext cx="12161439" cy="4180579"/>
            <a:chOff x="-266700" y="-126999"/>
            <a:chExt cx="12161437" cy="4180578"/>
          </a:xfrm>
        </p:grpSpPr>
        <p:pic>
          <p:nvPicPr>
            <p:cNvPr id="189" name="pasted-image.png"/>
            <p:cNvPicPr/>
            <p:nvPr/>
          </p:nvPicPr>
          <p:blipFill>
            <a:blip r:embed="rId2">
              <a:extLst/>
            </a:blip>
            <a:srcRect/>
            <a:stretch>
              <a:fillRect/>
            </a:stretch>
          </p:blipFill>
          <p:spPr>
            <a:xfrm>
              <a:off x="0" y="0"/>
              <a:ext cx="11793138" cy="3926579"/>
            </a:xfrm>
            <a:prstGeom prst="rect">
              <a:avLst/>
            </a:prstGeom>
            <a:ln>
              <a:noFill/>
            </a:ln>
            <a:effectLst/>
          </p:spPr>
        </p:pic>
        <p:pic>
          <p:nvPicPr>
            <p:cNvPr id="188" name="Picture 187"/>
            <p:cNvPicPr/>
            <p:nvPr/>
          </p:nvPicPr>
          <p:blipFill>
            <a:blip r:embed="rId3">
              <a:extLst/>
            </a:blip>
            <a:stretch>
              <a:fillRect/>
            </a:stretch>
          </p:blipFill>
          <p:spPr>
            <a:xfrm>
              <a:off x="-266700" y="-127000"/>
              <a:ext cx="12161438" cy="4180579"/>
            </a:xfrm>
            <a:prstGeom prst="rect">
              <a:avLst/>
            </a:prstGeom>
            <a:effectLst/>
          </p:spPr>
        </p:pic>
      </p:grpSp>
      <p:sp>
        <p:nvSpPr>
          <p:cNvPr id="191" name="Shape 191"/>
          <p:cNvSpPr/>
          <p:nvPr/>
        </p:nvSpPr>
        <p:spPr>
          <a:xfrm>
            <a:off x="1686791" y="6069951"/>
            <a:ext cx="9631218" cy="224957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is a nicitating membrane on a masked lapwing bird. High speed photography has caught the membrane in various stages.</a:t>
            </a:r>
          </a:p>
        </p:txBody>
      </p:sp>
      <p:sp>
        <p:nvSpPr>
          <p:cNvPr id="192" name="Shape 192"/>
          <p:cNvSpPr/>
          <p:nvPr/>
        </p:nvSpPr>
        <p:spPr>
          <a:xfrm flipV="1">
            <a:off x="932675" y="4230345"/>
            <a:ext cx="755604" cy="755604"/>
          </a:xfrm>
          <a:prstGeom prst="line">
            <a:avLst/>
          </a:prstGeom>
          <a:ln w="1778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193" name="Shape 193"/>
          <p:cNvSpPr/>
          <p:nvPr/>
        </p:nvSpPr>
        <p:spPr>
          <a:xfrm flipV="1">
            <a:off x="8866439" y="4230345"/>
            <a:ext cx="755604" cy="755604"/>
          </a:xfrm>
          <a:prstGeom prst="line">
            <a:avLst/>
          </a:prstGeom>
          <a:ln w="1778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194" name="Shape 194"/>
          <p:cNvSpPr/>
          <p:nvPr/>
        </p:nvSpPr>
        <p:spPr>
          <a:xfrm flipV="1">
            <a:off x="4899557" y="4230345"/>
            <a:ext cx="755604" cy="755604"/>
          </a:xfrm>
          <a:prstGeom prst="line">
            <a:avLst/>
          </a:prstGeom>
          <a:ln w="1778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 name="Group 198"/>
          <p:cNvGrpSpPr/>
          <p:nvPr/>
        </p:nvGrpSpPr>
        <p:grpSpPr>
          <a:xfrm>
            <a:off x="421681" y="1634889"/>
            <a:ext cx="12161439" cy="4180579"/>
            <a:chOff x="-266700" y="-126999"/>
            <a:chExt cx="12161437" cy="4180578"/>
          </a:xfrm>
        </p:grpSpPr>
        <p:pic>
          <p:nvPicPr>
            <p:cNvPr id="197" name="pasted-image.png"/>
            <p:cNvPicPr/>
            <p:nvPr/>
          </p:nvPicPr>
          <p:blipFill>
            <a:blip r:embed="rId2">
              <a:extLst/>
            </a:blip>
            <a:srcRect/>
            <a:stretch>
              <a:fillRect/>
            </a:stretch>
          </p:blipFill>
          <p:spPr>
            <a:xfrm>
              <a:off x="0" y="0"/>
              <a:ext cx="11793138" cy="3926579"/>
            </a:xfrm>
            <a:prstGeom prst="rect">
              <a:avLst/>
            </a:prstGeom>
            <a:ln>
              <a:noFill/>
            </a:ln>
            <a:effectLst/>
          </p:spPr>
        </p:pic>
        <p:pic>
          <p:nvPicPr>
            <p:cNvPr id="196" name="Picture 195"/>
            <p:cNvPicPr/>
            <p:nvPr/>
          </p:nvPicPr>
          <p:blipFill>
            <a:blip r:embed="rId3">
              <a:extLst/>
            </a:blip>
            <a:stretch>
              <a:fillRect/>
            </a:stretch>
          </p:blipFill>
          <p:spPr>
            <a:xfrm>
              <a:off x="-266700" y="-127000"/>
              <a:ext cx="12161438" cy="4180579"/>
            </a:xfrm>
            <a:prstGeom prst="rect">
              <a:avLst/>
            </a:prstGeom>
            <a:effectLst/>
          </p:spPr>
        </p:pic>
      </p:grpSp>
      <p:sp>
        <p:nvSpPr>
          <p:cNvPr id="199" name="Shape 199"/>
          <p:cNvSpPr/>
          <p:nvPr/>
        </p:nvSpPr>
        <p:spPr>
          <a:xfrm>
            <a:off x="1686791" y="6069951"/>
            <a:ext cx="9631218" cy="224957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On the left, the membrane is in its resting position.</a:t>
            </a:r>
          </a:p>
        </p:txBody>
      </p:sp>
      <p:sp>
        <p:nvSpPr>
          <p:cNvPr id="200" name="Shape 200"/>
          <p:cNvSpPr/>
          <p:nvPr/>
        </p:nvSpPr>
        <p:spPr>
          <a:xfrm flipV="1">
            <a:off x="1034275" y="4255745"/>
            <a:ext cx="755604" cy="755604"/>
          </a:xfrm>
          <a:prstGeom prst="line">
            <a:avLst/>
          </a:prstGeom>
          <a:ln w="1778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 name="Group 204"/>
          <p:cNvGrpSpPr/>
          <p:nvPr/>
        </p:nvGrpSpPr>
        <p:grpSpPr>
          <a:xfrm>
            <a:off x="421681" y="1634889"/>
            <a:ext cx="12161439" cy="4180579"/>
            <a:chOff x="-266700" y="-126999"/>
            <a:chExt cx="12161437" cy="4180578"/>
          </a:xfrm>
        </p:grpSpPr>
        <p:pic>
          <p:nvPicPr>
            <p:cNvPr id="203" name="pasted-image.png"/>
            <p:cNvPicPr/>
            <p:nvPr/>
          </p:nvPicPr>
          <p:blipFill>
            <a:blip r:embed="rId2">
              <a:extLst/>
            </a:blip>
            <a:srcRect/>
            <a:stretch>
              <a:fillRect/>
            </a:stretch>
          </p:blipFill>
          <p:spPr>
            <a:xfrm>
              <a:off x="0" y="0"/>
              <a:ext cx="11793138" cy="3926579"/>
            </a:xfrm>
            <a:prstGeom prst="rect">
              <a:avLst/>
            </a:prstGeom>
            <a:ln>
              <a:noFill/>
            </a:ln>
            <a:effectLst/>
          </p:spPr>
        </p:pic>
        <p:pic>
          <p:nvPicPr>
            <p:cNvPr id="202" name="Picture 201"/>
            <p:cNvPicPr/>
            <p:nvPr/>
          </p:nvPicPr>
          <p:blipFill>
            <a:blip r:embed="rId3">
              <a:extLst/>
            </a:blip>
            <a:stretch>
              <a:fillRect/>
            </a:stretch>
          </p:blipFill>
          <p:spPr>
            <a:xfrm>
              <a:off x="-266700" y="-127000"/>
              <a:ext cx="12161438" cy="4180579"/>
            </a:xfrm>
            <a:prstGeom prst="rect">
              <a:avLst/>
            </a:prstGeom>
            <a:effectLst/>
          </p:spPr>
        </p:pic>
      </p:grpSp>
      <p:sp>
        <p:nvSpPr>
          <p:cNvPr id="205" name="Shape 205"/>
          <p:cNvSpPr/>
          <p:nvPr/>
        </p:nvSpPr>
        <p:spPr>
          <a:xfrm>
            <a:off x="1686791" y="6069951"/>
            <a:ext cx="9631218" cy="224957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the center photo, the membrane is half way across the eye.</a:t>
            </a:r>
          </a:p>
        </p:txBody>
      </p:sp>
      <p:sp>
        <p:nvSpPr>
          <p:cNvPr id="206" name="Shape 206"/>
          <p:cNvSpPr/>
          <p:nvPr/>
        </p:nvSpPr>
        <p:spPr>
          <a:xfrm flipV="1">
            <a:off x="4950357" y="4467567"/>
            <a:ext cx="755604" cy="755604"/>
          </a:xfrm>
          <a:prstGeom prst="line">
            <a:avLst/>
          </a:prstGeom>
          <a:ln w="1778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5981700"/>
            <a:ext cx="11722100" cy="2786791"/>
          </a:xfrm>
          <a:prstGeom prst="rect">
            <a:avLst/>
          </a:prstGeom>
        </p:spPr>
        <p:txBody>
          <a:bodyPr/>
          <a:lstStyle/>
          <a:p>
            <a:pPr lvl="0">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a:t>
            </a:r>
            <a:r>
              <a:rPr sz="9500" spc="-125">
                <a:solidFill>
                  <a:srgbClr val="E5E5E5"/>
                </a:solidFill>
                <a:latin typeface="Georgia"/>
                <a:ea typeface="Georgia"/>
                <a:cs typeface="Georgia"/>
                <a:sym typeface="Georgia"/>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0" name="Group 210"/>
          <p:cNvGrpSpPr/>
          <p:nvPr/>
        </p:nvGrpSpPr>
        <p:grpSpPr>
          <a:xfrm>
            <a:off x="421681" y="1634889"/>
            <a:ext cx="12161439" cy="4180579"/>
            <a:chOff x="-266700" y="-126999"/>
            <a:chExt cx="12161437" cy="4180578"/>
          </a:xfrm>
        </p:grpSpPr>
        <p:pic>
          <p:nvPicPr>
            <p:cNvPr id="209" name="pasted-image.png"/>
            <p:cNvPicPr/>
            <p:nvPr/>
          </p:nvPicPr>
          <p:blipFill>
            <a:blip r:embed="rId2">
              <a:extLst/>
            </a:blip>
            <a:srcRect/>
            <a:stretch>
              <a:fillRect/>
            </a:stretch>
          </p:blipFill>
          <p:spPr>
            <a:xfrm>
              <a:off x="0" y="0"/>
              <a:ext cx="11793138" cy="3926579"/>
            </a:xfrm>
            <a:prstGeom prst="rect">
              <a:avLst/>
            </a:prstGeom>
            <a:ln>
              <a:noFill/>
            </a:ln>
            <a:effectLst/>
          </p:spPr>
        </p:pic>
        <p:pic>
          <p:nvPicPr>
            <p:cNvPr id="208" name="Picture 207"/>
            <p:cNvPicPr/>
            <p:nvPr/>
          </p:nvPicPr>
          <p:blipFill>
            <a:blip r:embed="rId3">
              <a:extLst/>
            </a:blip>
            <a:stretch>
              <a:fillRect/>
            </a:stretch>
          </p:blipFill>
          <p:spPr>
            <a:xfrm>
              <a:off x="-266700" y="-127000"/>
              <a:ext cx="12161438" cy="4180579"/>
            </a:xfrm>
            <a:prstGeom prst="rect">
              <a:avLst/>
            </a:prstGeom>
            <a:effectLst/>
          </p:spPr>
        </p:pic>
      </p:grpSp>
      <p:sp>
        <p:nvSpPr>
          <p:cNvPr id="211" name="Shape 211"/>
          <p:cNvSpPr/>
          <p:nvPr/>
        </p:nvSpPr>
        <p:spPr>
          <a:xfrm>
            <a:off x="1686791" y="6069951"/>
            <a:ext cx="9631218" cy="224957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the right photo, the membrane is fully covering the eye.</a:t>
            </a:r>
          </a:p>
        </p:txBody>
      </p:sp>
      <p:sp>
        <p:nvSpPr>
          <p:cNvPr id="212" name="Shape 212"/>
          <p:cNvSpPr/>
          <p:nvPr/>
        </p:nvSpPr>
        <p:spPr>
          <a:xfrm flipV="1">
            <a:off x="8942639" y="4467567"/>
            <a:ext cx="755604" cy="755604"/>
          </a:xfrm>
          <a:prstGeom prst="line">
            <a:avLst/>
          </a:prstGeom>
          <a:ln w="1778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p:nvPr/>
        </p:nvSpPr>
        <p:spPr>
          <a:xfrm>
            <a:off x="350185" y="4636843"/>
            <a:ext cx="5867401" cy="378558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human membrane is completely different from the animal nicitating membrane. There is no evidence that it ever moved or fully covered the eye.</a:t>
            </a:r>
          </a:p>
        </p:txBody>
      </p:sp>
      <p:grpSp>
        <p:nvGrpSpPr>
          <p:cNvPr id="217" name="Group 217"/>
          <p:cNvGrpSpPr/>
          <p:nvPr/>
        </p:nvGrpSpPr>
        <p:grpSpPr>
          <a:xfrm>
            <a:off x="6807200" y="1079500"/>
            <a:ext cx="5511800" cy="6925854"/>
            <a:chOff x="-266700" y="-127000"/>
            <a:chExt cx="5511800" cy="6925853"/>
          </a:xfrm>
        </p:grpSpPr>
        <p:pic>
          <p:nvPicPr>
            <p:cNvPr id="216" name="pasted-image.png"/>
            <p:cNvPicPr/>
            <p:nvPr/>
          </p:nvPicPr>
          <p:blipFill>
            <a:blip r:embed="rId2">
              <a:extLst/>
            </a:blip>
            <a:srcRect l="16931" r="16931"/>
            <a:stretch>
              <a:fillRect/>
            </a:stretch>
          </p:blipFill>
          <p:spPr>
            <a:xfrm>
              <a:off x="0" y="0"/>
              <a:ext cx="5143500" cy="6671854"/>
            </a:xfrm>
            <a:prstGeom prst="rect">
              <a:avLst/>
            </a:prstGeom>
            <a:ln>
              <a:noFill/>
            </a:ln>
            <a:effectLst/>
          </p:spPr>
        </p:pic>
        <p:pic>
          <p:nvPicPr>
            <p:cNvPr id="215" name="Picture 214"/>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p:nvPr/>
        </p:nvSpPr>
        <p:spPr>
          <a:xfrm>
            <a:off x="350185" y="5000777"/>
            <a:ext cx="5867401" cy="342165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small membrane has a very important function. It secretes a sticky solution to collect foreign material that gets in the eye.</a:t>
            </a:r>
          </a:p>
        </p:txBody>
      </p:sp>
      <p:grpSp>
        <p:nvGrpSpPr>
          <p:cNvPr id="222" name="Group 222"/>
          <p:cNvGrpSpPr/>
          <p:nvPr/>
        </p:nvGrpSpPr>
        <p:grpSpPr>
          <a:xfrm>
            <a:off x="6807200" y="1079500"/>
            <a:ext cx="5511800" cy="6925854"/>
            <a:chOff x="-266700" y="-127000"/>
            <a:chExt cx="5511800" cy="6925853"/>
          </a:xfrm>
        </p:grpSpPr>
        <p:pic>
          <p:nvPicPr>
            <p:cNvPr id="221" name="pasted-image.png"/>
            <p:cNvPicPr/>
            <p:nvPr/>
          </p:nvPicPr>
          <p:blipFill>
            <a:blip r:embed="rId2">
              <a:extLst/>
            </a:blip>
            <a:srcRect l="16931" r="16931"/>
            <a:stretch>
              <a:fillRect/>
            </a:stretch>
          </p:blipFill>
          <p:spPr>
            <a:xfrm>
              <a:off x="0" y="0"/>
              <a:ext cx="5143500" cy="6671854"/>
            </a:xfrm>
            <a:prstGeom prst="rect">
              <a:avLst/>
            </a:prstGeom>
            <a:ln>
              <a:noFill/>
            </a:ln>
            <a:effectLst/>
          </p:spPr>
        </p:pic>
        <p:pic>
          <p:nvPicPr>
            <p:cNvPr id="220" name="Picture 219"/>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hape 224"/>
          <p:cNvSpPr/>
          <p:nvPr/>
        </p:nvSpPr>
        <p:spPr>
          <a:xfrm>
            <a:off x="350185" y="4578205"/>
            <a:ext cx="5867401" cy="384422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As the eyelid moves over the moist eye, dirt is channeled to the membrane where it encrusted in a sticky ball to be easily removed.</a:t>
            </a:r>
          </a:p>
        </p:txBody>
      </p:sp>
      <p:grpSp>
        <p:nvGrpSpPr>
          <p:cNvPr id="227" name="Group 227"/>
          <p:cNvGrpSpPr/>
          <p:nvPr/>
        </p:nvGrpSpPr>
        <p:grpSpPr>
          <a:xfrm>
            <a:off x="6807200" y="1079500"/>
            <a:ext cx="5511800" cy="6925854"/>
            <a:chOff x="-266700" y="-127000"/>
            <a:chExt cx="5511800" cy="6925853"/>
          </a:xfrm>
        </p:grpSpPr>
        <p:pic>
          <p:nvPicPr>
            <p:cNvPr id="226" name="pasted-image.png"/>
            <p:cNvPicPr/>
            <p:nvPr/>
          </p:nvPicPr>
          <p:blipFill>
            <a:blip r:embed="rId2">
              <a:extLst/>
            </a:blip>
            <a:srcRect l="16931" r="16931"/>
            <a:stretch>
              <a:fillRect/>
            </a:stretch>
          </p:blipFill>
          <p:spPr>
            <a:xfrm>
              <a:off x="0" y="0"/>
              <a:ext cx="5143500" cy="6671854"/>
            </a:xfrm>
            <a:prstGeom prst="rect">
              <a:avLst/>
            </a:prstGeom>
            <a:ln>
              <a:noFill/>
            </a:ln>
            <a:effectLst/>
          </p:spPr>
        </p:pic>
        <p:pic>
          <p:nvPicPr>
            <p:cNvPr id="225" name="Picture 224"/>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p:nvPr/>
        </p:nvSpPr>
        <p:spPr>
          <a:xfrm>
            <a:off x="430319" y="5749628"/>
            <a:ext cx="5867401" cy="306292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Without this membrane the human eye would be much more prone to injuries and infections.</a:t>
            </a:r>
          </a:p>
        </p:txBody>
      </p:sp>
      <p:grpSp>
        <p:nvGrpSpPr>
          <p:cNvPr id="232" name="Group 232"/>
          <p:cNvGrpSpPr/>
          <p:nvPr/>
        </p:nvGrpSpPr>
        <p:grpSpPr>
          <a:xfrm>
            <a:off x="6807200" y="1079500"/>
            <a:ext cx="5511800" cy="6925854"/>
            <a:chOff x="-266700" y="-127000"/>
            <a:chExt cx="5511800" cy="6925853"/>
          </a:xfrm>
        </p:grpSpPr>
        <p:pic>
          <p:nvPicPr>
            <p:cNvPr id="231" name="pasted-image.png"/>
            <p:cNvPicPr/>
            <p:nvPr/>
          </p:nvPicPr>
          <p:blipFill>
            <a:blip r:embed="rId2">
              <a:extLst/>
            </a:blip>
            <a:srcRect l="16931" r="16931"/>
            <a:stretch>
              <a:fillRect/>
            </a:stretch>
          </p:blipFill>
          <p:spPr>
            <a:xfrm>
              <a:off x="0" y="0"/>
              <a:ext cx="5143500" cy="6671854"/>
            </a:xfrm>
            <a:prstGeom prst="rect">
              <a:avLst/>
            </a:prstGeom>
            <a:ln>
              <a:noFill/>
            </a:ln>
            <a:effectLst/>
          </p:spPr>
        </p:pic>
        <p:pic>
          <p:nvPicPr>
            <p:cNvPr id="230" name="Picture 229"/>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p:nvPr/>
        </p:nvSpPr>
        <p:spPr>
          <a:xfrm>
            <a:off x="687123" y="1118688"/>
            <a:ext cx="5221287" cy="415778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FFFFFF"/>
                </a:solidFill>
                <a:latin typeface="Georgia Bold"/>
                <a:ea typeface="Georgia Bold"/>
                <a:cs typeface="Georgia Bold"/>
                <a:sym typeface="Georgia Bold"/>
              </a:rPr>
              <a:t>WISDOM TEETH</a:t>
            </a:r>
          </a:p>
          <a:p>
            <a:pPr lvl="0">
              <a:defRPr sz="1800" cap="none">
                <a:solidFill>
                  <a:srgbClr val="000000"/>
                </a:solidFill>
              </a:defRPr>
            </a:pPr>
            <a:endParaRPr sz="3600" spc="-47">
              <a:solidFill>
                <a:srgbClr val="CBCBCB"/>
              </a:solidFill>
              <a:latin typeface="Georgia Bold"/>
              <a:ea typeface="Georgia Bold"/>
              <a:cs typeface="Georgia Bold"/>
              <a:sym typeface="Georgia Bold"/>
            </a:endParaRPr>
          </a:p>
          <a:p>
            <a:pPr lvl="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Wisdom teeth sometimes don’t develop properly and have to be removed. </a:t>
            </a:r>
          </a:p>
        </p:txBody>
      </p:sp>
      <p:pic>
        <p:nvPicPr>
          <p:cNvPr id="235" name="pasted-image.png"/>
          <p:cNvPicPr/>
          <p:nvPr/>
        </p:nvPicPr>
        <p:blipFill>
          <a:blip r:embed="rId2">
            <a:extLst/>
          </a:blip>
          <a:stretch>
            <a:fillRect/>
          </a:stretch>
        </p:blipFill>
        <p:spPr>
          <a:xfrm>
            <a:off x="6607226" y="1190100"/>
            <a:ext cx="5706751" cy="594020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p:nvPr/>
        </p:nvSpPr>
        <p:spPr>
          <a:xfrm>
            <a:off x="353173" y="4720099"/>
            <a:ext cx="4248484" cy="162573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Wisdom teeth are the third molars.</a:t>
            </a:r>
          </a:p>
        </p:txBody>
      </p:sp>
      <p:pic>
        <p:nvPicPr>
          <p:cNvPr id="238" name="pasted-image.png"/>
          <p:cNvPicPr/>
          <p:nvPr/>
        </p:nvPicPr>
        <p:blipFill>
          <a:blip r:embed="rId2">
            <a:extLst/>
          </a:blip>
          <a:stretch>
            <a:fillRect/>
          </a:stretch>
        </p:blipFill>
        <p:spPr>
          <a:xfrm>
            <a:off x="5059558" y="964578"/>
            <a:ext cx="7113131" cy="7824444"/>
          </a:xfrm>
          <a:prstGeom prst="rect">
            <a:avLst/>
          </a:prstGeom>
          <a:ln w="12700">
            <a:miter lim="400000"/>
          </a:ln>
        </p:spPr>
      </p:pic>
      <p:sp>
        <p:nvSpPr>
          <p:cNvPr id="239" name="Shape 239"/>
          <p:cNvSpPr/>
          <p:nvPr/>
        </p:nvSpPr>
        <p:spPr>
          <a:xfrm>
            <a:off x="6052818" y="6842266"/>
            <a:ext cx="1866715" cy="13195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600" cap="none" spc="-47">
                <a:solidFill>
                  <a:srgbClr val="000000"/>
                </a:solidFill>
                <a:latin typeface="Georgia"/>
                <a:ea typeface="Georgia"/>
                <a:cs typeface="Georgia"/>
                <a:sym typeface="Georgia"/>
              </a:defRPr>
            </a:lvl1pPr>
          </a:lstStyle>
          <a:p>
            <a:pPr lvl="0">
              <a:defRPr sz="1800" spc="0"/>
            </a:pPr>
            <a:r>
              <a:rPr sz="3600" spc="-47"/>
              <a:t>1st Molar</a:t>
            </a:r>
          </a:p>
        </p:txBody>
      </p:sp>
      <p:sp>
        <p:nvSpPr>
          <p:cNvPr id="240" name="Shape 240"/>
          <p:cNvSpPr/>
          <p:nvPr/>
        </p:nvSpPr>
        <p:spPr>
          <a:xfrm>
            <a:off x="8046718" y="7464566"/>
            <a:ext cx="1866715" cy="13195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600" cap="none" spc="-47">
                <a:solidFill>
                  <a:srgbClr val="000000"/>
                </a:solidFill>
                <a:latin typeface="Georgia"/>
                <a:ea typeface="Georgia"/>
                <a:cs typeface="Georgia"/>
                <a:sym typeface="Georgia"/>
              </a:defRPr>
            </a:lvl1pPr>
          </a:lstStyle>
          <a:p>
            <a:pPr lvl="0">
              <a:defRPr sz="1800" spc="0"/>
            </a:pPr>
            <a:r>
              <a:rPr sz="3600" spc="-47"/>
              <a:t>2nd Molar</a:t>
            </a:r>
          </a:p>
        </p:txBody>
      </p:sp>
      <p:sp>
        <p:nvSpPr>
          <p:cNvPr id="241" name="Shape 241"/>
          <p:cNvSpPr/>
          <p:nvPr/>
        </p:nvSpPr>
        <p:spPr>
          <a:xfrm>
            <a:off x="9812018" y="6842266"/>
            <a:ext cx="1866715" cy="13195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600" cap="none" spc="-47">
                <a:solidFill>
                  <a:srgbClr val="000000"/>
                </a:solidFill>
                <a:latin typeface="Georgia"/>
                <a:ea typeface="Georgia"/>
                <a:cs typeface="Georgia"/>
                <a:sym typeface="Georgia"/>
              </a:defRPr>
            </a:lvl1pPr>
          </a:lstStyle>
          <a:p>
            <a:pPr lvl="0">
              <a:defRPr sz="1800" spc="0"/>
            </a:pPr>
            <a:r>
              <a:rPr sz="3600" spc="-47"/>
              <a:t>3rd Molar</a:t>
            </a:r>
          </a:p>
        </p:txBody>
      </p:sp>
      <p:sp>
        <p:nvSpPr>
          <p:cNvPr id="242" name="Shape 242"/>
          <p:cNvSpPr/>
          <p:nvPr/>
        </p:nvSpPr>
        <p:spPr>
          <a:xfrm flipV="1">
            <a:off x="7390258" y="4996457"/>
            <a:ext cx="901701" cy="2349501"/>
          </a:xfrm>
          <a:prstGeom prst="line">
            <a:avLst/>
          </a:prstGeom>
          <a:ln w="101600">
            <a:solidFill>
              <a:srgbClr val="577198"/>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243" name="Shape 243"/>
          <p:cNvSpPr/>
          <p:nvPr/>
        </p:nvSpPr>
        <p:spPr>
          <a:xfrm flipV="1">
            <a:off x="8990458" y="4750184"/>
            <a:ext cx="444501" cy="2854365"/>
          </a:xfrm>
          <a:prstGeom prst="line">
            <a:avLst/>
          </a:prstGeom>
          <a:ln w="101600">
            <a:solidFill>
              <a:srgbClr val="577198"/>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244" name="Shape 244"/>
          <p:cNvSpPr/>
          <p:nvPr/>
        </p:nvSpPr>
        <p:spPr>
          <a:xfrm flipV="1">
            <a:off x="10669757" y="5270884"/>
            <a:ext cx="1" cy="1625735"/>
          </a:xfrm>
          <a:prstGeom prst="line">
            <a:avLst/>
          </a:prstGeom>
          <a:ln w="101600">
            <a:solidFill>
              <a:srgbClr val="577198"/>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p:nvPr/>
        </p:nvSpPr>
        <p:spPr>
          <a:xfrm>
            <a:off x="2213322" y="6734195"/>
            <a:ext cx="8578156" cy="160601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Sometimes they don’t develop properly and have to be removed. </a:t>
            </a:r>
          </a:p>
        </p:txBody>
      </p:sp>
      <p:pic>
        <p:nvPicPr>
          <p:cNvPr id="247" name="pasted-image.png"/>
          <p:cNvPicPr/>
          <p:nvPr/>
        </p:nvPicPr>
        <p:blipFill>
          <a:blip r:embed="rId2">
            <a:extLst/>
          </a:blip>
          <a:stretch>
            <a:fillRect/>
          </a:stretch>
        </p:blipFill>
        <p:spPr>
          <a:xfrm>
            <a:off x="1862189" y="412176"/>
            <a:ext cx="9280422" cy="604553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Shape 249"/>
          <p:cNvSpPr/>
          <p:nvPr/>
        </p:nvSpPr>
        <p:spPr>
          <a:xfrm>
            <a:off x="1209190" y="2492930"/>
            <a:ext cx="4719020" cy="548791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Dentists have traced the problem to diet.</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Wisdom teeth are a problem in richer countries where the diet consists largely of soft food. </a:t>
            </a:r>
          </a:p>
        </p:txBody>
      </p:sp>
      <p:pic>
        <p:nvPicPr>
          <p:cNvPr id="250" name="pasted-image.png"/>
          <p:cNvPicPr/>
          <p:nvPr/>
        </p:nvPicPr>
        <p:blipFill>
          <a:blip r:embed="rId2">
            <a:extLst/>
          </a:blip>
          <a:stretch>
            <a:fillRect/>
          </a:stretch>
        </p:blipFill>
        <p:spPr>
          <a:xfrm>
            <a:off x="6823022" y="1457214"/>
            <a:ext cx="5628157" cy="58584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p:nvPr/>
        </p:nvSpPr>
        <p:spPr>
          <a:xfrm>
            <a:off x="635000" y="3614286"/>
            <a:ext cx="5867400" cy="523563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But when the diet consists of foods requiring more chewing, as has been true for most of human history, the jaw is better developed so there is more room for the teeth.</a:t>
            </a:r>
          </a:p>
        </p:txBody>
      </p:sp>
      <p:pic>
        <p:nvPicPr>
          <p:cNvPr id="253" name="pasted-image.png"/>
          <p:cNvPicPr/>
          <p:nvPr/>
        </p:nvPicPr>
        <p:blipFill>
          <a:blip r:embed="rId2">
            <a:extLst/>
          </a:blip>
          <a:stretch>
            <a:fillRect/>
          </a:stretch>
        </p:blipFill>
        <p:spPr>
          <a:xfrm>
            <a:off x="6823022" y="1457214"/>
            <a:ext cx="5628157" cy="58584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7018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7" name="Group 257"/>
          <p:cNvGrpSpPr/>
          <p:nvPr/>
        </p:nvGrpSpPr>
        <p:grpSpPr>
          <a:xfrm>
            <a:off x="6807200" y="1079500"/>
            <a:ext cx="5511800" cy="6925854"/>
            <a:chOff x="-266700" y="-127000"/>
            <a:chExt cx="5511800" cy="6925853"/>
          </a:xfrm>
        </p:grpSpPr>
        <p:pic>
          <p:nvPicPr>
            <p:cNvPr id="256" name="pasted-image.png"/>
            <p:cNvPicPr/>
            <p:nvPr/>
          </p:nvPicPr>
          <p:blipFill>
            <a:blip r:embed="rId2">
              <a:extLst/>
            </a:blip>
            <a:srcRect l="23087" r="23087"/>
            <a:stretch>
              <a:fillRect/>
            </a:stretch>
          </p:blipFill>
          <p:spPr>
            <a:xfrm>
              <a:off x="0" y="0"/>
              <a:ext cx="5143500" cy="6671854"/>
            </a:xfrm>
            <a:prstGeom prst="rect">
              <a:avLst/>
            </a:prstGeom>
            <a:ln>
              <a:noFill/>
            </a:ln>
            <a:effectLst/>
          </p:spPr>
        </p:pic>
        <p:pic>
          <p:nvPicPr>
            <p:cNvPr id="255" name="Picture 254"/>
            <p:cNvPicPr/>
            <p:nvPr/>
          </p:nvPicPr>
          <p:blipFill>
            <a:blip r:embed="rId3">
              <a:extLst/>
            </a:blip>
            <a:stretch>
              <a:fillRect/>
            </a:stretch>
          </p:blipFill>
          <p:spPr>
            <a:xfrm>
              <a:off x="-266700" y="-127000"/>
              <a:ext cx="5511800" cy="6925854"/>
            </a:xfrm>
            <a:prstGeom prst="rect">
              <a:avLst/>
            </a:prstGeom>
            <a:effectLst/>
          </p:spPr>
        </p:pic>
      </p:grpSp>
      <p:sp>
        <p:nvSpPr>
          <p:cNvPr id="258" name="Shape 258"/>
          <p:cNvSpPr/>
          <p:nvPr/>
        </p:nvSpPr>
        <p:spPr>
          <a:xfrm>
            <a:off x="635000" y="1085872"/>
            <a:ext cx="5867400" cy="644933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FFFFFF"/>
                </a:solidFill>
                <a:latin typeface="Georgia Bold"/>
                <a:ea typeface="Georgia Bold"/>
                <a:cs typeface="Georgia Bold"/>
                <a:sym typeface="Georgia Bold"/>
              </a:rPr>
              <a:t>PINNA</a:t>
            </a:r>
          </a:p>
          <a:p>
            <a:pPr lvl="0">
              <a:defRPr sz="1800" cap="none">
                <a:solidFill>
                  <a:srgbClr val="000000"/>
                </a:solidFill>
              </a:defRPr>
            </a:pPr>
            <a:endParaRPr sz="3600" spc="-47">
              <a:solidFill>
                <a:srgbClr val="CBCBCB"/>
              </a:solidFill>
              <a:latin typeface="Georgia Bold"/>
              <a:ea typeface="Georgia Bold"/>
              <a:cs typeface="Georgia Bold"/>
              <a:sym typeface="Georgia Bold"/>
            </a:endParaRPr>
          </a:p>
          <a:p>
            <a:pPr lvl="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The pinna, also called auricle, is the outer part of the ear. Contrary to what Darwin said, it is not “vestigial.” </a:t>
            </a:r>
          </a:p>
          <a:p>
            <a:pPr lvl="0">
              <a:defRPr sz="1800" cap="none">
                <a:solidFill>
                  <a:srgbClr val="000000"/>
                </a:solidFill>
              </a:defRPr>
            </a:pPr>
            <a:endParaRPr sz="3600" spc="-47">
              <a:solidFill>
                <a:srgbClr val="CBCBCB"/>
              </a:solidFill>
              <a:latin typeface="Georgia Bold"/>
              <a:ea typeface="Georgia Bold"/>
              <a:cs typeface="Georgia Bold"/>
              <a:sym typeface="Georgia Bold"/>
            </a:endParaRPr>
          </a:p>
          <a:p>
            <a:pPr lvl="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It is an integral and important part of the human ear.</a:t>
            </a: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2" name="Group 262"/>
          <p:cNvGrpSpPr/>
          <p:nvPr/>
        </p:nvGrpSpPr>
        <p:grpSpPr>
          <a:xfrm>
            <a:off x="6807200" y="1079500"/>
            <a:ext cx="5511800" cy="6925854"/>
            <a:chOff x="-266700" y="-127000"/>
            <a:chExt cx="5511800" cy="6925853"/>
          </a:xfrm>
        </p:grpSpPr>
        <p:pic>
          <p:nvPicPr>
            <p:cNvPr id="261" name="pasted-image.png"/>
            <p:cNvPicPr/>
            <p:nvPr/>
          </p:nvPicPr>
          <p:blipFill>
            <a:blip r:embed="rId2">
              <a:extLst/>
            </a:blip>
            <a:srcRect l="23087" r="23087"/>
            <a:stretch>
              <a:fillRect/>
            </a:stretch>
          </p:blipFill>
          <p:spPr>
            <a:xfrm>
              <a:off x="0" y="0"/>
              <a:ext cx="5143500" cy="6671854"/>
            </a:xfrm>
            <a:prstGeom prst="rect">
              <a:avLst/>
            </a:prstGeom>
            <a:ln>
              <a:noFill/>
            </a:ln>
            <a:effectLst/>
          </p:spPr>
        </p:pic>
        <p:pic>
          <p:nvPicPr>
            <p:cNvPr id="260" name="Picture 259"/>
            <p:cNvPicPr/>
            <p:nvPr/>
          </p:nvPicPr>
          <p:blipFill>
            <a:blip r:embed="rId3">
              <a:extLst/>
            </a:blip>
            <a:stretch>
              <a:fillRect/>
            </a:stretch>
          </p:blipFill>
          <p:spPr>
            <a:xfrm>
              <a:off x="-266700" y="-127000"/>
              <a:ext cx="5511800" cy="6925854"/>
            </a:xfrm>
            <a:prstGeom prst="rect">
              <a:avLst/>
            </a:prstGeom>
            <a:effectLst/>
          </p:spPr>
        </p:pic>
      </p:grpSp>
      <p:sp>
        <p:nvSpPr>
          <p:cNvPr id="263" name="Shape 263"/>
          <p:cNvSpPr/>
          <p:nvPr/>
        </p:nvSpPr>
        <p:spPr>
          <a:xfrm>
            <a:off x="635000" y="2799566"/>
            <a:ext cx="5867400" cy="692585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pinna amplifies, directs, and filters sound. It acts as a directional amplifier to help the ear perceive different sounds.</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It has very complex functions, and more is being learned all the time.</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7" name="Group 267"/>
          <p:cNvGrpSpPr/>
          <p:nvPr/>
        </p:nvGrpSpPr>
        <p:grpSpPr>
          <a:xfrm>
            <a:off x="6931943" y="1204244"/>
            <a:ext cx="5511801" cy="6925855"/>
            <a:chOff x="-266700" y="-127000"/>
            <a:chExt cx="5511800" cy="6925853"/>
          </a:xfrm>
        </p:grpSpPr>
        <p:pic>
          <p:nvPicPr>
            <p:cNvPr id="266" name="pasted-image.png"/>
            <p:cNvPicPr/>
            <p:nvPr/>
          </p:nvPicPr>
          <p:blipFill>
            <a:blip r:embed="rId2">
              <a:extLst/>
            </a:blip>
            <a:srcRect l="23087" r="23087"/>
            <a:stretch>
              <a:fillRect/>
            </a:stretch>
          </p:blipFill>
          <p:spPr>
            <a:xfrm>
              <a:off x="0" y="0"/>
              <a:ext cx="5143500" cy="6671854"/>
            </a:xfrm>
            <a:prstGeom prst="rect">
              <a:avLst/>
            </a:prstGeom>
            <a:ln>
              <a:noFill/>
            </a:ln>
            <a:effectLst/>
          </p:spPr>
        </p:pic>
        <p:pic>
          <p:nvPicPr>
            <p:cNvPr id="265" name="Picture 264"/>
            <p:cNvPicPr/>
            <p:nvPr/>
          </p:nvPicPr>
          <p:blipFill>
            <a:blip r:embed="rId3">
              <a:extLst/>
            </a:blip>
            <a:stretch>
              <a:fillRect/>
            </a:stretch>
          </p:blipFill>
          <p:spPr>
            <a:xfrm>
              <a:off x="-266700" y="-127000"/>
              <a:ext cx="5511800" cy="6925854"/>
            </a:xfrm>
            <a:prstGeom prst="rect">
              <a:avLst/>
            </a:prstGeom>
            <a:effectLst/>
          </p:spPr>
        </p:pic>
      </p:grpSp>
      <p:sp>
        <p:nvSpPr>
          <p:cNvPr id="268" name="Shape 268"/>
          <p:cNvSpPr/>
          <p:nvPr/>
        </p:nvSpPr>
        <p:spPr>
          <a:xfrm>
            <a:off x="246051" y="1094409"/>
            <a:ext cx="6645298" cy="821398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500" cap="none" spc="-46">
                <a:solidFill>
                  <a:srgbClr val="CBCBCB"/>
                </a:solidFill>
                <a:latin typeface="Georgia"/>
                <a:ea typeface="Georgia"/>
                <a:cs typeface="Georgia"/>
                <a:sym typeface="Georgia"/>
              </a:defRPr>
            </a:lvl1pPr>
          </a:lstStyle>
          <a:p>
            <a:pPr lvl="0">
              <a:defRPr sz="1800" spc="0">
                <a:solidFill>
                  <a:srgbClr val="000000"/>
                </a:solidFill>
              </a:defRPr>
            </a:pPr>
            <a:r>
              <a:rPr sz="3500" spc="-46">
                <a:solidFill>
                  <a:srgbClr val="CBCBCB"/>
                </a:solidFill>
              </a:rPr>
              <a:t>“Far from being vestigial, the complex structures of the pinna and external ear canal are now recognized as  significant components in the mechanisms that underlie the capacity of a listener to recognize and localize sounds in space” (“Functions and Pathophysiology of the External Ear,” Department of Neurophysiology, University of Wisconsin, Madison)</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2" name="Group 272"/>
          <p:cNvGrpSpPr/>
          <p:nvPr/>
        </p:nvGrpSpPr>
        <p:grpSpPr>
          <a:xfrm>
            <a:off x="6807200" y="1079500"/>
            <a:ext cx="5511801" cy="6925854"/>
            <a:chOff x="-266700" y="-127000"/>
            <a:chExt cx="5511800" cy="6925853"/>
          </a:xfrm>
        </p:grpSpPr>
        <p:pic>
          <p:nvPicPr>
            <p:cNvPr id="271" name="facial muscles2.jpg"/>
            <p:cNvPicPr/>
            <p:nvPr/>
          </p:nvPicPr>
          <p:blipFill>
            <a:blip r:embed="rId2">
              <a:extLst/>
            </a:blip>
            <a:srcRect l="5327" r="5327"/>
            <a:stretch>
              <a:fillRect/>
            </a:stretch>
          </p:blipFill>
          <p:spPr>
            <a:xfrm>
              <a:off x="0" y="0"/>
              <a:ext cx="5143500" cy="6671854"/>
            </a:xfrm>
            <a:prstGeom prst="rect">
              <a:avLst/>
            </a:prstGeom>
            <a:ln>
              <a:noFill/>
            </a:ln>
            <a:effectLst/>
          </p:spPr>
        </p:pic>
        <p:pic>
          <p:nvPicPr>
            <p:cNvPr id="270" name="Picture 269"/>
            <p:cNvPicPr/>
            <p:nvPr/>
          </p:nvPicPr>
          <p:blipFill>
            <a:blip r:embed="rId3">
              <a:extLst/>
            </a:blip>
            <a:stretch>
              <a:fillRect/>
            </a:stretch>
          </p:blipFill>
          <p:spPr>
            <a:xfrm>
              <a:off x="-266700" y="-127000"/>
              <a:ext cx="5511800" cy="6925854"/>
            </a:xfrm>
            <a:prstGeom prst="rect">
              <a:avLst/>
            </a:prstGeom>
            <a:effectLst/>
          </p:spPr>
        </p:pic>
      </p:grpSp>
      <p:sp>
        <p:nvSpPr>
          <p:cNvPr id="273" name="Shape 273"/>
          <p:cNvSpPr/>
          <p:nvPr/>
        </p:nvSpPr>
        <p:spPr>
          <a:xfrm>
            <a:off x="635000" y="1093331"/>
            <a:ext cx="5867400" cy="644933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FFFFFF"/>
                </a:solidFill>
                <a:latin typeface="Georgia Bold"/>
                <a:ea typeface="Georgia Bold"/>
                <a:cs typeface="Georgia Bold"/>
                <a:sym typeface="Georgia Bold"/>
              </a:rPr>
              <a:t>EAR MUSCLES</a:t>
            </a:r>
          </a:p>
          <a:p>
            <a:pPr lvl="0">
              <a:defRPr sz="1800" cap="none">
                <a:solidFill>
                  <a:srgbClr val="000000"/>
                </a:solidFill>
              </a:defRPr>
            </a:pPr>
            <a:endParaRPr sz="3600" spc="-47">
              <a:solidFill>
                <a:srgbClr val="CBCBCB"/>
              </a:solidFill>
              <a:latin typeface="Georgia Bold"/>
              <a:ea typeface="Georgia Bold"/>
              <a:cs typeface="Georgia Bold"/>
              <a:sym typeface="Georgia Bold"/>
            </a:endParaRPr>
          </a:p>
          <a:p>
            <a:pPr lvl="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Evolutionists say that ear muscles are left over from animals that can move their ears.</a:t>
            </a:r>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7" name="Group 277"/>
          <p:cNvGrpSpPr/>
          <p:nvPr/>
        </p:nvGrpSpPr>
        <p:grpSpPr>
          <a:xfrm>
            <a:off x="6807200" y="1079500"/>
            <a:ext cx="5511800" cy="6925854"/>
            <a:chOff x="-266700" y="-127000"/>
            <a:chExt cx="5511800" cy="6925853"/>
          </a:xfrm>
        </p:grpSpPr>
        <p:pic>
          <p:nvPicPr>
            <p:cNvPr id="276" name="pasted-image.png"/>
            <p:cNvPicPr/>
            <p:nvPr/>
          </p:nvPicPr>
          <p:blipFill>
            <a:blip r:embed="rId2">
              <a:extLst/>
            </a:blip>
            <a:srcRect l="14904" r="14904"/>
            <a:stretch>
              <a:fillRect/>
            </a:stretch>
          </p:blipFill>
          <p:spPr>
            <a:xfrm>
              <a:off x="0" y="0"/>
              <a:ext cx="5143500" cy="6671854"/>
            </a:xfrm>
            <a:prstGeom prst="rect">
              <a:avLst/>
            </a:prstGeom>
            <a:ln>
              <a:noFill/>
            </a:ln>
            <a:effectLst/>
          </p:spPr>
        </p:pic>
        <p:pic>
          <p:nvPicPr>
            <p:cNvPr id="275" name="Picture 274"/>
            <p:cNvPicPr/>
            <p:nvPr/>
          </p:nvPicPr>
          <p:blipFill>
            <a:blip r:embed="rId3">
              <a:extLst/>
            </a:blip>
            <a:stretch>
              <a:fillRect/>
            </a:stretch>
          </p:blipFill>
          <p:spPr>
            <a:xfrm>
              <a:off x="-266700" y="-127000"/>
              <a:ext cx="5511800" cy="6925854"/>
            </a:xfrm>
            <a:prstGeom prst="rect">
              <a:avLst/>
            </a:prstGeom>
            <a:effectLst/>
          </p:spPr>
        </p:pic>
      </p:grpSp>
      <p:sp>
        <p:nvSpPr>
          <p:cNvPr id="278" name="Shape 278"/>
          <p:cNvSpPr/>
          <p:nvPr/>
        </p:nvSpPr>
        <p:spPr>
          <a:xfrm>
            <a:off x="457200" y="5523895"/>
            <a:ext cx="5867400" cy="285821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Actually, the human ear muscles are an important part of the complex facial muscle system.</a:t>
            </a: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Group 282"/>
          <p:cNvGrpSpPr/>
          <p:nvPr/>
        </p:nvGrpSpPr>
        <p:grpSpPr>
          <a:xfrm>
            <a:off x="6807200" y="1079500"/>
            <a:ext cx="5511800" cy="6925854"/>
            <a:chOff x="-266700" y="-127000"/>
            <a:chExt cx="5511800" cy="6925853"/>
          </a:xfrm>
        </p:grpSpPr>
        <p:pic>
          <p:nvPicPr>
            <p:cNvPr id="281" name="pasted-image.png"/>
            <p:cNvPicPr/>
            <p:nvPr/>
          </p:nvPicPr>
          <p:blipFill>
            <a:blip r:embed="rId2">
              <a:extLst/>
            </a:blip>
            <a:srcRect l="14904" r="14904"/>
            <a:stretch>
              <a:fillRect/>
            </a:stretch>
          </p:blipFill>
          <p:spPr>
            <a:xfrm>
              <a:off x="0" y="0"/>
              <a:ext cx="5143500" cy="6671854"/>
            </a:xfrm>
            <a:prstGeom prst="rect">
              <a:avLst/>
            </a:prstGeom>
            <a:ln>
              <a:noFill/>
            </a:ln>
            <a:effectLst/>
          </p:spPr>
        </p:pic>
        <p:pic>
          <p:nvPicPr>
            <p:cNvPr id="280" name="Picture 279"/>
            <p:cNvPicPr/>
            <p:nvPr/>
          </p:nvPicPr>
          <p:blipFill>
            <a:blip r:embed="rId3">
              <a:extLst/>
            </a:blip>
            <a:stretch>
              <a:fillRect/>
            </a:stretch>
          </p:blipFill>
          <p:spPr>
            <a:xfrm>
              <a:off x="-266700" y="-127000"/>
              <a:ext cx="5511800" cy="6925854"/>
            </a:xfrm>
            <a:prstGeom prst="rect">
              <a:avLst/>
            </a:prstGeom>
            <a:effectLst/>
          </p:spPr>
        </p:pic>
      </p:grpSp>
      <p:sp>
        <p:nvSpPr>
          <p:cNvPr id="283" name="Shape 283"/>
          <p:cNvSpPr/>
          <p:nvPr/>
        </p:nvSpPr>
        <p:spPr>
          <a:xfrm>
            <a:off x="406400" y="6489095"/>
            <a:ext cx="5867400" cy="285821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face is the only part of the body that has muscles under the skin.</a:t>
            </a: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hape 285"/>
          <p:cNvSpPr/>
          <p:nvPr/>
        </p:nvSpPr>
        <p:spPr>
          <a:xfrm>
            <a:off x="1635174" y="6634946"/>
            <a:ext cx="9734452" cy="253456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dirty="0">
                <a:solidFill>
                  <a:srgbClr val="CBCBCB"/>
                </a:solidFill>
                <a:latin typeface="Georgia"/>
                <a:ea typeface="Georgia"/>
                <a:cs typeface="Georgia"/>
                <a:sym typeface="Georgia"/>
              </a:rPr>
              <a:t>“Ear muscles are part of the facial expression muscle group that develops from the second branchial arch.”</a:t>
            </a:r>
          </a:p>
          <a:p>
            <a:pPr lvl="0">
              <a:defRPr sz="1800" cap="none">
                <a:solidFill>
                  <a:srgbClr val="000000"/>
                </a:solidFill>
              </a:defRPr>
            </a:pPr>
            <a:r>
              <a:rPr sz="3600" spc="-47" dirty="0">
                <a:solidFill>
                  <a:srgbClr val="CBCBCB"/>
                </a:solidFill>
                <a:latin typeface="Georgia"/>
                <a:ea typeface="Georgia"/>
                <a:cs typeface="Georgia"/>
                <a:sym typeface="Georgia"/>
              </a:rPr>
              <a:t>(</a:t>
            </a:r>
            <a:r>
              <a:rPr sz="3600" u="sng" spc="-47" dirty="0">
                <a:solidFill>
                  <a:srgbClr val="CBCBCB"/>
                </a:solidFill>
                <a:latin typeface="Georgia"/>
                <a:ea typeface="Georgia"/>
                <a:cs typeface="Georgia"/>
                <a:sym typeface="Georgia"/>
              </a:rPr>
              <a:t>anatomyexpert.com</a:t>
            </a:r>
            <a:r>
              <a:rPr sz="3600" spc="-47" dirty="0">
                <a:solidFill>
                  <a:srgbClr val="CBCBCB"/>
                </a:solidFill>
                <a:latin typeface="Georgia"/>
                <a:ea typeface="Georgia"/>
                <a:cs typeface="Georgia"/>
                <a:sym typeface="Georgia"/>
              </a:rPr>
              <a:t>) </a:t>
            </a:r>
          </a:p>
        </p:txBody>
      </p:sp>
      <p:pic>
        <p:nvPicPr>
          <p:cNvPr id="286" name="facial muscles.jpg"/>
          <p:cNvPicPr/>
          <p:nvPr/>
        </p:nvPicPr>
        <p:blipFill>
          <a:blip r:embed="rId2">
            <a:extLst/>
          </a:blip>
          <a:stretch>
            <a:fillRect/>
          </a:stretch>
        </p:blipFill>
        <p:spPr>
          <a:xfrm>
            <a:off x="798488" y="378263"/>
            <a:ext cx="11407824" cy="579144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 name="Group 290"/>
          <p:cNvGrpSpPr/>
          <p:nvPr/>
        </p:nvGrpSpPr>
        <p:grpSpPr>
          <a:xfrm>
            <a:off x="6807200" y="1079500"/>
            <a:ext cx="5511800" cy="6925854"/>
            <a:chOff x="-266700" y="-127000"/>
            <a:chExt cx="5511800" cy="6925853"/>
          </a:xfrm>
        </p:grpSpPr>
        <p:pic>
          <p:nvPicPr>
            <p:cNvPr id="289" name="pasted-image.png"/>
            <p:cNvPicPr/>
            <p:nvPr/>
          </p:nvPicPr>
          <p:blipFill>
            <a:blip r:embed="rId2">
              <a:extLst/>
            </a:blip>
            <a:srcRect l="25181" r="25181"/>
            <a:stretch>
              <a:fillRect/>
            </a:stretch>
          </p:blipFill>
          <p:spPr>
            <a:xfrm>
              <a:off x="0" y="0"/>
              <a:ext cx="5143500" cy="6671854"/>
            </a:xfrm>
            <a:prstGeom prst="rect">
              <a:avLst/>
            </a:prstGeom>
            <a:ln>
              <a:noFill/>
            </a:ln>
            <a:effectLst/>
          </p:spPr>
        </p:pic>
        <p:pic>
          <p:nvPicPr>
            <p:cNvPr id="288" name="Picture 287"/>
            <p:cNvPicPr/>
            <p:nvPr/>
          </p:nvPicPr>
          <p:blipFill>
            <a:blip r:embed="rId3">
              <a:extLst/>
            </a:blip>
            <a:stretch>
              <a:fillRect/>
            </a:stretch>
          </p:blipFill>
          <p:spPr>
            <a:xfrm>
              <a:off x="-266700" y="-127000"/>
              <a:ext cx="5511800" cy="6925854"/>
            </a:xfrm>
            <a:prstGeom prst="rect">
              <a:avLst/>
            </a:prstGeom>
            <a:effectLst/>
          </p:spPr>
        </p:pic>
      </p:grpSp>
      <p:sp>
        <p:nvSpPr>
          <p:cNvPr id="291" name="Shape 291"/>
          <p:cNvSpPr/>
          <p:nvPr/>
        </p:nvSpPr>
        <p:spPr>
          <a:xfrm>
            <a:off x="635000" y="3155742"/>
            <a:ext cx="5867400" cy="517665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This amazing system allows the human face to make complex expressions to communicate his thinking and feelings.</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People can make more than 20 different expressions.</a:t>
            </a: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5" name="Group 295"/>
          <p:cNvGrpSpPr/>
          <p:nvPr/>
        </p:nvGrpSpPr>
        <p:grpSpPr>
          <a:xfrm>
            <a:off x="6807200" y="1079500"/>
            <a:ext cx="5511800" cy="6925854"/>
            <a:chOff x="-266700" y="-127000"/>
            <a:chExt cx="5511800" cy="6925853"/>
          </a:xfrm>
        </p:grpSpPr>
        <p:pic>
          <p:nvPicPr>
            <p:cNvPr id="294" name="pasted-image.png"/>
            <p:cNvPicPr/>
            <p:nvPr/>
          </p:nvPicPr>
          <p:blipFill>
            <a:blip r:embed="rId2">
              <a:extLst/>
            </a:blip>
            <a:srcRect l="25181" r="25181"/>
            <a:stretch>
              <a:fillRect/>
            </a:stretch>
          </p:blipFill>
          <p:spPr>
            <a:xfrm>
              <a:off x="0" y="0"/>
              <a:ext cx="5143500" cy="6671854"/>
            </a:xfrm>
            <a:prstGeom prst="rect">
              <a:avLst/>
            </a:prstGeom>
            <a:ln>
              <a:noFill/>
            </a:ln>
            <a:effectLst/>
          </p:spPr>
        </p:pic>
        <p:pic>
          <p:nvPicPr>
            <p:cNvPr id="293" name="Picture 292"/>
            <p:cNvPicPr/>
            <p:nvPr/>
          </p:nvPicPr>
          <p:blipFill>
            <a:blip r:embed="rId3">
              <a:extLst/>
            </a:blip>
            <a:stretch>
              <a:fillRect/>
            </a:stretch>
          </p:blipFill>
          <p:spPr>
            <a:xfrm>
              <a:off x="-266700" y="-127000"/>
              <a:ext cx="5511800" cy="6925854"/>
            </a:xfrm>
            <a:prstGeom prst="rect">
              <a:avLst/>
            </a:prstGeom>
            <a:effectLst/>
          </p:spPr>
        </p:pic>
      </p:grpSp>
      <p:sp>
        <p:nvSpPr>
          <p:cNvPr id="296" name="Shape 296"/>
          <p:cNvSpPr/>
          <p:nvPr/>
        </p:nvSpPr>
        <p:spPr>
          <a:xfrm>
            <a:off x="635000" y="3663742"/>
            <a:ext cx="5867400" cy="517665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There are different ways to express “surprise.”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Happily surprised</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Sadly surprised</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Fearfully surprised</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Disgustedly surprised</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Angrily surprised</a:t>
            </a:r>
          </a:p>
        </p:txBody>
      </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8" name="pasted-image.png"/>
          <p:cNvPicPr/>
          <p:nvPr/>
        </p:nvPicPr>
        <p:blipFill>
          <a:blip r:embed="rId2">
            <a:extLst/>
          </a:blip>
          <a:stretch>
            <a:fillRect/>
          </a:stretch>
        </p:blipFill>
        <p:spPr>
          <a:xfrm>
            <a:off x="2882900" y="546100"/>
            <a:ext cx="7239000" cy="8661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701800"/>
            <a:ext cx="9804400" cy="7612857"/>
          </a:xfrm>
          <a:prstGeom prst="rect">
            <a:avLst/>
          </a:prstGeom>
        </p:spPr>
        <p:txBody>
          <a:bodyPr lIns="0" tIns="0" rIns="0" bIns="0" anchor="t"/>
          <a:lstStyle/>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Fossil Record</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Billions of Years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Homology</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Miller Experiment</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Bird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Horse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Whale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p:nvPr/>
        </p:nvSpPr>
        <p:spPr>
          <a:xfrm>
            <a:off x="426394" y="1195499"/>
            <a:ext cx="6284612" cy="736260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FFFFFF"/>
                </a:solidFill>
                <a:latin typeface="Georgia" panose="02040502050405020303" pitchFamily="18" charset="0"/>
                <a:ea typeface="Georgia Bold"/>
                <a:cs typeface="Georgia Bold"/>
                <a:sym typeface="Georgia Bold"/>
              </a:rPr>
              <a:t>APPENDIX</a:t>
            </a:r>
            <a:r>
              <a:rPr sz="3600" spc="-47" dirty="0">
                <a:solidFill>
                  <a:srgbClr val="CBCBCB"/>
                </a:solidFill>
                <a:latin typeface="Georgia" panose="02040502050405020303" pitchFamily="18" charset="0"/>
                <a:ea typeface="Georgia Bold"/>
                <a:cs typeface="Georgia Bold"/>
                <a:sym typeface="Georgia Bold"/>
              </a:rPr>
              <a:t> </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In 2007, researchers at the Duke University Medical Center reported that the appendix is a storehouse for “good bacteria” to help digestion and to repopulate the intestine after the body flushes out bad bacteria.</a:t>
            </a:r>
          </a:p>
        </p:txBody>
      </p:sp>
      <p:grpSp>
        <p:nvGrpSpPr>
          <p:cNvPr id="303" name="Group 303"/>
          <p:cNvGrpSpPr/>
          <p:nvPr/>
        </p:nvGrpSpPr>
        <p:grpSpPr>
          <a:xfrm>
            <a:off x="6931943" y="1204244"/>
            <a:ext cx="5511801" cy="6925855"/>
            <a:chOff x="-266700" y="-127000"/>
            <a:chExt cx="5511800" cy="6925853"/>
          </a:xfrm>
        </p:grpSpPr>
        <p:pic>
          <p:nvPicPr>
            <p:cNvPr id="302" name="pasted-image.png"/>
            <p:cNvPicPr/>
            <p:nvPr/>
          </p:nvPicPr>
          <p:blipFill>
            <a:blip r:embed="rId2">
              <a:extLst/>
            </a:blip>
            <a:srcRect l="38907"/>
            <a:stretch>
              <a:fillRect/>
            </a:stretch>
          </p:blipFill>
          <p:spPr>
            <a:xfrm>
              <a:off x="0" y="0"/>
              <a:ext cx="5095037" cy="6671854"/>
            </a:xfrm>
            <a:prstGeom prst="rect">
              <a:avLst/>
            </a:prstGeom>
            <a:ln>
              <a:noFill/>
            </a:ln>
            <a:effectLst/>
          </p:spPr>
        </p:pic>
        <p:pic>
          <p:nvPicPr>
            <p:cNvPr id="301" name="Picture 300"/>
            <p:cNvPicPr/>
            <p:nvPr/>
          </p:nvPicPr>
          <p:blipFill>
            <a:blip r:embed="rId3">
              <a:extLst/>
            </a:blip>
            <a:stretch>
              <a:fillRect/>
            </a:stretch>
          </p:blipFill>
          <p:spPr>
            <a:xfrm>
              <a:off x="-266700" y="-127000"/>
              <a:ext cx="5511800" cy="6925854"/>
            </a:xfrm>
            <a:prstGeom prst="rect">
              <a:avLst/>
            </a:prstGeom>
            <a:effectLst/>
          </p:spPr>
        </p:pic>
      </p:grpSp>
      <p:sp>
        <p:nvSpPr>
          <p:cNvPr id="304" name="Shape 304"/>
          <p:cNvSpPr/>
          <p:nvPr/>
        </p:nvSpPr>
        <p:spPr>
          <a:xfrm flipV="1">
            <a:off x="8263754" y="6362449"/>
            <a:ext cx="1468324" cy="1045754"/>
          </a:xfrm>
          <a:prstGeom prst="line">
            <a:avLst/>
          </a:prstGeom>
          <a:ln w="1905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8" name="Group 308"/>
          <p:cNvGrpSpPr/>
          <p:nvPr/>
        </p:nvGrpSpPr>
        <p:grpSpPr>
          <a:xfrm>
            <a:off x="6807200" y="1079500"/>
            <a:ext cx="5511800" cy="6925854"/>
            <a:chOff x="-266700" y="-127000"/>
            <a:chExt cx="5511800" cy="6925853"/>
          </a:xfrm>
        </p:grpSpPr>
        <p:pic>
          <p:nvPicPr>
            <p:cNvPr id="307" name="book covers 9.jpg"/>
            <p:cNvPicPr/>
            <p:nvPr/>
          </p:nvPicPr>
          <p:blipFill>
            <a:blip r:embed="rId2">
              <a:extLst/>
            </a:blip>
            <a:srcRect t="190"/>
            <a:stretch>
              <a:fillRect/>
            </a:stretch>
          </p:blipFill>
          <p:spPr>
            <a:xfrm>
              <a:off x="0" y="0"/>
              <a:ext cx="5143500" cy="6667500"/>
            </a:xfrm>
            <a:prstGeom prst="rect">
              <a:avLst/>
            </a:prstGeom>
            <a:ln>
              <a:noFill/>
            </a:ln>
            <a:effectLst/>
          </p:spPr>
        </p:pic>
        <p:pic>
          <p:nvPicPr>
            <p:cNvPr id="306" name="Picture 305"/>
            <p:cNvPicPr/>
            <p:nvPr/>
          </p:nvPicPr>
          <p:blipFill>
            <a:blip r:embed="rId3">
              <a:extLst/>
            </a:blip>
            <a:stretch>
              <a:fillRect/>
            </a:stretch>
          </p:blipFill>
          <p:spPr>
            <a:xfrm>
              <a:off x="-266700" y="-127000"/>
              <a:ext cx="5511800" cy="6925854"/>
            </a:xfrm>
            <a:prstGeom prst="rect">
              <a:avLst/>
            </a:prstGeom>
            <a:effectLst/>
          </p:spPr>
        </p:pic>
      </p:grpSp>
      <p:sp>
        <p:nvSpPr>
          <p:cNvPr id="309" name="Shape 309"/>
          <p:cNvSpPr/>
          <p:nvPr/>
        </p:nvSpPr>
        <p:spPr>
          <a:xfrm>
            <a:off x="421308" y="3657812"/>
            <a:ext cx="5867401" cy="512738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would be important in a place like South Asia where diarrhea is common. The intestine needs a way to be re-filled with healthy bacteria, and that is at least one job of the appendix.</a:t>
            </a: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 name="FirefoxScreenSnapz027.jpg"/>
          <p:cNvPicPr/>
          <p:nvPr/>
        </p:nvPicPr>
        <p:blipFill>
          <a:blip r:embed="rId2">
            <a:extLst/>
          </a:blip>
          <a:stretch>
            <a:fillRect/>
          </a:stretch>
        </p:blipFill>
        <p:spPr>
          <a:xfrm>
            <a:off x="2021477" y="181379"/>
            <a:ext cx="8961846" cy="6692288"/>
          </a:xfrm>
          <a:prstGeom prst="rect">
            <a:avLst/>
          </a:prstGeom>
          <a:ln w="12700">
            <a:miter lim="400000"/>
          </a:ln>
        </p:spPr>
      </p:pic>
      <p:sp>
        <p:nvSpPr>
          <p:cNvPr id="312" name="Shape 312"/>
          <p:cNvSpPr/>
          <p:nvPr/>
        </p:nvSpPr>
        <p:spPr>
          <a:xfrm>
            <a:off x="2021477" y="7152561"/>
            <a:ext cx="8961846" cy="266065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myth that the appendix is a vestigial organ was exploded in a reports that were published in 2009.</a:t>
            </a:r>
          </a:p>
        </p:txBody>
      </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Shape 314"/>
          <p:cNvSpPr/>
          <p:nvPr/>
        </p:nvSpPr>
        <p:spPr>
          <a:xfrm>
            <a:off x="2000074" y="7339810"/>
            <a:ext cx="9004652" cy="2264037"/>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appendix is a storehouse of beneficial bacteria that help us digest food.”</a:t>
            </a:r>
          </a:p>
        </p:txBody>
      </p:sp>
      <p:pic>
        <p:nvPicPr>
          <p:cNvPr id="315" name="FirefoxScreenSnapz026.jpg"/>
          <p:cNvPicPr/>
          <p:nvPr/>
        </p:nvPicPr>
        <p:blipFill>
          <a:blip r:embed="rId2">
            <a:extLst/>
          </a:blip>
          <a:stretch>
            <a:fillRect/>
          </a:stretch>
        </p:blipFill>
        <p:spPr>
          <a:xfrm>
            <a:off x="2912900" y="421120"/>
            <a:ext cx="7179000" cy="618806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Shape 317"/>
          <p:cNvSpPr/>
          <p:nvPr/>
        </p:nvSpPr>
        <p:spPr>
          <a:xfrm>
            <a:off x="426394" y="4742276"/>
            <a:ext cx="6284612" cy="501751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Studies have shown that when the appendix is removed, there is a much greater chance of getting leukemia, Hodgkin’s disease, and cancer of the colon or ovaries.</a:t>
            </a:r>
          </a:p>
        </p:txBody>
      </p:sp>
      <p:grpSp>
        <p:nvGrpSpPr>
          <p:cNvPr id="320" name="Group 320"/>
          <p:cNvGrpSpPr/>
          <p:nvPr/>
        </p:nvGrpSpPr>
        <p:grpSpPr>
          <a:xfrm>
            <a:off x="6931943" y="1204244"/>
            <a:ext cx="5511801" cy="6925855"/>
            <a:chOff x="-266700" y="-127000"/>
            <a:chExt cx="5511800" cy="6925853"/>
          </a:xfrm>
        </p:grpSpPr>
        <p:pic>
          <p:nvPicPr>
            <p:cNvPr id="319" name="pasted-image.png"/>
            <p:cNvPicPr/>
            <p:nvPr/>
          </p:nvPicPr>
          <p:blipFill>
            <a:blip r:embed="rId2">
              <a:extLst/>
            </a:blip>
            <a:srcRect l="38907"/>
            <a:stretch>
              <a:fillRect/>
            </a:stretch>
          </p:blipFill>
          <p:spPr>
            <a:xfrm>
              <a:off x="0" y="0"/>
              <a:ext cx="5095037" cy="6671854"/>
            </a:xfrm>
            <a:prstGeom prst="rect">
              <a:avLst/>
            </a:prstGeom>
            <a:ln>
              <a:noFill/>
            </a:ln>
            <a:effectLst/>
          </p:spPr>
        </p:pic>
        <p:pic>
          <p:nvPicPr>
            <p:cNvPr id="318" name="Picture 317"/>
            <p:cNvPicPr/>
            <p:nvPr/>
          </p:nvPicPr>
          <p:blipFill>
            <a:blip r:embed="rId3">
              <a:extLst/>
            </a:blip>
            <a:stretch>
              <a:fillRect/>
            </a:stretch>
          </p:blipFill>
          <p:spPr>
            <a:xfrm>
              <a:off x="-266700" y="-127000"/>
              <a:ext cx="5511800" cy="6925854"/>
            </a:xfrm>
            <a:prstGeom prst="rect">
              <a:avLst/>
            </a:prstGeom>
            <a:effectLst/>
          </p:spPr>
        </p:pic>
      </p:grpSp>
      <p:sp>
        <p:nvSpPr>
          <p:cNvPr id="321" name="Shape 321"/>
          <p:cNvSpPr/>
          <p:nvPr/>
        </p:nvSpPr>
        <p:spPr>
          <a:xfrm flipV="1">
            <a:off x="8263754" y="6362449"/>
            <a:ext cx="1468324" cy="1045754"/>
          </a:xfrm>
          <a:prstGeom prst="line">
            <a:avLst/>
          </a:prstGeom>
          <a:ln w="1905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p:nvPr/>
        </p:nvSpPr>
        <p:spPr>
          <a:xfrm>
            <a:off x="635000" y="1002378"/>
            <a:ext cx="5867400" cy="448680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FFFFFF"/>
                </a:solidFill>
                <a:latin typeface="Georgia Bold"/>
                <a:ea typeface="Georgia Bold"/>
                <a:cs typeface="Georgia Bold"/>
                <a:sym typeface="Georgia Bold"/>
              </a:rPr>
              <a:t>OSTRICH WINGS</a:t>
            </a:r>
          </a:p>
          <a:p>
            <a:pPr lvl="0">
              <a:defRPr sz="1800" cap="none">
                <a:solidFill>
                  <a:srgbClr val="000000"/>
                </a:solidFill>
              </a:defRPr>
            </a:pPr>
            <a:endParaRPr sz="3600" spc="-47">
              <a:solidFill>
                <a:srgbClr val="CBCBCB"/>
              </a:solidFill>
              <a:latin typeface="Georgia Bold"/>
              <a:ea typeface="Georgia Bold"/>
              <a:cs typeface="Georgia Bold"/>
              <a:sym typeface="Georgia Bold"/>
            </a:endParaRPr>
          </a:p>
          <a:p>
            <a:pPr lvl="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Wings on non-flying birds such as the ostrich are said to be vestigial.</a:t>
            </a:r>
          </a:p>
        </p:txBody>
      </p:sp>
      <p:grpSp>
        <p:nvGrpSpPr>
          <p:cNvPr id="326" name="Group 326"/>
          <p:cNvGrpSpPr/>
          <p:nvPr/>
        </p:nvGrpSpPr>
        <p:grpSpPr>
          <a:xfrm>
            <a:off x="6807200" y="1079500"/>
            <a:ext cx="5511800" cy="6925854"/>
            <a:chOff x="-266700" y="-127000"/>
            <a:chExt cx="5511800" cy="6925853"/>
          </a:xfrm>
        </p:grpSpPr>
        <p:pic>
          <p:nvPicPr>
            <p:cNvPr id="325" name="pasted-image.png"/>
            <p:cNvPicPr/>
            <p:nvPr/>
          </p:nvPicPr>
          <p:blipFill>
            <a:blip r:embed="rId2">
              <a:extLst/>
            </a:blip>
            <a:srcRect t="1357" b="1357"/>
            <a:stretch>
              <a:fillRect/>
            </a:stretch>
          </p:blipFill>
          <p:spPr>
            <a:xfrm>
              <a:off x="0" y="0"/>
              <a:ext cx="5143500" cy="6671854"/>
            </a:xfrm>
            <a:prstGeom prst="rect">
              <a:avLst/>
            </a:prstGeom>
            <a:ln>
              <a:noFill/>
            </a:ln>
            <a:effectLst/>
          </p:spPr>
        </p:pic>
        <p:pic>
          <p:nvPicPr>
            <p:cNvPr id="324" name="Picture 32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p:nvPr/>
        </p:nvSpPr>
        <p:spPr>
          <a:xfrm>
            <a:off x="446708" y="4670884"/>
            <a:ext cx="5867401" cy="424300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Every part of this creature points to perfect design. It is not a bird that evolved from a flying bird, but is designed for life on the land.</a:t>
            </a:r>
          </a:p>
        </p:txBody>
      </p:sp>
      <p:grpSp>
        <p:nvGrpSpPr>
          <p:cNvPr id="331" name="Group 331"/>
          <p:cNvGrpSpPr/>
          <p:nvPr/>
        </p:nvGrpSpPr>
        <p:grpSpPr>
          <a:xfrm>
            <a:off x="6807200" y="1079500"/>
            <a:ext cx="5511800" cy="6925854"/>
            <a:chOff x="-266700" y="-127000"/>
            <a:chExt cx="5511800" cy="6925853"/>
          </a:xfrm>
        </p:grpSpPr>
        <p:pic>
          <p:nvPicPr>
            <p:cNvPr id="330" name="pasted-image.png"/>
            <p:cNvPicPr/>
            <p:nvPr/>
          </p:nvPicPr>
          <p:blipFill>
            <a:blip r:embed="rId2">
              <a:extLst/>
            </a:blip>
            <a:srcRect t="1357" b="1357"/>
            <a:stretch>
              <a:fillRect/>
            </a:stretch>
          </p:blipFill>
          <p:spPr>
            <a:xfrm>
              <a:off x="0" y="0"/>
              <a:ext cx="5143500" cy="6671854"/>
            </a:xfrm>
            <a:prstGeom prst="rect">
              <a:avLst/>
            </a:prstGeom>
            <a:ln>
              <a:noFill/>
            </a:ln>
            <a:effectLst/>
          </p:spPr>
        </p:pic>
        <p:pic>
          <p:nvPicPr>
            <p:cNvPr id="329" name="Picture 32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p:nvPr/>
        </p:nvSpPr>
        <p:spPr>
          <a:xfrm>
            <a:off x="448733" y="6104016"/>
            <a:ext cx="5867401" cy="318210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With its massive body and huge neck, legs, and feet, it could never have flown!</a:t>
            </a:r>
          </a:p>
        </p:txBody>
      </p:sp>
      <p:grpSp>
        <p:nvGrpSpPr>
          <p:cNvPr id="336" name="Group 336"/>
          <p:cNvGrpSpPr/>
          <p:nvPr/>
        </p:nvGrpSpPr>
        <p:grpSpPr>
          <a:xfrm>
            <a:off x="6807200" y="1079500"/>
            <a:ext cx="5511800" cy="6925854"/>
            <a:chOff x="-266700" y="-127000"/>
            <a:chExt cx="5511800" cy="6925853"/>
          </a:xfrm>
        </p:grpSpPr>
        <p:pic>
          <p:nvPicPr>
            <p:cNvPr id="335" name="pasted-image.png"/>
            <p:cNvPicPr/>
            <p:nvPr/>
          </p:nvPicPr>
          <p:blipFill>
            <a:blip r:embed="rId2">
              <a:extLst/>
            </a:blip>
            <a:srcRect t="1357" b="1357"/>
            <a:stretch>
              <a:fillRect/>
            </a:stretch>
          </p:blipFill>
          <p:spPr>
            <a:xfrm>
              <a:off x="0" y="0"/>
              <a:ext cx="5143500" cy="6671854"/>
            </a:xfrm>
            <a:prstGeom prst="rect">
              <a:avLst/>
            </a:prstGeom>
            <a:ln>
              <a:noFill/>
            </a:ln>
            <a:effectLst/>
          </p:spPr>
        </p:pic>
        <p:pic>
          <p:nvPicPr>
            <p:cNvPr id="334" name="Picture 33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Shape 338"/>
          <p:cNvSpPr/>
          <p:nvPr/>
        </p:nvSpPr>
        <p:spPr>
          <a:xfrm>
            <a:off x="732835" y="6161133"/>
            <a:ext cx="5103732" cy="381259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male weighs an average of 250 pounds and stands 7 to 9 feet high.</a:t>
            </a:r>
          </a:p>
        </p:txBody>
      </p:sp>
      <p:pic>
        <p:nvPicPr>
          <p:cNvPr id="339" name="detroit zoo 161 - Version 2.jpg"/>
          <p:cNvPicPr/>
          <p:nvPr/>
        </p:nvPicPr>
        <p:blipFill>
          <a:blip r:embed="rId2">
            <a:extLst/>
          </a:blip>
          <a:stretch>
            <a:fillRect/>
          </a:stretch>
        </p:blipFill>
        <p:spPr>
          <a:xfrm>
            <a:off x="6554496" y="546354"/>
            <a:ext cx="5773929" cy="866089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1" name="pasted-image.png"/>
          <p:cNvPicPr/>
          <p:nvPr/>
        </p:nvPicPr>
        <p:blipFill>
          <a:blip r:embed="rId2">
            <a:extLst/>
          </a:blip>
          <a:stretch>
            <a:fillRect/>
          </a:stretch>
        </p:blipFill>
        <p:spPr>
          <a:xfrm>
            <a:off x="273" y="-1809"/>
            <a:ext cx="14635827" cy="9757218"/>
          </a:xfrm>
          <a:prstGeom prst="rect">
            <a:avLst/>
          </a:prstGeom>
          <a:ln w="12700">
            <a:miter lim="400000"/>
          </a:ln>
        </p:spPr>
      </p:pic>
      <p:sp>
        <p:nvSpPr>
          <p:cNvPr id="342" name="Shape 342"/>
          <p:cNvSpPr/>
          <p:nvPr/>
        </p:nvSpPr>
        <p:spPr>
          <a:xfrm>
            <a:off x="635000" y="401616"/>
            <a:ext cx="5867400" cy="2963412"/>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latin typeface="Georgia"/>
                <a:ea typeface="Georgia"/>
                <a:cs typeface="Georgia"/>
                <a:sym typeface="Georgia"/>
              </a:rPr>
              <a:t>It can’t fly, but it is a magnificent runner. </a:t>
            </a:r>
          </a:p>
          <a:p>
            <a:pPr lvl="0">
              <a:defRPr sz="1800" cap="none">
                <a:solidFill>
                  <a:srgbClr val="000000"/>
                </a:solidFill>
              </a:defRPr>
            </a:pPr>
            <a:endParaRPr sz="3600" spc="-47">
              <a:latin typeface="Georgia"/>
              <a:ea typeface="Georgia"/>
              <a:cs typeface="Georgia"/>
              <a:sym typeface="Georgia"/>
            </a:endParaRPr>
          </a:p>
          <a:p>
            <a:pPr lvl="0">
              <a:lnSpc>
                <a:spcPct val="110000"/>
              </a:lnSpc>
              <a:defRPr sz="1800" cap="none">
                <a:solidFill>
                  <a:srgbClr val="000000"/>
                </a:solidFill>
              </a:defRPr>
            </a:pPr>
            <a:r>
              <a:rPr sz="3600" spc="-47">
                <a:latin typeface="Georgia"/>
                <a:ea typeface="Georgia"/>
                <a:cs typeface="Georgia"/>
                <a:sym typeface="Georgia"/>
              </a:rPr>
              <a:t>It is the fastest creature on two legs.</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596900" y="7340600"/>
            <a:ext cx="7163346" cy="2971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Vestigial Organs</a:t>
            </a:r>
          </a:p>
        </p:txBody>
      </p:sp>
      <p:pic>
        <p:nvPicPr>
          <p:cNvPr id="78" name="Picture 77"/>
          <p:cNvPicPr/>
          <p:nvPr/>
        </p:nvPicPr>
        <p:blipFill>
          <a:blip r:embed="rId2">
            <a:extLst/>
          </a:blip>
          <a:stretch>
            <a:fillRect/>
          </a:stretch>
        </p:blipFill>
        <p:spPr>
          <a:xfrm>
            <a:off x="608531" y="647700"/>
            <a:ext cx="8471969" cy="6286500"/>
          </a:xfrm>
          <a:prstGeom prst="rect">
            <a:avLst/>
          </a:prstGeom>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Shape 344"/>
          <p:cNvSpPr/>
          <p:nvPr/>
        </p:nvSpPr>
        <p:spPr>
          <a:xfrm>
            <a:off x="635000" y="5639123"/>
            <a:ext cx="5867400" cy="434489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ostrich can run 43 miles per hour in bursts and can maintain 31 miles per hour for a half hour.</a:t>
            </a:r>
          </a:p>
        </p:txBody>
      </p:sp>
      <p:grpSp>
        <p:nvGrpSpPr>
          <p:cNvPr id="347" name="Group 347"/>
          <p:cNvGrpSpPr/>
          <p:nvPr/>
        </p:nvGrpSpPr>
        <p:grpSpPr>
          <a:xfrm>
            <a:off x="6807200" y="1079500"/>
            <a:ext cx="5511800" cy="6925854"/>
            <a:chOff x="-266700" y="-127000"/>
            <a:chExt cx="5511800" cy="6925853"/>
          </a:xfrm>
        </p:grpSpPr>
        <p:pic>
          <p:nvPicPr>
            <p:cNvPr id="346" name="pasted-image.png"/>
            <p:cNvPicPr/>
            <p:nvPr/>
          </p:nvPicPr>
          <p:blipFill>
            <a:blip r:embed="rId2">
              <a:extLst/>
            </a:blip>
            <a:srcRect l="21090" r="21090"/>
            <a:stretch>
              <a:fillRect/>
            </a:stretch>
          </p:blipFill>
          <p:spPr>
            <a:xfrm>
              <a:off x="0" y="0"/>
              <a:ext cx="5143500" cy="6671854"/>
            </a:xfrm>
            <a:prstGeom prst="rect">
              <a:avLst/>
            </a:prstGeom>
            <a:ln>
              <a:noFill/>
            </a:ln>
            <a:effectLst/>
          </p:spPr>
        </p:pic>
        <p:pic>
          <p:nvPicPr>
            <p:cNvPr id="345" name="Picture 344"/>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 name="Shape 349"/>
          <p:cNvSpPr/>
          <p:nvPr/>
        </p:nvSpPr>
        <p:spPr>
          <a:xfrm>
            <a:off x="1908890" y="7148965"/>
            <a:ext cx="9187020" cy="179532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Even ostrich chicks can run at more than 30 miles per hour.</a:t>
            </a:r>
          </a:p>
        </p:txBody>
      </p:sp>
      <p:pic>
        <p:nvPicPr>
          <p:cNvPr id="350" name="ostrich chicks running.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918981" y="698527"/>
            <a:ext cx="11166838" cy="6173537"/>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5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350"/>
                </p:tgtEl>
              </p:cMediaNode>
            </p:vide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Shape 352"/>
          <p:cNvSpPr/>
          <p:nvPr/>
        </p:nvSpPr>
        <p:spPr>
          <a:xfrm>
            <a:off x="448020" y="5911736"/>
            <a:ext cx="5867401" cy="410375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ostrich’s wings are a completely different type of wings from the flying bird.</a:t>
            </a:r>
          </a:p>
        </p:txBody>
      </p:sp>
      <p:grpSp>
        <p:nvGrpSpPr>
          <p:cNvPr id="355" name="Group 355"/>
          <p:cNvGrpSpPr/>
          <p:nvPr/>
        </p:nvGrpSpPr>
        <p:grpSpPr>
          <a:xfrm>
            <a:off x="6807200" y="1079500"/>
            <a:ext cx="5511800" cy="6925854"/>
            <a:chOff x="-266700" y="-127000"/>
            <a:chExt cx="5511800" cy="6925853"/>
          </a:xfrm>
        </p:grpSpPr>
        <p:pic>
          <p:nvPicPr>
            <p:cNvPr id="354" name="pasted-image.png"/>
            <p:cNvPicPr/>
            <p:nvPr/>
          </p:nvPicPr>
          <p:blipFill>
            <a:blip r:embed="rId2">
              <a:extLst/>
            </a:blip>
            <a:srcRect l="24302" r="24302"/>
            <a:stretch>
              <a:fillRect/>
            </a:stretch>
          </p:blipFill>
          <p:spPr>
            <a:xfrm>
              <a:off x="0" y="0"/>
              <a:ext cx="5143500" cy="6671854"/>
            </a:xfrm>
            <a:prstGeom prst="rect">
              <a:avLst/>
            </a:prstGeom>
            <a:ln>
              <a:noFill/>
            </a:ln>
            <a:effectLst/>
          </p:spPr>
        </p:pic>
        <p:pic>
          <p:nvPicPr>
            <p:cNvPr id="353" name="Picture 35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Shape 357"/>
          <p:cNvSpPr/>
          <p:nvPr/>
        </p:nvSpPr>
        <p:spPr>
          <a:xfrm>
            <a:off x="895340" y="2154838"/>
            <a:ext cx="5346720" cy="6161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wings are used to regulate body temperature</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skin under the feathers is bare, and the creature expertly controls its internal temperature by covering and uncovering this skin with its wings.</a:t>
            </a:r>
          </a:p>
        </p:txBody>
      </p:sp>
      <p:grpSp>
        <p:nvGrpSpPr>
          <p:cNvPr id="360" name="Group 360"/>
          <p:cNvGrpSpPr/>
          <p:nvPr/>
        </p:nvGrpSpPr>
        <p:grpSpPr>
          <a:xfrm>
            <a:off x="6807200" y="1079500"/>
            <a:ext cx="5511800" cy="6925854"/>
            <a:chOff x="-266700" y="-127000"/>
            <a:chExt cx="5511800" cy="6925853"/>
          </a:xfrm>
        </p:grpSpPr>
        <p:pic>
          <p:nvPicPr>
            <p:cNvPr id="359" name="pasted-image.png"/>
            <p:cNvPicPr/>
            <p:nvPr/>
          </p:nvPicPr>
          <p:blipFill>
            <a:blip r:embed="rId2">
              <a:extLst/>
            </a:blip>
            <a:srcRect l="24302" r="24302"/>
            <a:stretch>
              <a:fillRect/>
            </a:stretch>
          </p:blipFill>
          <p:spPr>
            <a:xfrm>
              <a:off x="0" y="0"/>
              <a:ext cx="5143500" cy="6671854"/>
            </a:xfrm>
            <a:prstGeom prst="rect">
              <a:avLst/>
            </a:prstGeom>
            <a:ln>
              <a:noFill/>
            </a:ln>
            <a:effectLst/>
          </p:spPr>
        </p:pic>
        <p:pic>
          <p:nvPicPr>
            <p:cNvPr id="358" name="Picture 35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p:nvPr/>
        </p:nvSpPr>
        <p:spPr>
          <a:xfrm>
            <a:off x="1335645" y="7382619"/>
            <a:ext cx="10333511" cy="219327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dirty="0">
                <a:solidFill>
                  <a:srgbClr val="CBCBCB"/>
                </a:solidFill>
              </a:rPr>
              <a:t>The ostrich uses its wings as rudders when it runs. it can make quick turns, using the wings as counter balances.</a:t>
            </a:r>
          </a:p>
        </p:txBody>
      </p:sp>
      <p:pic>
        <p:nvPicPr>
          <p:cNvPr id="363" name="ostriches running.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1524284" y="529391"/>
            <a:ext cx="9956232" cy="6588684"/>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6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62121">
                <p:cTn id="7" fill="hold" display="0">
                  <p:stCondLst>
                    <p:cond delay="indefinite"/>
                  </p:stCondLst>
                </p:cTn>
                <p:tgtEl>
                  <p:spTgt spid="363"/>
                </p:tgtEl>
              </p:cMediaNode>
            </p:vide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Shape 365"/>
          <p:cNvSpPr/>
          <p:nvPr/>
        </p:nvSpPr>
        <p:spPr>
          <a:xfrm>
            <a:off x="1218779" y="6715326"/>
            <a:ext cx="10567242" cy="279305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Consider the feathers</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Ostrich feathers aren’t flight feathers with the complex interlocking hook system composed of barbs and barbules.</a:t>
            </a:r>
          </a:p>
        </p:txBody>
      </p:sp>
      <p:pic>
        <p:nvPicPr>
          <p:cNvPr id="366" name="pasted-image.png"/>
          <p:cNvPicPr/>
          <p:nvPr/>
        </p:nvPicPr>
        <p:blipFill>
          <a:blip r:embed="rId2">
            <a:extLst/>
          </a:blip>
          <a:stretch>
            <a:fillRect/>
          </a:stretch>
        </p:blipFill>
        <p:spPr>
          <a:xfrm>
            <a:off x="2447076" y="464677"/>
            <a:ext cx="8110648" cy="6082986"/>
          </a:xfrm>
          <a:prstGeom prst="rect">
            <a:avLst/>
          </a:prstGeom>
          <a:ln w="12700">
            <a:miter lim="400000"/>
          </a:ln>
        </p:spPr>
      </p:pic>
      <p:sp>
        <p:nvSpPr>
          <p:cNvPr id="367" name="Shape 367"/>
          <p:cNvSpPr/>
          <p:nvPr/>
        </p:nvSpPr>
        <p:spPr>
          <a:xfrm>
            <a:off x="2016942" y="5557713"/>
            <a:ext cx="6094042" cy="126583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Flying bird feathers</a:t>
            </a: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hape 369"/>
          <p:cNvSpPr/>
          <p:nvPr/>
        </p:nvSpPr>
        <p:spPr>
          <a:xfrm>
            <a:off x="1218779" y="7712668"/>
            <a:ext cx="10567242" cy="164473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Ostrich feathers are soft and fluffy and act as perfect insulation. </a:t>
            </a:r>
          </a:p>
        </p:txBody>
      </p:sp>
      <p:pic>
        <p:nvPicPr>
          <p:cNvPr id="370" name="animal island philippines 22 - Version 2.jpg"/>
          <p:cNvPicPr/>
          <p:nvPr/>
        </p:nvPicPr>
        <p:blipFill>
          <a:blip r:embed="rId2">
            <a:extLst/>
          </a:blip>
          <a:stretch>
            <a:fillRect/>
          </a:stretch>
        </p:blipFill>
        <p:spPr>
          <a:xfrm>
            <a:off x="1372440" y="570466"/>
            <a:ext cx="10259920" cy="683367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p:nvPr/>
        </p:nvSpPr>
        <p:spPr>
          <a:xfrm>
            <a:off x="635000" y="5561349"/>
            <a:ext cx="5867400" cy="416010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Consider the lack of a keel</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ostrich doesn’t have a keel like flying birds.</a:t>
            </a:r>
          </a:p>
        </p:txBody>
      </p:sp>
      <p:grpSp>
        <p:nvGrpSpPr>
          <p:cNvPr id="375" name="Group 375"/>
          <p:cNvGrpSpPr/>
          <p:nvPr/>
        </p:nvGrpSpPr>
        <p:grpSpPr>
          <a:xfrm>
            <a:off x="6807200" y="1079500"/>
            <a:ext cx="5511800" cy="6925855"/>
            <a:chOff x="-266700" y="-143395"/>
            <a:chExt cx="5511800" cy="6925853"/>
          </a:xfrm>
        </p:grpSpPr>
        <p:pic>
          <p:nvPicPr>
            <p:cNvPr id="374" name="detroit zoo 161 - Version 2.jpg"/>
            <p:cNvPicPr/>
            <p:nvPr/>
          </p:nvPicPr>
          <p:blipFill>
            <a:blip r:embed="rId2">
              <a:extLst/>
            </a:blip>
            <a:srcRect b="13736"/>
            <a:stretch>
              <a:fillRect/>
            </a:stretch>
          </p:blipFill>
          <p:spPr>
            <a:xfrm>
              <a:off x="0" y="0"/>
              <a:ext cx="5143500" cy="6655459"/>
            </a:xfrm>
            <a:prstGeom prst="rect">
              <a:avLst/>
            </a:prstGeom>
            <a:ln>
              <a:noFill/>
            </a:ln>
            <a:effectLst/>
          </p:spPr>
        </p:pic>
        <p:pic>
          <p:nvPicPr>
            <p:cNvPr id="373" name="Picture 372"/>
            <p:cNvPicPr/>
            <p:nvPr/>
          </p:nvPicPr>
          <p:blipFill>
            <a:blip r:embed="rId3">
              <a:extLst/>
            </a:blip>
            <a:stretch>
              <a:fillRect/>
            </a:stretch>
          </p:blipFill>
          <p:spPr>
            <a:xfrm>
              <a:off x="-266700" y="-143396"/>
              <a:ext cx="5511800" cy="6925855"/>
            </a:xfrm>
            <a:prstGeom prst="rect">
              <a:avLst/>
            </a:prstGeom>
            <a:effectLst/>
          </p:spPr>
        </p:pic>
      </p:gr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Shape 377"/>
          <p:cNvSpPr/>
          <p:nvPr/>
        </p:nvSpPr>
        <p:spPr>
          <a:xfrm>
            <a:off x="1386946" y="5715827"/>
            <a:ext cx="10230908" cy="311802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keel is a large ridge on the breastbone to which the bird’s powerful flight muscles are attached. </a:t>
            </a:r>
          </a:p>
          <a:p>
            <a:pPr lvl="0">
              <a:defRPr sz="1800" cap="none">
                <a:solidFill>
                  <a:srgbClr val="000000"/>
                </a:solidFill>
              </a:defRPr>
            </a:pPr>
            <a:endParaRPr sz="3600" spc="-47">
              <a:solidFill>
                <a:srgbClr val="CBCBCB"/>
              </a:solidFill>
              <a:latin typeface="Georgia"/>
              <a:ea typeface="Georgia"/>
              <a:cs typeface="Georgia"/>
              <a:sym typeface="Georgia"/>
            </a:endParaRPr>
          </a:p>
          <a:p>
            <a:pPr lvl="0">
              <a:defRPr sz="1800" cap="none">
                <a:solidFill>
                  <a:srgbClr val="000000"/>
                </a:solidFill>
              </a:defRPr>
            </a:pPr>
            <a:r>
              <a:rPr sz="3600" spc="-47">
                <a:solidFill>
                  <a:srgbClr val="CBCBCB"/>
                </a:solidFill>
                <a:latin typeface="Georgia"/>
                <a:ea typeface="Georgia"/>
                <a:cs typeface="Georgia"/>
                <a:sym typeface="Georgia"/>
              </a:rPr>
              <a:t>Since the ostrich doesn’t fly, it doesn’t need a keel.</a:t>
            </a:r>
          </a:p>
        </p:txBody>
      </p:sp>
      <p:pic>
        <p:nvPicPr>
          <p:cNvPr id="378" name="muscle-bound_660x745 - Version 2.jpg"/>
          <p:cNvPicPr/>
          <p:nvPr/>
        </p:nvPicPr>
        <p:blipFill>
          <a:blip r:embed="rId2">
            <a:extLst/>
          </a:blip>
          <a:stretch>
            <a:fillRect/>
          </a:stretch>
        </p:blipFill>
        <p:spPr>
          <a:xfrm>
            <a:off x="1169197" y="673273"/>
            <a:ext cx="10666406" cy="477485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Shape 380"/>
          <p:cNvSpPr/>
          <p:nvPr/>
        </p:nvSpPr>
        <p:spPr>
          <a:xfrm>
            <a:off x="421308" y="3174249"/>
            <a:ext cx="5867401" cy="524266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Consider the bones</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ostrich doesn’t have hollow bones like a flying bird. Many of its bones are solid to provide strength for running and kicking and other functions on land.</a:t>
            </a:r>
          </a:p>
        </p:txBody>
      </p:sp>
      <p:grpSp>
        <p:nvGrpSpPr>
          <p:cNvPr id="383" name="Group 383"/>
          <p:cNvGrpSpPr/>
          <p:nvPr/>
        </p:nvGrpSpPr>
        <p:grpSpPr>
          <a:xfrm>
            <a:off x="6807200" y="1079500"/>
            <a:ext cx="5511800" cy="6925854"/>
            <a:chOff x="-266700" y="-127000"/>
            <a:chExt cx="5511800" cy="6925853"/>
          </a:xfrm>
        </p:grpSpPr>
        <p:pic>
          <p:nvPicPr>
            <p:cNvPr id="382" name="pasted-image.png"/>
            <p:cNvPicPr/>
            <p:nvPr/>
          </p:nvPicPr>
          <p:blipFill>
            <a:blip r:embed="rId2">
              <a:extLst/>
            </a:blip>
            <a:srcRect l="21107" r="21107"/>
            <a:stretch>
              <a:fillRect/>
            </a:stretch>
          </p:blipFill>
          <p:spPr>
            <a:xfrm>
              <a:off x="0" y="0"/>
              <a:ext cx="5143500" cy="6671854"/>
            </a:xfrm>
            <a:prstGeom prst="rect">
              <a:avLst/>
            </a:prstGeom>
            <a:ln>
              <a:noFill/>
            </a:ln>
            <a:effectLst/>
          </p:spPr>
        </p:pic>
        <p:pic>
          <p:nvPicPr>
            <p:cNvPr id="381" name="Picture 380"/>
            <p:cNvPicPr/>
            <p:nvPr/>
          </p:nvPicPr>
          <p:blipFill>
            <a:blip r:embed="rId3">
              <a:extLst/>
            </a:blip>
            <a:stretch>
              <a:fillRect/>
            </a:stretch>
          </p:blipFill>
          <p:spPr>
            <a:xfrm>
              <a:off x="-266700" y="-127000"/>
              <a:ext cx="5511800" cy="6925854"/>
            </a:xfrm>
            <a:prstGeom prst="rect">
              <a:avLst/>
            </a:prstGeom>
            <a:effectLst/>
          </p:spPr>
        </p:pic>
      </p:grpSp>
      <p:sp>
        <p:nvSpPr>
          <p:cNvPr id="384" name="Shape 384"/>
          <p:cNvSpPr/>
          <p:nvPr/>
        </p:nvSpPr>
        <p:spPr>
          <a:xfrm>
            <a:off x="7360415" y="2152660"/>
            <a:ext cx="4405370" cy="133842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b="1" cap="none" spc="-47">
                <a:solidFill>
                  <a:srgbClr val="000000"/>
                </a:solidFill>
                <a:latin typeface="+mn-lt"/>
                <a:ea typeface="+mn-ea"/>
                <a:cs typeface="+mn-cs"/>
                <a:sym typeface="Copperplate"/>
              </a:defRPr>
            </a:lvl1pPr>
          </a:lstStyle>
          <a:p>
            <a:pPr lvl="0">
              <a:defRPr sz="1800" b="0" spc="0"/>
            </a:pPr>
            <a:r>
              <a:rPr sz="3600" b="1" spc="-47"/>
              <a:t>Flying bird bones are hollow</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2"/>
          <p:cNvGrpSpPr/>
          <p:nvPr/>
        </p:nvGrpSpPr>
        <p:grpSpPr>
          <a:xfrm>
            <a:off x="6680200" y="1155700"/>
            <a:ext cx="5511800" cy="6925854"/>
            <a:chOff x="-266700" y="-127000"/>
            <a:chExt cx="5511800" cy="6925853"/>
          </a:xfrm>
        </p:grpSpPr>
        <p:pic>
          <p:nvPicPr>
            <p:cNvPr id="81"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80" name="Picture 79"/>
            <p:cNvPicPr/>
            <p:nvPr/>
          </p:nvPicPr>
          <p:blipFill>
            <a:blip r:embed="rId3">
              <a:extLst/>
            </a:blip>
            <a:stretch>
              <a:fillRect/>
            </a:stretch>
          </p:blipFill>
          <p:spPr>
            <a:xfrm>
              <a:off x="-266700" y="-127000"/>
              <a:ext cx="5511800" cy="6925854"/>
            </a:xfrm>
            <a:prstGeom prst="rect">
              <a:avLst/>
            </a:prstGeom>
            <a:effectLst/>
          </p:spPr>
        </p:pic>
      </p:grpSp>
      <p:sp>
        <p:nvSpPr>
          <p:cNvPr id="83" name="Shape 83"/>
          <p:cNvSpPr/>
          <p:nvPr/>
        </p:nvSpPr>
        <p:spPr>
          <a:xfrm>
            <a:off x="421308" y="5133422"/>
            <a:ext cx="5867401" cy="321558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Vestigial organs are supposed to be “left overs” from man’s evolutionary past that no longer have a purpose.</a:t>
            </a:r>
          </a:p>
        </p:txBody>
      </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p:nvPr/>
        </p:nvSpPr>
        <p:spPr>
          <a:xfrm>
            <a:off x="635000" y="4733337"/>
            <a:ext cx="5867400" cy="341112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ostrich is strong enough to be ridden by humans.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In some countries they have ostrich races.</a:t>
            </a:r>
          </a:p>
        </p:txBody>
      </p:sp>
      <p:grpSp>
        <p:nvGrpSpPr>
          <p:cNvPr id="389" name="Group 389"/>
          <p:cNvGrpSpPr/>
          <p:nvPr/>
        </p:nvGrpSpPr>
        <p:grpSpPr>
          <a:xfrm>
            <a:off x="6807200" y="1079500"/>
            <a:ext cx="5511800" cy="6925854"/>
            <a:chOff x="-266700" y="-127000"/>
            <a:chExt cx="5511800" cy="6925853"/>
          </a:xfrm>
        </p:grpSpPr>
        <p:pic>
          <p:nvPicPr>
            <p:cNvPr id="388" name="pasted-image.png"/>
            <p:cNvPicPr/>
            <p:nvPr/>
          </p:nvPicPr>
          <p:blipFill>
            <a:blip r:embed="rId2">
              <a:extLst/>
            </a:blip>
            <a:srcRect l="25159" r="25159"/>
            <a:stretch>
              <a:fillRect/>
            </a:stretch>
          </p:blipFill>
          <p:spPr>
            <a:xfrm>
              <a:off x="0" y="0"/>
              <a:ext cx="5143500" cy="6671854"/>
            </a:xfrm>
            <a:prstGeom prst="rect">
              <a:avLst/>
            </a:prstGeom>
            <a:ln>
              <a:noFill/>
            </a:ln>
            <a:effectLst/>
          </p:spPr>
        </p:pic>
        <p:pic>
          <p:nvPicPr>
            <p:cNvPr id="387" name="Picture 38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1" name="ostrich race.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626959" y="974135"/>
            <a:ext cx="11750882" cy="7805330"/>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9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391"/>
                </p:tgtEl>
              </p:cMediaNode>
            </p:vide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hape 393"/>
          <p:cNvSpPr/>
          <p:nvPr/>
        </p:nvSpPr>
        <p:spPr>
          <a:xfrm>
            <a:off x="1911122" y="5978406"/>
            <a:ext cx="9182556" cy="347792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Bible says the female ostrich “is hardened against her young ones, as though they were not hers…” (Job 39:16).</a:t>
            </a:r>
          </a:p>
        </p:txBody>
      </p:sp>
      <p:pic>
        <p:nvPicPr>
          <p:cNvPr id="394" name="pasted-image.png"/>
          <p:cNvPicPr/>
          <p:nvPr/>
        </p:nvPicPr>
        <p:blipFill>
          <a:blip r:embed="rId2">
            <a:extLst/>
          </a:blip>
          <a:stretch>
            <a:fillRect/>
          </a:stretch>
        </p:blipFill>
        <p:spPr>
          <a:xfrm>
            <a:off x="2669224" y="482330"/>
            <a:ext cx="7666352" cy="515674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Shape 396"/>
          <p:cNvSpPr/>
          <p:nvPr/>
        </p:nvSpPr>
        <p:spPr>
          <a:xfrm>
            <a:off x="1911122" y="5978406"/>
            <a:ext cx="9182556" cy="347792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It is the male that raises the chicks, teaching them how to feed and protecting them from predators.</a:t>
            </a:r>
          </a:p>
        </p:txBody>
      </p:sp>
      <p:pic>
        <p:nvPicPr>
          <p:cNvPr id="397" name="pasted-image.png"/>
          <p:cNvPicPr/>
          <p:nvPr/>
        </p:nvPicPr>
        <p:blipFill>
          <a:blip r:embed="rId2">
            <a:extLst/>
          </a:blip>
          <a:stretch>
            <a:fillRect/>
          </a:stretch>
        </p:blipFill>
        <p:spPr>
          <a:xfrm>
            <a:off x="2669224" y="482330"/>
            <a:ext cx="7666352" cy="515674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Shape 399"/>
          <p:cNvSpPr/>
          <p:nvPr/>
        </p:nvSpPr>
        <p:spPr>
          <a:xfrm>
            <a:off x="1994135" y="6853066"/>
            <a:ext cx="9016530" cy="217494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female is called a hen and the male is called a cock or rooster. The hen is gray colored and the cock is black.</a:t>
            </a:r>
          </a:p>
        </p:txBody>
      </p:sp>
      <p:pic>
        <p:nvPicPr>
          <p:cNvPr id="400" name="pasted-image.png"/>
          <p:cNvPicPr/>
          <p:nvPr/>
        </p:nvPicPr>
        <p:blipFill>
          <a:blip r:embed="rId2">
            <a:extLst/>
          </a:blip>
          <a:stretch>
            <a:fillRect/>
          </a:stretch>
        </p:blipFill>
        <p:spPr>
          <a:xfrm>
            <a:off x="2162649" y="280311"/>
            <a:ext cx="8679502" cy="629884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Shape 402"/>
          <p:cNvSpPr/>
          <p:nvPr/>
        </p:nvSpPr>
        <p:spPr>
          <a:xfrm>
            <a:off x="1892097" y="7313040"/>
            <a:ext cx="9220606" cy="222391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ostrich egg is six inches long and weighs as much as three pounds (equal to 24 chicken eggs).</a:t>
            </a:r>
          </a:p>
        </p:txBody>
      </p:sp>
      <p:pic>
        <p:nvPicPr>
          <p:cNvPr id="403" name="pasted-image.png"/>
          <p:cNvPicPr/>
          <p:nvPr/>
        </p:nvPicPr>
        <p:blipFill>
          <a:blip r:embed="rId2">
            <a:extLst/>
          </a:blip>
          <a:stretch>
            <a:fillRect/>
          </a:stretch>
        </p:blipFill>
        <p:spPr>
          <a:xfrm>
            <a:off x="1625403" y="560670"/>
            <a:ext cx="9753994" cy="648265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 name="Shape 405"/>
          <p:cNvSpPr/>
          <p:nvPr/>
        </p:nvSpPr>
        <p:spPr>
          <a:xfrm>
            <a:off x="989333" y="1143474"/>
            <a:ext cx="4902201" cy="422017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FFFFFF"/>
                </a:solidFill>
                <a:latin typeface="Georgia Bold"/>
                <a:ea typeface="Georgia Bold"/>
                <a:cs typeface="Georgia Bold"/>
                <a:sym typeface="Georgia Bold"/>
              </a:rPr>
              <a:t>VESTIGIAL LEGS ON THE WHALE</a:t>
            </a:r>
          </a:p>
          <a:p>
            <a:pPr lvl="0">
              <a:defRPr sz="1800" cap="none">
                <a:solidFill>
                  <a:srgbClr val="000000"/>
                </a:solidFill>
              </a:defRPr>
            </a:pPr>
            <a:endParaRPr sz="3600" spc="-47">
              <a:solidFill>
                <a:srgbClr val="CBCBCB"/>
              </a:solidFill>
              <a:latin typeface="Georgia Bold"/>
              <a:ea typeface="Georgia Bold"/>
              <a:cs typeface="Georgia Bold"/>
              <a:sym typeface="Georgia Bold"/>
            </a:endParaRPr>
          </a:p>
          <a:p>
            <a:pPr lvl="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“No doubt whales had hind legs once upon a time” (Thomas Huxley).</a:t>
            </a:r>
          </a:p>
        </p:txBody>
      </p:sp>
      <p:grpSp>
        <p:nvGrpSpPr>
          <p:cNvPr id="408" name="Group 408"/>
          <p:cNvGrpSpPr/>
          <p:nvPr/>
        </p:nvGrpSpPr>
        <p:grpSpPr>
          <a:xfrm>
            <a:off x="6527800" y="1206500"/>
            <a:ext cx="5511800" cy="6925854"/>
            <a:chOff x="-266700" y="-127000"/>
            <a:chExt cx="5511800" cy="6925853"/>
          </a:xfrm>
        </p:grpSpPr>
        <p:pic>
          <p:nvPicPr>
            <p:cNvPr id="407" name="vestigial-whale1.png"/>
            <p:cNvPicPr/>
            <p:nvPr/>
          </p:nvPicPr>
          <p:blipFill>
            <a:blip r:embed="rId2">
              <a:extLst/>
            </a:blip>
            <a:srcRect l="58163" r="4896"/>
            <a:stretch>
              <a:fillRect/>
            </a:stretch>
          </p:blipFill>
          <p:spPr>
            <a:xfrm>
              <a:off x="0" y="0"/>
              <a:ext cx="5143500" cy="6671854"/>
            </a:xfrm>
            <a:prstGeom prst="rect">
              <a:avLst/>
            </a:prstGeom>
            <a:ln>
              <a:noFill/>
            </a:ln>
            <a:effectLst/>
          </p:spPr>
        </p:pic>
        <p:pic>
          <p:nvPicPr>
            <p:cNvPr id="406" name="Picture 40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Shape 410"/>
          <p:cNvSpPr/>
          <p:nvPr/>
        </p:nvSpPr>
        <p:spPr>
          <a:xfrm>
            <a:off x="965200" y="4267200"/>
            <a:ext cx="4902200" cy="5054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very small percentage of sperm whales have vestigial leg bones; and some even have bone-supported bumps protruding from their body.”</a:t>
            </a:r>
          </a:p>
        </p:txBody>
      </p:sp>
      <p:grpSp>
        <p:nvGrpSpPr>
          <p:cNvPr id="413" name="Group 413"/>
          <p:cNvGrpSpPr/>
          <p:nvPr/>
        </p:nvGrpSpPr>
        <p:grpSpPr>
          <a:xfrm>
            <a:off x="6959600" y="1257300"/>
            <a:ext cx="5511800" cy="6925854"/>
            <a:chOff x="-266700" y="-127000"/>
            <a:chExt cx="5511800" cy="6925853"/>
          </a:xfrm>
        </p:grpSpPr>
        <p:pic>
          <p:nvPicPr>
            <p:cNvPr id="412" name="prentice hall biology 1 - Version 2.jpg"/>
            <p:cNvPicPr/>
            <p:nvPr/>
          </p:nvPicPr>
          <p:blipFill>
            <a:blip r:embed="rId2">
              <a:extLst/>
            </a:blip>
            <a:srcRect l="3661" r="3661" b="131"/>
            <a:stretch>
              <a:fillRect/>
            </a:stretch>
          </p:blipFill>
          <p:spPr>
            <a:xfrm>
              <a:off x="0" y="0"/>
              <a:ext cx="5143500" cy="6671854"/>
            </a:xfrm>
            <a:prstGeom prst="rect">
              <a:avLst/>
            </a:prstGeom>
            <a:ln>
              <a:noFill/>
            </a:ln>
            <a:effectLst/>
          </p:spPr>
        </p:pic>
        <p:pic>
          <p:nvPicPr>
            <p:cNvPr id="411" name="Picture 41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Shape 415"/>
          <p:cNvSpPr/>
          <p:nvPr/>
        </p:nvSpPr>
        <p:spPr>
          <a:xfrm>
            <a:off x="1054100" y="6632723"/>
            <a:ext cx="10998200" cy="265017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alleged “hind legs” are actually bones that are not attached to the whale’s skeleton. The whale has no sign of a pelvis or any mechanism that has anything to do with vestigial legs.</a:t>
            </a:r>
          </a:p>
        </p:txBody>
      </p:sp>
      <p:pic>
        <p:nvPicPr>
          <p:cNvPr id="416" name="vestigial-whale1.png"/>
          <p:cNvPicPr/>
          <p:nvPr/>
        </p:nvPicPr>
        <p:blipFill>
          <a:blip r:embed="rId2">
            <a:extLst/>
          </a:blip>
          <a:stretch>
            <a:fillRect/>
          </a:stretch>
        </p:blipFill>
        <p:spPr>
          <a:xfrm>
            <a:off x="508000" y="444500"/>
            <a:ext cx="12090400" cy="579331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Shape 418"/>
          <p:cNvSpPr/>
          <p:nvPr/>
        </p:nvSpPr>
        <p:spPr>
          <a:xfrm>
            <a:off x="1054100" y="6495990"/>
            <a:ext cx="10998200" cy="20574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bones in question actually strengthen the reproductive organs and are different in males and females. </a:t>
            </a:r>
          </a:p>
        </p:txBody>
      </p:sp>
      <p:pic>
        <p:nvPicPr>
          <p:cNvPr id="419" name="vestigial-whale1.png"/>
          <p:cNvPicPr/>
          <p:nvPr/>
        </p:nvPicPr>
        <p:blipFill>
          <a:blip r:embed="rId2">
            <a:extLst/>
          </a:blip>
          <a:stretch>
            <a:fillRect/>
          </a:stretch>
        </p:blipFill>
        <p:spPr>
          <a:xfrm>
            <a:off x="508000" y="444500"/>
            <a:ext cx="12090400" cy="579331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87"/>
          <p:cNvGrpSpPr/>
          <p:nvPr/>
        </p:nvGrpSpPr>
        <p:grpSpPr>
          <a:xfrm>
            <a:off x="6680200" y="1155700"/>
            <a:ext cx="5511800" cy="6925854"/>
            <a:chOff x="-266700" y="-127000"/>
            <a:chExt cx="5511800" cy="6925853"/>
          </a:xfrm>
        </p:grpSpPr>
        <p:pic>
          <p:nvPicPr>
            <p:cNvPr id="86"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85" name="Picture 84"/>
            <p:cNvPicPr/>
            <p:nvPr/>
          </p:nvPicPr>
          <p:blipFill>
            <a:blip r:embed="rId3">
              <a:extLst/>
            </a:blip>
            <a:stretch>
              <a:fillRect/>
            </a:stretch>
          </p:blipFill>
          <p:spPr>
            <a:xfrm>
              <a:off x="-266700" y="-127000"/>
              <a:ext cx="5511800" cy="6925854"/>
            </a:xfrm>
            <a:prstGeom prst="rect">
              <a:avLst/>
            </a:prstGeom>
            <a:effectLst/>
          </p:spPr>
        </p:pic>
      </p:grpSp>
      <p:sp>
        <p:nvSpPr>
          <p:cNvPr id="88" name="Shape 88"/>
          <p:cNvSpPr/>
          <p:nvPr/>
        </p:nvSpPr>
        <p:spPr>
          <a:xfrm>
            <a:off x="635000" y="4795291"/>
            <a:ext cx="5867400" cy="423971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For example, the human coccyx (pronounced kock-six), called the “tail bone,” is supposed to be left over from when man was an ape and swung from trees.</a:t>
            </a:r>
          </a:p>
        </p:txBody>
      </p:sp>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Shape 421"/>
          <p:cNvSpPr/>
          <p:nvPr/>
        </p:nvSpPr>
        <p:spPr>
          <a:xfrm>
            <a:off x="296333" y="1061703"/>
            <a:ext cx="5867401" cy="4564397"/>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FFFFFF"/>
                </a:solidFill>
                <a:latin typeface="Georgia Bold"/>
                <a:ea typeface="Georgia Bold"/>
                <a:cs typeface="Georgia Bold"/>
                <a:sym typeface="Georgia Bold"/>
              </a:rPr>
              <a:t>COCCYX</a:t>
            </a:r>
          </a:p>
          <a:p>
            <a:pPr lvl="0">
              <a:defRPr sz="1800" cap="none">
                <a:solidFill>
                  <a:srgbClr val="000000"/>
                </a:solidFill>
              </a:defRPr>
            </a:pPr>
            <a:endParaRPr sz="3600" spc="-47">
              <a:solidFill>
                <a:srgbClr val="CBCBCB"/>
              </a:solidFill>
              <a:latin typeface="Georgia Bold"/>
              <a:ea typeface="Georgia Bold"/>
              <a:cs typeface="Georgia Bold"/>
              <a:sym typeface="Georgia Bold"/>
            </a:endParaRPr>
          </a:p>
          <a:p>
            <a:pPr lvl="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The coccyx (cock-six) is called the “tail bone” because evolutionists believe it is “left over” from human evolution from apes.</a:t>
            </a:r>
          </a:p>
        </p:txBody>
      </p:sp>
      <p:grpSp>
        <p:nvGrpSpPr>
          <p:cNvPr id="424" name="Group 424"/>
          <p:cNvGrpSpPr/>
          <p:nvPr/>
        </p:nvGrpSpPr>
        <p:grpSpPr>
          <a:xfrm>
            <a:off x="6276921" y="1047698"/>
            <a:ext cx="5700055" cy="7170046"/>
            <a:chOff x="-266700" y="-126999"/>
            <a:chExt cx="5700054" cy="7170045"/>
          </a:xfrm>
        </p:grpSpPr>
        <p:pic>
          <p:nvPicPr>
            <p:cNvPr id="423" name="pasted-image.png"/>
            <p:cNvPicPr/>
            <p:nvPr/>
          </p:nvPicPr>
          <p:blipFill>
            <a:blip r:embed="rId2">
              <a:extLst/>
            </a:blip>
            <a:srcRect l="18199" r="18199"/>
            <a:stretch>
              <a:fillRect/>
            </a:stretch>
          </p:blipFill>
          <p:spPr>
            <a:xfrm>
              <a:off x="0" y="0"/>
              <a:ext cx="5331755" cy="6916046"/>
            </a:xfrm>
            <a:prstGeom prst="rect">
              <a:avLst/>
            </a:prstGeom>
            <a:ln>
              <a:noFill/>
            </a:ln>
            <a:effectLst/>
          </p:spPr>
        </p:pic>
        <p:pic>
          <p:nvPicPr>
            <p:cNvPr id="422" name="Picture 421"/>
            <p:cNvPicPr/>
            <p:nvPr/>
          </p:nvPicPr>
          <p:blipFill>
            <a:blip r:embed="rId3">
              <a:extLst/>
            </a:blip>
            <a:stretch>
              <a:fillRect/>
            </a:stretch>
          </p:blipFill>
          <p:spPr>
            <a:xfrm>
              <a:off x="-266700" y="-127000"/>
              <a:ext cx="5700054" cy="7170046"/>
            </a:xfrm>
            <a:prstGeom prst="rect">
              <a:avLst/>
            </a:prstGeom>
            <a:effectLst/>
          </p:spPr>
        </p:pic>
      </p:gr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hape 426"/>
          <p:cNvSpPr/>
          <p:nvPr/>
        </p:nvSpPr>
        <p:spPr>
          <a:xfrm>
            <a:off x="395803" y="6224456"/>
            <a:ext cx="5867401" cy="302647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coccyx is at the end of the spinal column and is part of the pelvic girdle.</a:t>
            </a:r>
          </a:p>
        </p:txBody>
      </p:sp>
      <p:grpSp>
        <p:nvGrpSpPr>
          <p:cNvPr id="429" name="Group 429"/>
          <p:cNvGrpSpPr/>
          <p:nvPr/>
        </p:nvGrpSpPr>
        <p:grpSpPr>
          <a:xfrm>
            <a:off x="6276921" y="1047698"/>
            <a:ext cx="5700055" cy="7170046"/>
            <a:chOff x="-266700" y="-126999"/>
            <a:chExt cx="5700054" cy="7170045"/>
          </a:xfrm>
        </p:grpSpPr>
        <p:pic>
          <p:nvPicPr>
            <p:cNvPr id="428" name="pasted-image.png"/>
            <p:cNvPicPr/>
            <p:nvPr/>
          </p:nvPicPr>
          <p:blipFill>
            <a:blip r:embed="rId2">
              <a:extLst/>
            </a:blip>
            <a:srcRect l="18199" r="18199"/>
            <a:stretch>
              <a:fillRect/>
            </a:stretch>
          </p:blipFill>
          <p:spPr>
            <a:xfrm>
              <a:off x="0" y="0"/>
              <a:ext cx="5331755" cy="6916046"/>
            </a:xfrm>
            <a:prstGeom prst="rect">
              <a:avLst/>
            </a:prstGeom>
            <a:ln>
              <a:noFill/>
            </a:ln>
            <a:effectLst/>
          </p:spPr>
        </p:pic>
        <p:pic>
          <p:nvPicPr>
            <p:cNvPr id="427" name="Picture 426"/>
            <p:cNvPicPr/>
            <p:nvPr/>
          </p:nvPicPr>
          <p:blipFill>
            <a:blip r:embed="rId3">
              <a:extLst/>
            </a:blip>
            <a:stretch>
              <a:fillRect/>
            </a:stretch>
          </p:blipFill>
          <p:spPr>
            <a:xfrm>
              <a:off x="-266700" y="-127000"/>
              <a:ext cx="5700054" cy="7170046"/>
            </a:xfrm>
            <a:prstGeom prst="rect">
              <a:avLst/>
            </a:prstGeom>
            <a:effectLst/>
          </p:spPr>
        </p:pic>
      </p:grpSp>
      <p:sp>
        <p:nvSpPr>
          <p:cNvPr id="430" name="Shape 430"/>
          <p:cNvSpPr/>
          <p:nvPr/>
        </p:nvSpPr>
        <p:spPr>
          <a:xfrm flipV="1">
            <a:off x="6927155" y="5511799"/>
            <a:ext cx="1988245" cy="796827"/>
          </a:xfrm>
          <a:prstGeom prst="line">
            <a:avLst/>
          </a:prstGeom>
          <a:ln w="1778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4" name="Group 434"/>
          <p:cNvGrpSpPr/>
          <p:nvPr/>
        </p:nvGrpSpPr>
        <p:grpSpPr>
          <a:xfrm>
            <a:off x="6411053" y="299226"/>
            <a:ext cx="3974870" cy="4932236"/>
            <a:chOff x="-266700" y="-127000"/>
            <a:chExt cx="3974868" cy="4932234"/>
          </a:xfrm>
        </p:grpSpPr>
        <p:pic>
          <p:nvPicPr>
            <p:cNvPr id="433" name="creation museum 2nd batch david (41).jpg"/>
            <p:cNvPicPr/>
            <p:nvPr/>
          </p:nvPicPr>
          <p:blipFill>
            <a:blip r:embed="rId2">
              <a:extLst/>
            </a:blip>
            <a:srcRect t="6885" b="6992"/>
            <a:stretch>
              <a:fillRect/>
            </a:stretch>
          </p:blipFill>
          <p:spPr>
            <a:xfrm>
              <a:off x="0" y="0"/>
              <a:ext cx="3606569" cy="4678235"/>
            </a:xfrm>
            <a:prstGeom prst="rect">
              <a:avLst/>
            </a:prstGeom>
            <a:ln>
              <a:noFill/>
            </a:ln>
            <a:effectLst/>
          </p:spPr>
        </p:pic>
        <p:pic>
          <p:nvPicPr>
            <p:cNvPr id="432" name="Picture 431"/>
            <p:cNvPicPr/>
            <p:nvPr/>
          </p:nvPicPr>
          <p:blipFill>
            <a:blip r:embed="rId3">
              <a:extLst/>
            </a:blip>
            <a:stretch>
              <a:fillRect/>
            </a:stretch>
          </p:blipFill>
          <p:spPr>
            <a:xfrm>
              <a:off x="-266700" y="-127000"/>
              <a:ext cx="3974869" cy="4932235"/>
            </a:xfrm>
            <a:prstGeom prst="rect">
              <a:avLst/>
            </a:prstGeom>
            <a:effectLst/>
          </p:spPr>
        </p:pic>
      </p:grpSp>
      <p:sp>
        <p:nvSpPr>
          <p:cNvPr id="435" name="Shape 435"/>
          <p:cNvSpPr/>
          <p:nvPr/>
        </p:nvSpPr>
        <p:spPr>
          <a:xfrm>
            <a:off x="1066800" y="5568417"/>
            <a:ext cx="5867400" cy="356288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David Menton, Ph.D. in cell biology from Brown University, says the coccyx is a very important part of the body.</a:t>
            </a:r>
          </a:p>
        </p:txBody>
      </p:sp>
      <p:grpSp>
        <p:nvGrpSpPr>
          <p:cNvPr id="438" name="Group 438"/>
          <p:cNvGrpSpPr/>
          <p:nvPr/>
        </p:nvGrpSpPr>
        <p:grpSpPr>
          <a:xfrm>
            <a:off x="7978720" y="3790898"/>
            <a:ext cx="4518080" cy="5636856"/>
            <a:chOff x="-266699" y="-127000"/>
            <a:chExt cx="4518078" cy="5636855"/>
          </a:xfrm>
        </p:grpSpPr>
        <p:pic>
          <p:nvPicPr>
            <p:cNvPr id="437" name="pasted-image.png"/>
            <p:cNvPicPr/>
            <p:nvPr/>
          </p:nvPicPr>
          <p:blipFill>
            <a:blip r:embed="rId4">
              <a:extLst/>
            </a:blip>
            <a:srcRect l="18199" r="18199"/>
            <a:stretch>
              <a:fillRect/>
            </a:stretch>
          </p:blipFill>
          <p:spPr>
            <a:xfrm>
              <a:off x="0" y="0"/>
              <a:ext cx="4149779" cy="5382856"/>
            </a:xfrm>
            <a:prstGeom prst="rect">
              <a:avLst/>
            </a:prstGeom>
            <a:ln>
              <a:noFill/>
            </a:ln>
            <a:effectLst/>
          </p:spPr>
        </p:pic>
        <p:pic>
          <p:nvPicPr>
            <p:cNvPr id="436" name="Picture 435"/>
            <p:cNvPicPr/>
            <p:nvPr/>
          </p:nvPicPr>
          <p:blipFill>
            <a:blip r:embed="rId5">
              <a:extLst/>
            </a:blip>
            <a:stretch>
              <a:fillRect/>
            </a:stretch>
          </p:blipFill>
          <p:spPr>
            <a:xfrm>
              <a:off x="-266700" y="-127000"/>
              <a:ext cx="4518079" cy="5636856"/>
            </a:xfrm>
            <a:prstGeom prst="rect">
              <a:avLst/>
            </a:prstGeom>
            <a:effectLst/>
          </p:spPr>
        </p:pic>
      </p:grpSp>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2" name="Group 442"/>
          <p:cNvGrpSpPr/>
          <p:nvPr/>
        </p:nvGrpSpPr>
        <p:grpSpPr>
          <a:xfrm>
            <a:off x="6411053" y="299226"/>
            <a:ext cx="3974870" cy="4932236"/>
            <a:chOff x="-266700" y="-127000"/>
            <a:chExt cx="3974868" cy="4932234"/>
          </a:xfrm>
        </p:grpSpPr>
        <p:pic>
          <p:nvPicPr>
            <p:cNvPr id="441" name="creation museum 2nd batch david (41).jpg"/>
            <p:cNvPicPr/>
            <p:nvPr/>
          </p:nvPicPr>
          <p:blipFill>
            <a:blip r:embed="rId2">
              <a:extLst/>
            </a:blip>
            <a:srcRect t="6885" b="6992"/>
            <a:stretch>
              <a:fillRect/>
            </a:stretch>
          </p:blipFill>
          <p:spPr>
            <a:xfrm>
              <a:off x="0" y="0"/>
              <a:ext cx="3606569" cy="4678235"/>
            </a:xfrm>
            <a:prstGeom prst="rect">
              <a:avLst/>
            </a:prstGeom>
            <a:ln>
              <a:noFill/>
            </a:ln>
            <a:effectLst/>
          </p:spPr>
        </p:pic>
        <p:pic>
          <p:nvPicPr>
            <p:cNvPr id="440" name="Picture 439"/>
            <p:cNvPicPr/>
            <p:nvPr/>
          </p:nvPicPr>
          <p:blipFill>
            <a:blip r:embed="rId3">
              <a:extLst/>
            </a:blip>
            <a:stretch>
              <a:fillRect/>
            </a:stretch>
          </p:blipFill>
          <p:spPr>
            <a:xfrm>
              <a:off x="-266700" y="-127000"/>
              <a:ext cx="3974869" cy="4932235"/>
            </a:xfrm>
            <a:prstGeom prst="rect">
              <a:avLst/>
            </a:prstGeom>
            <a:effectLst/>
          </p:spPr>
        </p:pic>
      </p:grpSp>
      <p:sp>
        <p:nvSpPr>
          <p:cNvPr id="443" name="Shape 443"/>
          <p:cNvSpPr/>
          <p:nvPr/>
        </p:nvSpPr>
        <p:spPr>
          <a:xfrm>
            <a:off x="395803" y="3967726"/>
            <a:ext cx="5867401" cy="52832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Dr. Mention says that the coccyx is not like a tail. </a:t>
            </a:r>
          </a:p>
          <a:p>
            <a:pPr lvl="0">
              <a:defRPr sz="1800" cap="none">
                <a:solidFill>
                  <a:srgbClr val="000000"/>
                </a:solidFill>
              </a:defRPr>
            </a:pPr>
            <a:endParaRPr sz="3600" b="1"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coccyx has no muscles associated with movement and no bones that are an extension of the vertebral column. </a:t>
            </a:r>
          </a:p>
        </p:txBody>
      </p:sp>
      <p:grpSp>
        <p:nvGrpSpPr>
          <p:cNvPr id="446" name="Group 446"/>
          <p:cNvGrpSpPr/>
          <p:nvPr/>
        </p:nvGrpSpPr>
        <p:grpSpPr>
          <a:xfrm>
            <a:off x="7978720" y="3790898"/>
            <a:ext cx="4518080" cy="5636856"/>
            <a:chOff x="-266699" y="-127000"/>
            <a:chExt cx="4518078" cy="5636855"/>
          </a:xfrm>
        </p:grpSpPr>
        <p:pic>
          <p:nvPicPr>
            <p:cNvPr id="445" name="pasted-image.png"/>
            <p:cNvPicPr/>
            <p:nvPr/>
          </p:nvPicPr>
          <p:blipFill>
            <a:blip r:embed="rId4">
              <a:extLst/>
            </a:blip>
            <a:srcRect l="18199" r="18199"/>
            <a:stretch>
              <a:fillRect/>
            </a:stretch>
          </p:blipFill>
          <p:spPr>
            <a:xfrm>
              <a:off x="0" y="0"/>
              <a:ext cx="4149779" cy="5382856"/>
            </a:xfrm>
            <a:prstGeom prst="rect">
              <a:avLst/>
            </a:prstGeom>
            <a:ln>
              <a:noFill/>
            </a:ln>
            <a:effectLst/>
          </p:spPr>
        </p:pic>
        <p:pic>
          <p:nvPicPr>
            <p:cNvPr id="444" name="Picture 443"/>
            <p:cNvPicPr/>
            <p:nvPr/>
          </p:nvPicPr>
          <p:blipFill>
            <a:blip r:embed="rId5">
              <a:extLst/>
            </a:blip>
            <a:stretch>
              <a:fillRect/>
            </a:stretch>
          </p:blipFill>
          <p:spPr>
            <a:xfrm>
              <a:off x="-266700" y="-127000"/>
              <a:ext cx="4518079" cy="5636856"/>
            </a:xfrm>
            <a:prstGeom prst="rect">
              <a:avLst/>
            </a:prstGeom>
            <a:effectLst/>
          </p:spPr>
        </p:pic>
      </p:gr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Shape 448"/>
          <p:cNvSpPr/>
          <p:nvPr/>
        </p:nvSpPr>
        <p:spPr>
          <a:xfrm>
            <a:off x="1580004" y="7188658"/>
            <a:ext cx="9844792" cy="241597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coccyx, with the many muscles that attach to it, is a very important part of human anatomy, forming a floor for the organs in the lower part of our body.</a:t>
            </a:r>
          </a:p>
        </p:txBody>
      </p:sp>
      <p:pic>
        <p:nvPicPr>
          <p:cNvPr id="449" name="pasted-image.png"/>
          <p:cNvPicPr/>
          <p:nvPr/>
        </p:nvPicPr>
        <p:blipFill>
          <a:blip r:embed="rId2">
            <a:extLst/>
          </a:blip>
          <a:stretch>
            <a:fillRect/>
          </a:stretch>
        </p:blipFill>
        <p:spPr>
          <a:xfrm>
            <a:off x="1286958" y="384930"/>
            <a:ext cx="10430884" cy="662278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Shape 451"/>
          <p:cNvSpPr/>
          <p:nvPr/>
        </p:nvSpPr>
        <p:spPr>
          <a:xfrm>
            <a:off x="367886" y="6121400"/>
            <a:ext cx="5867401" cy="263481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1" indent="0">
              <a:lnSpc>
                <a:spcPct val="110000"/>
              </a:lnSpc>
              <a:defRPr sz="1800" cap="none">
                <a:solidFill>
                  <a:srgbClr val="000000"/>
                </a:solidFill>
              </a:defRPr>
            </a:pPr>
            <a:r>
              <a:rPr sz="3600" spc="-47">
                <a:solidFill>
                  <a:srgbClr val="CBCBCB"/>
                </a:solidFill>
                <a:latin typeface="Georgia"/>
                <a:ea typeface="Georgia"/>
                <a:cs typeface="Georgia"/>
                <a:sym typeface="Georgia"/>
              </a:rPr>
              <a:t>The concept of “vestigial organs” has never been anything other than a myth.</a:t>
            </a:r>
          </a:p>
        </p:txBody>
      </p:sp>
      <p:grpSp>
        <p:nvGrpSpPr>
          <p:cNvPr id="454" name="Group 454"/>
          <p:cNvGrpSpPr/>
          <p:nvPr/>
        </p:nvGrpSpPr>
        <p:grpSpPr>
          <a:xfrm>
            <a:off x="6680200" y="1155700"/>
            <a:ext cx="5511800" cy="6925854"/>
            <a:chOff x="-266700" y="-127000"/>
            <a:chExt cx="5511800" cy="6925853"/>
          </a:xfrm>
        </p:grpSpPr>
        <p:pic>
          <p:nvPicPr>
            <p:cNvPr id="453" name="vestigial tail ligaments_lumbar_complete.jpg"/>
            <p:cNvPicPr/>
            <p:nvPr/>
          </p:nvPicPr>
          <p:blipFill>
            <a:blip r:embed="rId2">
              <a:extLst/>
            </a:blip>
            <a:srcRect l="17766" r="17990"/>
            <a:stretch>
              <a:fillRect/>
            </a:stretch>
          </p:blipFill>
          <p:spPr>
            <a:xfrm>
              <a:off x="0" y="0"/>
              <a:ext cx="5143500" cy="6671854"/>
            </a:xfrm>
            <a:prstGeom prst="rect">
              <a:avLst/>
            </a:prstGeom>
            <a:ln>
              <a:noFill/>
            </a:ln>
            <a:effectLst/>
          </p:spPr>
        </p:pic>
        <p:pic>
          <p:nvPicPr>
            <p:cNvPr id="452" name="Picture 451"/>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Shape 456"/>
          <p:cNvSpPr>
            <a:spLocks noGrp="1"/>
          </p:cNvSpPr>
          <p:nvPr>
            <p:ph type="body" idx="1"/>
          </p:nvPr>
        </p:nvSpPr>
        <p:spPr>
          <a:xfrm>
            <a:off x="420467" y="4165600"/>
            <a:ext cx="5867400" cy="4064000"/>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NOTE TO TEACHERS</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There are review questions and summaries to these PowerPoint lessons in the 2015 edition of the book An Unshakeable Faith.</a:t>
            </a:r>
          </a:p>
        </p:txBody>
      </p:sp>
      <p:grpSp>
        <p:nvGrpSpPr>
          <p:cNvPr id="459" name="Group 459"/>
          <p:cNvGrpSpPr/>
          <p:nvPr/>
        </p:nvGrpSpPr>
        <p:grpSpPr>
          <a:xfrm>
            <a:off x="6560753" y="901700"/>
            <a:ext cx="5821747" cy="7327900"/>
            <a:chOff x="-271846" y="-127000"/>
            <a:chExt cx="5821746" cy="7327900"/>
          </a:xfrm>
        </p:grpSpPr>
        <p:pic>
          <p:nvPicPr>
            <p:cNvPr id="458"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457" name="Picture 456"/>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Shape 461"/>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464" name="Group 464"/>
          <p:cNvGrpSpPr/>
          <p:nvPr/>
        </p:nvGrpSpPr>
        <p:grpSpPr>
          <a:xfrm>
            <a:off x="6560753" y="901700"/>
            <a:ext cx="5821747" cy="7327900"/>
            <a:chOff x="-271846" y="-127000"/>
            <a:chExt cx="5821746" cy="7327900"/>
          </a:xfrm>
        </p:grpSpPr>
        <p:pic>
          <p:nvPicPr>
            <p:cNvPr id="463"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462" name="Picture 461"/>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Shape 46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469" name="Group 469"/>
          <p:cNvGrpSpPr/>
          <p:nvPr/>
        </p:nvGrpSpPr>
        <p:grpSpPr>
          <a:xfrm>
            <a:off x="9227189" y="3487899"/>
            <a:ext cx="2985978" cy="3649501"/>
            <a:chOff x="-269170" y="-126999"/>
            <a:chExt cx="2985976" cy="3649500"/>
          </a:xfrm>
        </p:grpSpPr>
        <p:pic>
          <p:nvPicPr>
            <p:cNvPr id="46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467" name="Picture 46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90"/>
          <p:cNvSpPr/>
          <p:nvPr/>
        </p:nvSpPr>
        <p:spPr>
          <a:xfrm>
            <a:off x="635000" y="4142333"/>
            <a:ext cx="5867400" cy="508843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Charles Darwin used this myth as proof of his theory. In addition to the coccyx, he listed:</a:t>
            </a:r>
          </a:p>
          <a:p>
            <a:pPr lvl="0">
              <a:lnSpc>
                <a:spcPct val="110000"/>
              </a:lnSpc>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-wisdom teeth</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-appendix</a:t>
            </a: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-body hair</a:t>
            </a:r>
          </a:p>
        </p:txBody>
      </p:sp>
      <p:grpSp>
        <p:nvGrpSpPr>
          <p:cNvPr id="93" name="Group 93"/>
          <p:cNvGrpSpPr/>
          <p:nvPr/>
        </p:nvGrpSpPr>
        <p:grpSpPr>
          <a:xfrm>
            <a:off x="6680200" y="1155700"/>
            <a:ext cx="5511800" cy="6925854"/>
            <a:chOff x="-266700" y="-127000"/>
            <a:chExt cx="5511800" cy="6925853"/>
          </a:xfrm>
        </p:grpSpPr>
        <p:pic>
          <p:nvPicPr>
            <p:cNvPr id="92" name="darwin-thumb.jpg"/>
            <p:cNvPicPr/>
            <p:nvPr/>
          </p:nvPicPr>
          <p:blipFill>
            <a:blip r:embed="rId2">
              <a:extLst/>
            </a:blip>
            <a:srcRect t="750" b="666"/>
            <a:stretch>
              <a:fillRect/>
            </a:stretch>
          </p:blipFill>
          <p:spPr>
            <a:xfrm>
              <a:off x="0" y="0"/>
              <a:ext cx="5143500" cy="6671854"/>
            </a:xfrm>
            <a:prstGeom prst="rect">
              <a:avLst/>
            </a:prstGeom>
            <a:ln>
              <a:noFill/>
            </a:ln>
            <a:effectLst/>
          </p:spPr>
        </p:pic>
        <p:pic>
          <p:nvPicPr>
            <p:cNvPr id="91" name="Picture 9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2079</Words>
  <Application>Microsoft Office PowerPoint</Application>
  <PresentationFormat>Custom</PresentationFormat>
  <Paragraphs>193</Paragraphs>
  <Slides>88</Slides>
  <Notes>0</Notes>
  <HiddenSlides>0</HiddenSlides>
  <MMClips>3</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88</vt:i4>
      </vt:variant>
    </vt:vector>
  </HeadingPairs>
  <TitlesOfParts>
    <vt:vector size="99" baseType="lpstr">
      <vt:lpstr>Arial</vt:lpstr>
      <vt:lpstr>Copperplate</vt:lpstr>
      <vt:lpstr>Georgia</vt:lpstr>
      <vt:lpstr>Georgia Bold</vt:lpstr>
      <vt:lpstr>Gill Sans</vt:lpstr>
      <vt:lpstr>Helvetica</vt:lpstr>
      <vt:lpstr>Helvetica Neue</vt:lpstr>
      <vt:lpstr>Helvetica Neue Bold Condensed</vt:lpstr>
      <vt:lpstr>Lucida Grande</vt:lpstr>
      <vt:lpstr>Palatino</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Vestigial Organs do not prove that evolution happened; they assume that evolution happened.</vt:lpstr>
      <vt:lpstr>PowerPoint Presentation</vt:lpstr>
      <vt:lpstr>PowerPoint Presentation</vt:lpstr>
      <vt:lpstr>PowerPoint Presentation</vt:lpstr>
      <vt:lpstr>2. The idea of Vestigial Organs was based on ignorance.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2015-02-05T18:06:09Z</dcterms:modified>
</cp:coreProperties>
</file>