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 id="481" r:id="rId227"/>
    <p:sldId id="482" r:id="rId228"/>
    <p:sldId id="483" r:id="rId229"/>
    <p:sldId id="484" r:id="rId230"/>
    <p:sldId id="485" r:id="rId231"/>
    <p:sldId id="486" r:id="rId232"/>
    <p:sldId id="487" r:id="rId233"/>
    <p:sldId id="488" r:id="rId234"/>
    <p:sldId id="489" r:id="rId235"/>
    <p:sldId id="490" r:id="rId236"/>
    <p:sldId id="491" r:id="rId237"/>
    <p:sldId id="492" r:id="rId238"/>
    <p:sldId id="493" r:id="rId239"/>
    <p:sldId id="494" r:id="rId240"/>
    <p:sldId id="495" r:id="rId241"/>
    <p:sldId id="496" r:id="rId242"/>
    <p:sldId id="497" r:id="rId243"/>
    <p:sldId id="498" r:id="rId244"/>
    <p:sldId id="499" r:id="rId245"/>
    <p:sldId id="500" r:id="rId246"/>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theme" Target="theme/theme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tableStyles" Target="tableStyle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1166984802"/>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9.pn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9.png"/><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6.jpeg"/><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0.png"/><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0.png"/><Relationship Id="rId1" Type="http://schemas.openxmlformats.org/officeDocument/2006/relationships/slideLayout" Target="../slideLayouts/slideLayout9.xml"/></Relationships>
</file>

<file path=ppt/slides/_rels/slide1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1.png"/><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2.png"/><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6.jpeg"/><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8.png"/><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6.png"/><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8.png"/><Relationship Id="rId1" Type="http://schemas.openxmlformats.org/officeDocument/2006/relationships/slideLayout" Target="../slideLayouts/slideLayout9.xml"/></Relationships>
</file>

<file path=ppt/slides/_rels/slide1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9.png"/><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9.png"/><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9.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12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3.png"/><Relationship Id="rId1" Type="http://schemas.openxmlformats.org/officeDocument/2006/relationships/slideLayout" Target="../slideLayouts/slideLayout9.xml"/><Relationship Id="rId5" Type="http://schemas.openxmlformats.org/officeDocument/2006/relationships/image" Target="../media/image97.png"/><Relationship Id="rId4" Type="http://schemas.openxmlformats.org/officeDocument/2006/relationships/image" Target="../media/image96.png"/></Relationships>
</file>

<file path=ppt/slides/_rels/slide1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98.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3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image" Target="../media/image94.png"/><Relationship Id="rId1" Type="http://schemas.openxmlformats.org/officeDocument/2006/relationships/slideLayout" Target="../slideLayouts/slideLayout9.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1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08.png"/><Relationship Id="rId1" Type="http://schemas.openxmlformats.org/officeDocument/2006/relationships/slideLayout" Target="../slideLayouts/slideLayout9.xml"/></Relationships>
</file>

<file path=ppt/slides/_rels/slide13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9.xml"/><Relationship Id="rId5" Type="http://schemas.openxmlformats.org/officeDocument/2006/relationships/image" Target="../media/image112.png"/><Relationship Id="rId4" Type="http://schemas.openxmlformats.org/officeDocument/2006/relationships/image" Target="../media/image111.png"/></Relationships>
</file>

<file path=ppt/slides/_rels/slide1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13.png"/><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14.png"/><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9.xml"/><Relationship Id="rId4" Type="http://schemas.openxmlformats.org/officeDocument/2006/relationships/image" Target="../media/image117.png"/></Relationships>
</file>

<file path=ppt/slides/_rels/slide1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92.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19.png"/><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9.xml"/></Relationships>
</file>

<file path=ppt/slides/_rels/slide1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2.png"/><Relationship Id="rId1" Type="http://schemas.openxmlformats.org/officeDocument/2006/relationships/slideLayout" Target="../slideLayouts/slideLayout9.xml"/><Relationship Id="rId5" Type="http://schemas.openxmlformats.org/officeDocument/2006/relationships/image" Target="../media/image124.png"/><Relationship Id="rId4" Type="http://schemas.openxmlformats.org/officeDocument/2006/relationships/image" Target="../media/image123.png"/></Relationships>
</file>

<file path=ppt/slides/_rels/slide1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5.png"/><Relationship Id="rId1" Type="http://schemas.openxmlformats.org/officeDocument/2006/relationships/slideLayout" Target="../slideLayouts/slideLayout9.xml"/></Relationships>
</file>

<file path=ppt/slides/_rels/slide1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6.png"/><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7.png"/><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14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9.xml"/></Relationships>
</file>

<file path=ppt/slides/_rels/slide1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9.png"/><Relationship Id="rId1" Type="http://schemas.openxmlformats.org/officeDocument/2006/relationships/slideLayout" Target="../slideLayouts/slideLayout9.xml"/></Relationships>
</file>

<file path=ppt/slides/_rels/slide1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9.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31.png"/><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1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1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15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89.png"/><Relationship Id="rId1" Type="http://schemas.openxmlformats.org/officeDocument/2006/relationships/slideLayout" Target="../slideLayouts/slideLayout9.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s>
</file>

<file path=ppt/slides/_rels/slide15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35.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1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35.png"/><Relationship Id="rId1" Type="http://schemas.openxmlformats.org/officeDocument/2006/relationships/slideLayout" Target="../slideLayouts/slideLayout9.xml"/></Relationships>
</file>

<file path=ppt/slides/_rels/slide1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1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16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9.xml"/><Relationship Id="rId5" Type="http://schemas.openxmlformats.org/officeDocument/2006/relationships/image" Target="../media/image139.png"/><Relationship Id="rId4" Type="http://schemas.openxmlformats.org/officeDocument/2006/relationships/image" Target="../media/image138.png"/></Relationships>
</file>

<file path=ppt/slides/_rels/slide164.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9.xml"/></Relationships>
</file>

<file path=ppt/slides/_rels/slide16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6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6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9.xml"/></Relationships>
</file>

<file path=ppt/slides/_rels/slide16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9.xml"/></Relationships>
</file>

<file path=ppt/slides/_rels/slide16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17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7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7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73.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7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9.xml"/></Relationships>
</file>

<file path=ppt/slides/_rels/slide17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7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7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7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7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18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8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9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9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2.png"/><Relationship Id="rId1" Type="http://schemas.openxmlformats.org/officeDocument/2006/relationships/slideLayout" Target="../slideLayouts/slideLayout9.xml"/></Relationships>
</file>

<file path=ppt/slides/_rels/slide19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jpeg"/><Relationship Id="rId1" Type="http://schemas.openxmlformats.org/officeDocument/2006/relationships/slideLayout" Target="../slideLayouts/slideLayout9.xml"/></Relationships>
</file>

<file path=ppt/slides/_rels/slide19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53.png"/><Relationship Id="rId1" Type="http://schemas.openxmlformats.org/officeDocument/2006/relationships/slideLayout" Target="../slideLayouts/slideLayout9.xml"/></Relationships>
</file>

<file path=ppt/slides/_rels/slide19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54.png"/><Relationship Id="rId1" Type="http://schemas.openxmlformats.org/officeDocument/2006/relationships/slideLayout" Target="../slideLayouts/slideLayout9.xml"/></Relationships>
</file>

<file path=ppt/slides/_rels/slide19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54.png"/><Relationship Id="rId1" Type="http://schemas.openxmlformats.org/officeDocument/2006/relationships/slideLayout" Target="../slideLayouts/slideLayout9.xml"/></Relationships>
</file>

<file path=ppt/slides/_rels/slide19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54.png"/><Relationship Id="rId1" Type="http://schemas.openxmlformats.org/officeDocument/2006/relationships/slideLayout" Target="../slideLayouts/slideLayout9.xml"/></Relationships>
</file>

<file path=ppt/slides/_rels/slide19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9.xml"/><Relationship Id="rId5" Type="http://schemas.openxmlformats.org/officeDocument/2006/relationships/image" Target="../media/image157.png"/><Relationship Id="rId4" Type="http://schemas.openxmlformats.org/officeDocument/2006/relationships/image" Target="../media/image142.png"/></Relationships>
</file>

<file path=ppt/slides/_rels/slide19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58.png"/><Relationship Id="rId1" Type="http://schemas.openxmlformats.org/officeDocument/2006/relationships/slideLayout" Target="../slideLayouts/slideLayout9.xml"/></Relationships>
</file>

<file path=ppt/slides/_rels/slide19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58.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20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59.png"/><Relationship Id="rId1" Type="http://schemas.openxmlformats.org/officeDocument/2006/relationships/slideLayout" Target="../slideLayouts/slideLayout9.xml"/></Relationships>
</file>

<file path=ppt/slides/_rels/slide20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59.png"/><Relationship Id="rId1" Type="http://schemas.openxmlformats.org/officeDocument/2006/relationships/slideLayout" Target="../slideLayouts/slideLayout9.xml"/></Relationships>
</file>

<file path=ppt/slides/_rels/slide20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0.png"/><Relationship Id="rId1" Type="http://schemas.openxmlformats.org/officeDocument/2006/relationships/slideLayout" Target="../slideLayouts/slideLayout9.xml"/></Relationships>
</file>

<file path=ppt/slides/_rels/slide20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1.png"/><Relationship Id="rId1" Type="http://schemas.openxmlformats.org/officeDocument/2006/relationships/slideLayout" Target="../slideLayouts/slideLayout9.xml"/></Relationships>
</file>

<file path=ppt/slides/_rels/slide20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1.png"/><Relationship Id="rId1" Type="http://schemas.openxmlformats.org/officeDocument/2006/relationships/slideLayout" Target="../slideLayouts/slideLayout9.xml"/></Relationships>
</file>

<file path=ppt/slides/_rels/slide20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19.png"/><Relationship Id="rId1" Type="http://schemas.openxmlformats.org/officeDocument/2006/relationships/slideLayout" Target="../slideLayouts/slideLayout9.xml"/></Relationships>
</file>

<file path=ppt/slides/_rels/slide20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2.png"/><Relationship Id="rId1" Type="http://schemas.openxmlformats.org/officeDocument/2006/relationships/slideLayout" Target="../slideLayouts/slideLayout9.xml"/></Relationships>
</file>

<file path=ppt/slides/_rels/slide20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2.png"/><Relationship Id="rId1" Type="http://schemas.openxmlformats.org/officeDocument/2006/relationships/slideLayout" Target="../slideLayouts/slideLayout9.xml"/></Relationships>
</file>

<file path=ppt/slides/_rels/slide20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3.png"/><Relationship Id="rId1" Type="http://schemas.openxmlformats.org/officeDocument/2006/relationships/slideLayout" Target="../slideLayouts/slideLayout9.xml"/></Relationships>
</file>

<file path=ppt/slides/_rels/slide20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3.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2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3.png"/><Relationship Id="rId1" Type="http://schemas.openxmlformats.org/officeDocument/2006/relationships/slideLayout" Target="../slideLayouts/slideLayout9.xml"/></Relationships>
</file>

<file path=ppt/slides/_rels/slide2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4.png"/><Relationship Id="rId1" Type="http://schemas.openxmlformats.org/officeDocument/2006/relationships/slideLayout" Target="../slideLayouts/slideLayout9.xml"/></Relationships>
</file>

<file path=ppt/slides/_rels/slide21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png"/><Relationship Id="rId1" Type="http://schemas.openxmlformats.org/officeDocument/2006/relationships/slideLayout" Target="../slideLayouts/slideLayout9.xml"/><Relationship Id="rId5" Type="http://schemas.openxmlformats.org/officeDocument/2006/relationships/image" Target="../media/image168.png"/><Relationship Id="rId4" Type="http://schemas.openxmlformats.org/officeDocument/2006/relationships/image" Target="../media/image167.png"/></Relationships>
</file>

<file path=ppt/slides/_rels/slide2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9.png"/><Relationship Id="rId1" Type="http://schemas.openxmlformats.org/officeDocument/2006/relationships/slideLayout" Target="../slideLayouts/slideLayout9.xml"/></Relationships>
</file>

<file path=ppt/slides/_rels/slide21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9.xml"/></Relationships>
</file>

<file path=ppt/slides/_rels/slide2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72.png"/><Relationship Id="rId1" Type="http://schemas.openxmlformats.org/officeDocument/2006/relationships/slideLayout" Target="../slideLayouts/slideLayout9.xml"/></Relationships>
</file>

<file path=ppt/slides/_rels/slide2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73.png"/><Relationship Id="rId1" Type="http://schemas.openxmlformats.org/officeDocument/2006/relationships/slideLayout" Target="../slideLayouts/slideLayout9.xml"/></Relationships>
</file>

<file path=ppt/slides/_rels/slide21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74.png"/></Relationships>
</file>

<file path=ppt/slides/_rels/slide2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75.png"/><Relationship Id="rId1" Type="http://schemas.openxmlformats.org/officeDocument/2006/relationships/slideLayout" Target="../slideLayouts/slideLayout9.xml"/></Relationships>
</file>

<file path=ppt/slides/_rels/slide2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75.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2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75.png"/><Relationship Id="rId1" Type="http://schemas.openxmlformats.org/officeDocument/2006/relationships/slideLayout" Target="../slideLayouts/slideLayout9.xml"/></Relationships>
</file>

<file path=ppt/slides/_rels/slide2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75.png"/><Relationship Id="rId1" Type="http://schemas.openxmlformats.org/officeDocument/2006/relationships/slideLayout" Target="../slideLayouts/slideLayout9.xml"/></Relationships>
</file>

<file path=ppt/slides/_rels/slide2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75.png"/><Relationship Id="rId1" Type="http://schemas.openxmlformats.org/officeDocument/2006/relationships/slideLayout" Target="../slideLayouts/slideLayout9.xml"/></Relationships>
</file>

<file path=ppt/slides/_rels/slide2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75.png"/><Relationship Id="rId1" Type="http://schemas.openxmlformats.org/officeDocument/2006/relationships/slideLayout" Target="../slideLayouts/slideLayout9.xml"/></Relationships>
</file>

<file path=ppt/slides/_rels/slide224.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slideLayout" Target="../slideLayouts/slideLayout9.xml"/></Relationships>
</file>

<file path=ppt/slides/_rels/slide225.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8.png"/><Relationship Id="rId1" Type="http://schemas.openxmlformats.org/officeDocument/2006/relationships/slideLayout" Target="../slideLayouts/slideLayout9.xml"/></Relationships>
</file>

<file path=ppt/slides/_rels/slide226.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9.xml"/></Relationships>
</file>

<file path=ppt/slides/_rels/slide227.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228.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slideLayout" Target="../slideLayouts/slideLayout9.xml"/></Relationships>
</file>

<file path=ppt/slides/_rels/slide229.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230.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231.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23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233.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234.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235.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236.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1.png"/><Relationship Id="rId1" Type="http://schemas.openxmlformats.org/officeDocument/2006/relationships/slideLayout" Target="../slideLayouts/slideLayout9.xml"/></Relationships>
</file>

<file path=ppt/slides/_rels/slide237.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9.xml"/><Relationship Id="rId5" Type="http://schemas.openxmlformats.org/officeDocument/2006/relationships/image" Target="../media/image185.png"/><Relationship Id="rId4" Type="http://schemas.openxmlformats.org/officeDocument/2006/relationships/image" Target="../media/image184.png"/></Relationships>
</file>

<file path=ppt/slides/_rels/slide238.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6.png"/><Relationship Id="rId1" Type="http://schemas.openxmlformats.org/officeDocument/2006/relationships/slideLayout" Target="../slideLayouts/slideLayout9.xml"/></Relationships>
</file>

<file path=ppt/slides/_rels/slide239.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6.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240.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9.xml"/></Relationships>
</file>

<file path=ppt/slides/_rels/slide241.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9.xml"/></Relationships>
</file>

<file path=ppt/slides/_rels/slide242.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7.png"/><Relationship Id="rId1" Type="http://schemas.openxmlformats.org/officeDocument/2006/relationships/slideLayout" Target="../slideLayouts/slideLayout9.xml"/><Relationship Id="rId5" Type="http://schemas.openxmlformats.org/officeDocument/2006/relationships/image" Target="../media/image190.png"/><Relationship Id="rId4" Type="http://schemas.openxmlformats.org/officeDocument/2006/relationships/image" Target="../media/image66.jpeg"/></Relationships>
</file>

<file path=ppt/slides/_rels/slide2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44.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2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4.png"/><Relationship Id="rId2" Type="http://schemas.openxmlformats.org/officeDocument/2006/relationships/image" Target="../media/image50.png"/><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53.png"/><Relationship Id="rId4" Type="http://schemas.openxmlformats.org/officeDocument/2006/relationships/image" Target="../media/image52.png"/></Relationships>
</file>

<file path=ppt/slides/_rels/slide62.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4.png"/><Relationship Id="rId2" Type="http://schemas.openxmlformats.org/officeDocument/2006/relationships/image" Target="../media/image50.png"/><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53.png"/><Relationship Id="rId4" Type="http://schemas.openxmlformats.org/officeDocument/2006/relationships/image" Target="../media/image5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57.png"/><Relationship Id="rId1" Type="http://schemas.openxmlformats.org/officeDocument/2006/relationships/slideLayout" Target="../slideLayouts/slideLayout9.xml"/><Relationship Id="rId5" Type="http://schemas.openxmlformats.org/officeDocument/2006/relationships/image" Target="../media/image59.png"/><Relationship Id="rId4" Type="http://schemas.openxmlformats.org/officeDocument/2006/relationships/image" Target="../media/image5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2.jpeg"/></Relationships>
</file>

<file path=ppt/slides/_rels/slide7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3.pn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4.png"/><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4.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4.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4.pn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3.pn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6.jpeg"/><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9.xml"/><Relationship Id="rId4" Type="http://schemas.openxmlformats.org/officeDocument/2006/relationships/image" Target="../media/image68.png"/></Relationships>
</file>

<file path=ppt/slides/_rels/slide8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9.pn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0.png"/><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1.png"/><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2.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3.png"/><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4.pn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6.png"/><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6.png"/><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6.png"/><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5.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This PowerPoint/Keynote presentation is part of the apologetics course entitled An Unshakeable Faith.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eorgia"/>
              <a:ea typeface="Georgia"/>
              <a:cs typeface="Georgia"/>
              <a:sym typeface="Georgia"/>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Way of Life Literature</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P. O. Box 610368</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Port Huron, MI 48061</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866-295-4143</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http://www.wayoflife.org</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eorgia"/>
              <a:ea typeface="Georgia"/>
              <a:cs typeface="Georgia"/>
              <a:sym typeface="Georgia"/>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Bethel Baptist Church, 4212 Campbell St. N., London, Ontario N6P 1A6 </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p:cNvPicPr/>
          <p:nvPr/>
        </p:nvPicPr>
        <p:blipFill>
          <a:blip r:embed="rId2">
            <a:extLst/>
          </a:blip>
          <a:stretch>
            <a:fillRect/>
          </a:stretch>
        </p:blipFill>
        <p:spPr>
          <a:xfrm>
            <a:off x="838200" y="609600"/>
            <a:ext cx="11328400" cy="8534400"/>
          </a:xfrm>
          <a:prstGeom prst="rect">
            <a:avLst/>
          </a:prstGeom>
        </p:spPr>
      </p:pic>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Shape 503"/>
          <p:cNvSpPr>
            <a:spLocks noGrp="1"/>
          </p:cNvSpPr>
          <p:nvPr>
            <p:ph type="body" idx="1"/>
          </p:nvPr>
        </p:nvSpPr>
        <p:spPr>
          <a:xfrm>
            <a:off x="558800" y="4178300"/>
            <a:ext cx="5664200" cy="5283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Charles said the Bible “was no more to be trusted than the sacred books of the Hindoos, or the beliefs of any barbarian” (Darwin, Autobiography).</a:t>
            </a:r>
          </a:p>
        </p:txBody>
      </p:sp>
      <p:grpSp>
        <p:nvGrpSpPr>
          <p:cNvPr id="506" name="Group 506"/>
          <p:cNvGrpSpPr/>
          <p:nvPr/>
        </p:nvGrpSpPr>
        <p:grpSpPr>
          <a:xfrm>
            <a:off x="6883400" y="952500"/>
            <a:ext cx="5626100" cy="7074118"/>
            <a:chOff x="-266700" y="-127000"/>
            <a:chExt cx="5626100" cy="7074117"/>
          </a:xfrm>
        </p:grpSpPr>
        <p:pic>
          <p:nvPicPr>
            <p:cNvPr id="505"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504" name="Picture 50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Shape 508"/>
          <p:cNvSpPr>
            <a:spLocks noGrp="1"/>
          </p:cNvSpPr>
          <p:nvPr>
            <p:ph type="body" idx="1"/>
          </p:nvPr>
        </p:nvSpPr>
        <p:spPr>
          <a:xfrm>
            <a:off x="397420" y="6506467"/>
            <a:ext cx="6342560" cy="260618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called Old Testament history “manifestly false.”</a:t>
            </a:r>
          </a:p>
        </p:txBody>
      </p:sp>
      <p:grpSp>
        <p:nvGrpSpPr>
          <p:cNvPr id="511" name="Group 511"/>
          <p:cNvGrpSpPr/>
          <p:nvPr/>
        </p:nvGrpSpPr>
        <p:grpSpPr>
          <a:xfrm>
            <a:off x="6883400" y="952500"/>
            <a:ext cx="5626100" cy="7074118"/>
            <a:chOff x="-266700" y="-127000"/>
            <a:chExt cx="5626100" cy="7074117"/>
          </a:xfrm>
        </p:grpSpPr>
        <p:pic>
          <p:nvPicPr>
            <p:cNvPr id="510"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509" name="Picture 50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Shape 513"/>
          <p:cNvSpPr>
            <a:spLocks noGrp="1"/>
          </p:cNvSpPr>
          <p:nvPr>
            <p:ph type="body" idx="1"/>
          </p:nvPr>
        </p:nvSpPr>
        <p:spPr>
          <a:xfrm>
            <a:off x="397420" y="6608067"/>
            <a:ext cx="6342560" cy="260618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called the miracles recorded in the bible “incredible.”</a:t>
            </a:r>
          </a:p>
        </p:txBody>
      </p:sp>
      <p:grpSp>
        <p:nvGrpSpPr>
          <p:cNvPr id="516" name="Group 516"/>
          <p:cNvGrpSpPr/>
          <p:nvPr/>
        </p:nvGrpSpPr>
        <p:grpSpPr>
          <a:xfrm>
            <a:off x="6883400" y="952500"/>
            <a:ext cx="5626100" cy="7074118"/>
            <a:chOff x="-266700" y="-127000"/>
            <a:chExt cx="5626100" cy="7074117"/>
          </a:xfrm>
        </p:grpSpPr>
        <p:pic>
          <p:nvPicPr>
            <p:cNvPr id="515"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514" name="Picture 51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Shape 518"/>
          <p:cNvSpPr>
            <a:spLocks noGrp="1"/>
          </p:cNvSpPr>
          <p:nvPr>
            <p:ph type="body" idx="1"/>
          </p:nvPr>
        </p:nvSpPr>
        <p:spPr>
          <a:xfrm>
            <a:off x="397420" y="5657552"/>
            <a:ext cx="6342560" cy="2947095"/>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He called the doctrine of eternal torment of unbelievers “a damnable doctrine” </a:t>
            </a:r>
            <a:br>
              <a:rPr sz="3600" spc="-47">
                <a:solidFill>
                  <a:srgbClr val="CBCBCB"/>
                </a:solidFill>
                <a:latin typeface="Georgia"/>
                <a:ea typeface="Georgia"/>
                <a:cs typeface="Georgia"/>
                <a:sym typeface="Georgia"/>
              </a:rPr>
            </a:br>
            <a:r>
              <a:rPr sz="3600" spc="-47">
                <a:solidFill>
                  <a:srgbClr val="CBCBCB"/>
                </a:solidFill>
                <a:latin typeface="Georgia"/>
                <a:ea typeface="Georgia"/>
                <a:cs typeface="Georgia"/>
                <a:sym typeface="Georgia"/>
              </a:rPr>
              <a:t>(Autobiography).</a:t>
            </a:r>
          </a:p>
        </p:txBody>
      </p:sp>
      <p:grpSp>
        <p:nvGrpSpPr>
          <p:cNvPr id="521" name="Group 521"/>
          <p:cNvGrpSpPr/>
          <p:nvPr/>
        </p:nvGrpSpPr>
        <p:grpSpPr>
          <a:xfrm>
            <a:off x="6883400" y="952500"/>
            <a:ext cx="5626100" cy="7074118"/>
            <a:chOff x="-266700" y="-127000"/>
            <a:chExt cx="5626100" cy="7074117"/>
          </a:xfrm>
        </p:grpSpPr>
        <p:pic>
          <p:nvPicPr>
            <p:cNvPr id="520"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519" name="Picture 51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Shape 523"/>
          <p:cNvSpPr>
            <a:spLocks noGrp="1"/>
          </p:cNvSpPr>
          <p:nvPr>
            <p:ph type="body" idx="1"/>
          </p:nvPr>
        </p:nvSpPr>
        <p:spPr>
          <a:xfrm>
            <a:off x="397420" y="4628753"/>
            <a:ext cx="6342560" cy="433149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Though he put a brave face on his skepticism, Darwin was deeply troubled. He confided to a friend that the guilt he bore for rejecting the bible was like that of a murderer!</a:t>
            </a:r>
          </a:p>
        </p:txBody>
      </p:sp>
      <p:grpSp>
        <p:nvGrpSpPr>
          <p:cNvPr id="526" name="Group 526"/>
          <p:cNvGrpSpPr/>
          <p:nvPr/>
        </p:nvGrpSpPr>
        <p:grpSpPr>
          <a:xfrm>
            <a:off x="6883400" y="952500"/>
            <a:ext cx="5626100" cy="7074118"/>
            <a:chOff x="-266700" y="-127000"/>
            <a:chExt cx="5626100" cy="7074117"/>
          </a:xfrm>
        </p:grpSpPr>
        <p:pic>
          <p:nvPicPr>
            <p:cNvPr id="525"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524" name="Picture 52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Shape 528"/>
          <p:cNvSpPr>
            <a:spLocks noGrp="1"/>
          </p:cNvSpPr>
          <p:nvPr>
            <p:ph type="body" idx="1"/>
          </p:nvPr>
        </p:nvSpPr>
        <p:spPr>
          <a:xfrm>
            <a:off x="459978" y="4565253"/>
            <a:ext cx="5924402" cy="433149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Darwin suffered much of his life from strange debilitating sickness.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He was largely a recluse during the last 30 years.</a:t>
            </a:r>
          </a:p>
        </p:txBody>
      </p:sp>
      <p:grpSp>
        <p:nvGrpSpPr>
          <p:cNvPr id="531" name="Group 531"/>
          <p:cNvGrpSpPr/>
          <p:nvPr/>
        </p:nvGrpSpPr>
        <p:grpSpPr>
          <a:xfrm>
            <a:off x="6883400" y="952500"/>
            <a:ext cx="5626100" cy="7074118"/>
            <a:chOff x="-266700" y="-127000"/>
            <a:chExt cx="5626100" cy="7074117"/>
          </a:xfrm>
        </p:grpSpPr>
        <p:pic>
          <p:nvPicPr>
            <p:cNvPr id="530"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529" name="Picture 52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 name="Shape 533"/>
          <p:cNvSpPr>
            <a:spLocks noGrp="1"/>
          </p:cNvSpPr>
          <p:nvPr>
            <p:ph type="body" idx="1"/>
          </p:nvPr>
        </p:nvSpPr>
        <p:spPr>
          <a:xfrm>
            <a:off x="397420" y="4679553"/>
            <a:ext cx="6342560" cy="433149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sought relief through a variety of quack cures — brass and zinc wires around his neck and waist, vinegar baths, ice packs, crash diets, and water (hydropathic) spas.</a:t>
            </a:r>
          </a:p>
        </p:txBody>
      </p:sp>
      <p:grpSp>
        <p:nvGrpSpPr>
          <p:cNvPr id="536" name="Group 536"/>
          <p:cNvGrpSpPr/>
          <p:nvPr/>
        </p:nvGrpSpPr>
        <p:grpSpPr>
          <a:xfrm>
            <a:off x="6883400" y="952500"/>
            <a:ext cx="5626100" cy="7074118"/>
            <a:chOff x="-266700" y="-127000"/>
            <a:chExt cx="5626100" cy="7074117"/>
          </a:xfrm>
        </p:grpSpPr>
        <p:pic>
          <p:nvPicPr>
            <p:cNvPr id="535"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534" name="Picture 53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Shape 538"/>
          <p:cNvSpPr>
            <a:spLocks noGrp="1"/>
          </p:cNvSpPr>
          <p:nvPr>
            <p:ph type="body" idx="1"/>
          </p:nvPr>
        </p:nvSpPr>
        <p:spPr>
          <a:xfrm>
            <a:off x="397420" y="5187553"/>
            <a:ext cx="6342560" cy="433149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By 1871, at age 62, Darwin was “a confirmed invalid” who “sat engulfed in fog, downhearted, drawing up his will”</a:t>
            </a:r>
          </a:p>
          <a:p>
            <a:pPr lvl="0">
              <a:lnSpc>
                <a:spcPct val="110000"/>
              </a:lnSpc>
              <a:defRPr sz="1800" spc="0">
                <a:solidFill>
                  <a:srgbClr val="000000"/>
                </a:solidFill>
              </a:defRPr>
            </a:pPr>
            <a:r>
              <a:rPr sz="3400" spc="-44">
                <a:solidFill>
                  <a:srgbClr val="CBCBCB"/>
                </a:solidFill>
                <a:latin typeface="Georgia"/>
                <a:ea typeface="Georgia"/>
                <a:cs typeface="Georgia"/>
                <a:sym typeface="Georgia"/>
              </a:rPr>
              <a:t>(Desmond, p. 597).</a:t>
            </a:r>
          </a:p>
        </p:txBody>
      </p:sp>
      <p:grpSp>
        <p:nvGrpSpPr>
          <p:cNvPr id="541" name="Group 541"/>
          <p:cNvGrpSpPr/>
          <p:nvPr/>
        </p:nvGrpSpPr>
        <p:grpSpPr>
          <a:xfrm>
            <a:off x="6883400" y="952500"/>
            <a:ext cx="5626100" cy="7074118"/>
            <a:chOff x="-266700" y="-127000"/>
            <a:chExt cx="5626100" cy="7074117"/>
          </a:xfrm>
        </p:grpSpPr>
        <p:pic>
          <p:nvPicPr>
            <p:cNvPr id="540"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539" name="Picture 53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 name="Shape 543"/>
          <p:cNvSpPr>
            <a:spLocks noGrp="1"/>
          </p:cNvSpPr>
          <p:nvPr>
            <p:ph type="body" idx="1"/>
          </p:nvPr>
        </p:nvSpPr>
        <p:spPr>
          <a:xfrm>
            <a:off x="168820" y="5568553"/>
            <a:ext cx="6342560" cy="433149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title to Adrian Desmond’s biography is DARWIN: THE LIFE OF A </a:t>
            </a:r>
            <a:r>
              <a:rPr sz="3600" u="sng" spc="-47">
                <a:solidFill>
                  <a:srgbClr val="CBCBCB"/>
                </a:solidFill>
                <a:latin typeface="Georgia"/>
                <a:ea typeface="Georgia"/>
                <a:cs typeface="Georgia"/>
                <a:sym typeface="Georgia"/>
              </a:rPr>
              <a:t>TORMENTED</a:t>
            </a:r>
            <a:r>
              <a:rPr sz="3600" spc="-47">
                <a:solidFill>
                  <a:srgbClr val="CBCBCB"/>
                </a:solidFill>
                <a:latin typeface="Georgia"/>
                <a:ea typeface="Georgia"/>
                <a:cs typeface="Georgia"/>
                <a:sym typeface="Georgia"/>
              </a:rPr>
              <a:t> EVOLUTIONIST.</a:t>
            </a:r>
          </a:p>
        </p:txBody>
      </p:sp>
      <p:grpSp>
        <p:nvGrpSpPr>
          <p:cNvPr id="546" name="Group 546"/>
          <p:cNvGrpSpPr/>
          <p:nvPr/>
        </p:nvGrpSpPr>
        <p:grpSpPr>
          <a:xfrm>
            <a:off x="6756400" y="707135"/>
            <a:ext cx="5626100" cy="8339330"/>
            <a:chOff x="-266700" y="-127000"/>
            <a:chExt cx="5626100" cy="8339328"/>
          </a:xfrm>
        </p:grpSpPr>
        <p:pic>
          <p:nvPicPr>
            <p:cNvPr id="545" name="pasted-image.png"/>
            <p:cNvPicPr/>
            <p:nvPr/>
          </p:nvPicPr>
          <p:blipFill>
            <a:blip r:embed="rId2">
              <a:extLst/>
            </a:blip>
            <a:srcRect/>
            <a:stretch>
              <a:fillRect/>
            </a:stretch>
          </p:blipFill>
          <p:spPr>
            <a:xfrm>
              <a:off x="0" y="0"/>
              <a:ext cx="5257800" cy="8085329"/>
            </a:xfrm>
            <a:prstGeom prst="rect">
              <a:avLst/>
            </a:prstGeom>
            <a:ln>
              <a:noFill/>
            </a:ln>
            <a:effectLst/>
          </p:spPr>
        </p:pic>
        <p:pic>
          <p:nvPicPr>
            <p:cNvPr id="544" name="Picture 543"/>
            <p:cNvPicPr/>
            <p:nvPr/>
          </p:nvPicPr>
          <p:blipFill>
            <a:blip r:embed="rId3">
              <a:extLst/>
            </a:blip>
            <a:stretch>
              <a:fillRect/>
            </a:stretch>
          </p:blipFill>
          <p:spPr>
            <a:xfrm>
              <a:off x="-266700" y="-127000"/>
              <a:ext cx="5626100" cy="8339329"/>
            </a:xfrm>
            <a:prstGeom prst="rect">
              <a:avLst/>
            </a:prstGeom>
            <a:effectLst/>
          </p:spPr>
        </p:pic>
      </p:grpSp>
    </p:spTree>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Shape 548"/>
          <p:cNvSpPr>
            <a:spLocks noGrp="1"/>
          </p:cNvSpPr>
          <p:nvPr>
            <p:ph type="body" idx="1"/>
          </p:nvPr>
        </p:nvSpPr>
        <p:spPr>
          <a:xfrm>
            <a:off x="397420" y="3330078"/>
            <a:ext cx="6342560" cy="507464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 studied for the Anglican ministry at Cambridge University with the objective of becoming a rector of a country parish so that he could collect tithes and live the leisurely and respected life of a gentleman.</a:t>
            </a:r>
          </a:p>
        </p:txBody>
      </p:sp>
      <p:grpSp>
        <p:nvGrpSpPr>
          <p:cNvPr id="551" name="Group 551"/>
          <p:cNvGrpSpPr/>
          <p:nvPr/>
        </p:nvGrpSpPr>
        <p:grpSpPr>
          <a:xfrm>
            <a:off x="6883400" y="952500"/>
            <a:ext cx="5626100" cy="7074118"/>
            <a:chOff x="-266700" y="-127000"/>
            <a:chExt cx="5626100" cy="7074117"/>
          </a:xfrm>
        </p:grpSpPr>
        <p:pic>
          <p:nvPicPr>
            <p:cNvPr id="550"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549" name="Picture 54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Picture 99"/>
          <p:cNvPicPr/>
          <p:nvPr/>
        </p:nvPicPr>
        <p:blipFill>
          <a:blip r:embed="rId2">
            <a:extLst/>
          </a:blip>
          <a:stretch>
            <a:fillRect/>
          </a:stretch>
        </p:blipFill>
        <p:spPr>
          <a:xfrm>
            <a:off x="812800" y="635000"/>
            <a:ext cx="11328400" cy="8534400"/>
          </a:xfrm>
          <a:prstGeom prst="rect">
            <a:avLst/>
          </a:prstGeom>
        </p:spPr>
      </p:pic>
      <p:sp>
        <p:nvSpPr>
          <p:cNvPr id="101" name="Shape 101"/>
          <p:cNvSpPr/>
          <p:nvPr/>
        </p:nvSpPr>
        <p:spPr>
          <a:xfrm>
            <a:off x="1676400" y="6883400"/>
            <a:ext cx="5410200" cy="17145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Georgia"/>
                <a:ea typeface="Georgia"/>
                <a:cs typeface="Georgia"/>
                <a:sym typeface="Georgia"/>
              </a:defRPr>
            </a:lvl1pPr>
          </a:lstStyle>
          <a:p>
            <a:pPr lvl="0">
              <a:defRPr sz="1800" spc="0">
                <a:solidFill>
                  <a:srgbClr val="000000"/>
                </a:solidFill>
              </a:defRPr>
            </a:pPr>
            <a:r>
              <a:rPr sz="3600" spc="-47">
                <a:solidFill>
                  <a:srgbClr val="FFFFFF"/>
                </a:solidFill>
              </a:rPr>
              <a:t>American Museum of Natural History</a:t>
            </a:r>
          </a:p>
        </p:txBody>
      </p:sp>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Shape 553"/>
          <p:cNvSpPr>
            <a:spLocks noGrp="1"/>
          </p:cNvSpPr>
          <p:nvPr>
            <p:ph type="body" idx="1"/>
          </p:nvPr>
        </p:nvSpPr>
        <p:spPr>
          <a:xfrm>
            <a:off x="397420" y="3001119"/>
            <a:ext cx="6342560" cy="563096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was not necessary for an Anglican pastor to believe the Bible or have a testimony of salvation. It was acceptable if Darwin “agreed” to the denomination’s 39 Articles even though he didn’t believe “literally.”</a:t>
            </a:r>
          </a:p>
        </p:txBody>
      </p:sp>
      <p:grpSp>
        <p:nvGrpSpPr>
          <p:cNvPr id="556" name="Group 556"/>
          <p:cNvGrpSpPr/>
          <p:nvPr/>
        </p:nvGrpSpPr>
        <p:grpSpPr>
          <a:xfrm>
            <a:off x="6883400" y="952500"/>
            <a:ext cx="5626100" cy="7074118"/>
            <a:chOff x="-266700" y="-127000"/>
            <a:chExt cx="5626100" cy="7074117"/>
          </a:xfrm>
        </p:grpSpPr>
        <p:pic>
          <p:nvPicPr>
            <p:cNvPr id="555" name="pasted-image.png"/>
            <p:cNvPicPr/>
            <p:nvPr/>
          </p:nvPicPr>
          <p:blipFill>
            <a:blip r:embed="rId2">
              <a:extLst/>
            </a:blip>
            <a:srcRect l="25320" r="25320"/>
            <a:stretch>
              <a:fillRect/>
            </a:stretch>
          </p:blipFill>
          <p:spPr>
            <a:xfrm>
              <a:off x="0" y="0"/>
              <a:ext cx="5257800" cy="6820118"/>
            </a:xfrm>
            <a:prstGeom prst="rect">
              <a:avLst/>
            </a:prstGeom>
            <a:ln>
              <a:noFill/>
            </a:ln>
            <a:effectLst/>
          </p:spPr>
        </p:pic>
        <p:pic>
          <p:nvPicPr>
            <p:cNvPr id="554" name="Picture 55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Shape 558"/>
          <p:cNvSpPr>
            <a:spLocks noGrp="1"/>
          </p:cNvSpPr>
          <p:nvPr>
            <p:ph type="body" idx="1"/>
          </p:nvPr>
        </p:nvSpPr>
        <p:spPr>
          <a:xfrm>
            <a:off x="397420" y="3698378"/>
            <a:ext cx="6342560" cy="507464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Anglican Church, fat , complacent, and corrupt, lived luxuriously on its tithes and endowments … Desirable parishes were routinely auctioned to the highest bidder” </a:t>
            </a:r>
            <a:br>
              <a:rPr sz="3600" spc="-47">
                <a:solidFill>
                  <a:srgbClr val="CBCBCB"/>
                </a:solidFill>
                <a:latin typeface="Georgia"/>
                <a:ea typeface="Georgia"/>
                <a:cs typeface="Georgia"/>
                <a:sym typeface="Georgia"/>
              </a:rPr>
            </a:br>
            <a:r>
              <a:rPr sz="3600" spc="-47">
                <a:solidFill>
                  <a:srgbClr val="CBCBCB"/>
                </a:solidFill>
                <a:latin typeface="Georgia"/>
                <a:ea typeface="Georgia"/>
                <a:cs typeface="Georgia"/>
                <a:sym typeface="Georgia"/>
              </a:rPr>
              <a:t>(Desmond, Darwin, p. 47).</a:t>
            </a:r>
          </a:p>
        </p:txBody>
      </p:sp>
      <p:grpSp>
        <p:nvGrpSpPr>
          <p:cNvPr id="561" name="Group 561"/>
          <p:cNvGrpSpPr/>
          <p:nvPr/>
        </p:nvGrpSpPr>
        <p:grpSpPr>
          <a:xfrm>
            <a:off x="6883400" y="952500"/>
            <a:ext cx="5626100" cy="7074118"/>
            <a:chOff x="-266700" y="-127000"/>
            <a:chExt cx="5626100" cy="7074117"/>
          </a:xfrm>
        </p:grpSpPr>
        <p:pic>
          <p:nvPicPr>
            <p:cNvPr id="560" name="pasted-image.png"/>
            <p:cNvPicPr/>
            <p:nvPr/>
          </p:nvPicPr>
          <p:blipFill>
            <a:blip r:embed="rId2">
              <a:extLst/>
            </a:blip>
            <a:srcRect l="25320" r="25320"/>
            <a:stretch>
              <a:fillRect/>
            </a:stretch>
          </p:blipFill>
          <p:spPr>
            <a:xfrm>
              <a:off x="0" y="0"/>
              <a:ext cx="5257800" cy="6820118"/>
            </a:xfrm>
            <a:prstGeom prst="rect">
              <a:avLst/>
            </a:prstGeom>
            <a:ln>
              <a:noFill/>
            </a:ln>
            <a:effectLst/>
          </p:spPr>
        </p:pic>
        <p:pic>
          <p:nvPicPr>
            <p:cNvPr id="559" name="Picture 55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Shape 563"/>
          <p:cNvSpPr>
            <a:spLocks noGrp="1"/>
          </p:cNvSpPr>
          <p:nvPr>
            <p:ph type="body" idx="1"/>
          </p:nvPr>
        </p:nvSpPr>
        <p:spPr>
          <a:xfrm>
            <a:off x="736600" y="4981128"/>
            <a:ext cx="5664200" cy="310723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Neither Robert nor Charles were brave. Both tried to hide their skepticism behind a public mask of Anglican respectability.</a:t>
            </a:r>
          </a:p>
        </p:txBody>
      </p:sp>
      <p:grpSp>
        <p:nvGrpSpPr>
          <p:cNvPr id="566" name="Group 566"/>
          <p:cNvGrpSpPr/>
          <p:nvPr/>
        </p:nvGrpSpPr>
        <p:grpSpPr>
          <a:xfrm>
            <a:off x="6883400" y="952500"/>
            <a:ext cx="5626100" cy="7074118"/>
            <a:chOff x="-266700" y="-127000"/>
            <a:chExt cx="5626100" cy="7074117"/>
          </a:xfrm>
        </p:grpSpPr>
        <p:pic>
          <p:nvPicPr>
            <p:cNvPr id="565" name="darwin-17 - Version 2.jpg"/>
            <p:cNvPicPr/>
            <p:nvPr/>
          </p:nvPicPr>
          <p:blipFill>
            <a:blip r:embed="rId2">
              <a:extLst/>
            </a:blip>
            <a:srcRect t="1992" b="1992"/>
            <a:stretch>
              <a:fillRect/>
            </a:stretch>
          </p:blipFill>
          <p:spPr>
            <a:xfrm>
              <a:off x="0" y="0"/>
              <a:ext cx="5257800" cy="6820118"/>
            </a:xfrm>
            <a:prstGeom prst="rect">
              <a:avLst/>
            </a:prstGeom>
            <a:ln>
              <a:noFill/>
            </a:ln>
            <a:effectLst/>
          </p:spPr>
        </p:pic>
        <p:pic>
          <p:nvPicPr>
            <p:cNvPr id="564" name="Picture 56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Shape 568"/>
          <p:cNvSpPr>
            <a:spLocks noGrp="1"/>
          </p:cNvSpPr>
          <p:nvPr>
            <p:ph type="body" idx="1"/>
          </p:nvPr>
        </p:nvSpPr>
        <p:spPr>
          <a:xfrm>
            <a:off x="482600" y="1371252"/>
            <a:ext cx="5664200" cy="760821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Charles said that he was not taught the doctrine of evolution before he came to his own opinions, but this was, too, was a lie. </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Biographer Desmond King-Hele says, “Robert deserves much credit for bringing up Charles in an evolution-friendly atmosphere.”</a:t>
            </a:r>
          </a:p>
        </p:txBody>
      </p:sp>
      <p:grpSp>
        <p:nvGrpSpPr>
          <p:cNvPr id="571" name="Group 571"/>
          <p:cNvGrpSpPr/>
          <p:nvPr/>
        </p:nvGrpSpPr>
        <p:grpSpPr>
          <a:xfrm>
            <a:off x="6883400" y="952500"/>
            <a:ext cx="5626100" cy="7074118"/>
            <a:chOff x="-266700" y="-127000"/>
            <a:chExt cx="5626100" cy="7074117"/>
          </a:xfrm>
        </p:grpSpPr>
        <p:pic>
          <p:nvPicPr>
            <p:cNvPr id="570" name="pasted-image.png"/>
            <p:cNvPicPr/>
            <p:nvPr/>
          </p:nvPicPr>
          <p:blipFill>
            <a:blip r:embed="rId2">
              <a:extLst/>
            </a:blip>
            <a:srcRect t="7808" b="7808"/>
            <a:stretch>
              <a:fillRect/>
            </a:stretch>
          </p:blipFill>
          <p:spPr>
            <a:xfrm>
              <a:off x="0" y="0"/>
              <a:ext cx="5257800" cy="6820118"/>
            </a:xfrm>
            <a:prstGeom prst="rect">
              <a:avLst/>
            </a:prstGeom>
            <a:ln>
              <a:noFill/>
            </a:ln>
            <a:effectLst/>
          </p:spPr>
        </p:pic>
        <p:pic>
          <p:nvPicPr>
            <p:cNvPr id="569" name="Picture 56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 name="Shape 573"/>
          <p:cNvSpPr>
            <a:spLocks noGrp="1"/>
          </p:cNvSpPr>
          <p:nvPr>
            <p:ph type="body" idx="1"/>
          </p:nvPr>
        </p:nvSpPr>
        <p:spPr>
          <a:xfrm>
            <a:off x="508000" y="5168949"/>
            <a:ext cx="5664200" cy="392459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Charles admitted that he had read his grandfather’s books on evolution twice, while claiming that he wasn’t influenced by them!</a:t>
            </a:r>
          </a:p>
        </p:txBody>
      </p:sp>
      <p:grpSp>
        <p:nvGrpSpPr>
          <p:cNvPr id="576" name="Group 576"/>
          <p:cNvGrpSpPr/>
          <p:nvPr/>
        </p:nvGrpSpPr>
        <p:grpSpPr>
          <a:xfrm>
            <a:off x="6883400" y="952500"/>
            <a:ext cx="5626100" cy="7074118"/>
            <a:chOff x="-266700" y="-127000"/>
            <a:chExt cx="5626100" cy="7074117"/>
          </a:xfrm>
        </p:grpSpPr>
        <p:pic>
          <p:nvPicPr>
            <p:cNvPr id="575" name="pasted-image.png"/>
            <p:cNvPicPr/>
            <p:nvPr/>
          </p:nvPicPr>
          <p:blipFill>
            <a:blip r:embed="rId2">
              <a:extLst/>
            </a:blip>
            <a:srcRect t="7808" b="7808"/>
            <a:stretch>
              <a:fillRect/>
            </a:stretch>
          </p:blipFill>
          <p:spPr>
            <a:xfrm>
              <a:off x="0" y="0"/>
              <a:ext cx="5257800" cy="6820118"/>
            </a:xfrm>
            <a:prstGeom prst="rect">
              <a:avLst/>
            </a:prstGeom>
            <a:ln>
              <a:noFill/>
            </a:ln>
            <a:effectLst/>
          </p:spPr>
        </p:pic>
        <p:pic>
          <p:nvPicPr>
            <p:cNvPr id="574" name="Picture 57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 name="Shape 578"/>
          <p:cNvSpPr>
            <a:spLocks noGrp="1"/>
          </p:cNvSpPr>
          <p:nvPr>
            <p:ph type="body" idx="1"/>
          </p:nvPr>
        </p:nvSpPr>
        <p:spPr>
          <a:xfrm>
            <a:off x="736600" y="4632176"/>
            <a:ext cx="5664200" cy="406578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1831, Darwin began his famous five-year journey on the H.M.S. Beagle, which was tasked with mapping coast lines for the British Navy.</a:t>
            </a:r>
          </a:p>
        </p:txBody>
      </p:sp>
      <p:grpSp>
        <p:nvGrpSpPr>
          <p:cNvPr id="581" name="Group 581"/>
          <p:cNvGrpSpPr/>
          <p:nvPr/>
        </p:nvGrpSpPr>
        <p:grpSpPr>
          <a:xfrm>
            <a:off x="6883400" y="952500"/>
            <a:ext cx="5626100" cy="7074118"/>
            <a:chOff x="-266700" y="-127000"/>
            <a:chExt cx="5626100" cy="7074117"/>
          </a:xfrm>
        </p:grpSpPr>
        <p:pic>
          <p:nvPicPr>
            <p:cNvPr id="580" name="pasted-image.png"/>
            <p:cNvPicPr/>
            <p:nvPr/>
          </p:nvPicPr>
          <p:blipFill>
            <a:blip r:embed="rId2">
              <a:extLst/>
            </a:blip>
            <a:srcRect l="21283" r="21283"/>
            <a:stretch>
              <a:fillRect/>
            </a:stretch>
          </p:blipFill>
          <p:spPr>
            <a:xfrm>
              <a:off x="0" y="0"/>
              <a:ext cx="5257800" cy="6820118"/>
            </a:xfrm>
            <a:prstGeom prst="rect">
              <a:avLst/>
            </a:prstGeom>
            <a:ln>
              <a:noFill/>
            </a:ln>
            <a:effectLst/>
          </p:spPr>
        </p:pic>
        <p:pic>
          <p:nvPicPr>
            <p:cNvPr id="579" name="Picture 57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 name="Shape 583"/>
          <p:cNvSpPr>
            <a:spLocks noGrp="1"/>
          </p:cNvSpPr>
          <p:nvPr>
            <p:ph type="body" idx="1"/>
          </p:nvPr>
        </p:nvSpPr>
        <p:spPr>
          <a:xfrm>
            <a:off x="736600" y="5165576"/>
            <a:ext cx="5664200" cy="406578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captain, Robert Fitz-Roy, believed the Bible and believed the findings of the journey substantiated the book of Genesis.</a:t>
            </a:r>
          </a:p>
        </p:txBody>
      </p:sp>
      <p:grpSp>
        <p:nvGrpSpPr>
          <p:cNvPr id="586" name="Group 586"/>
          <p:cNvGrpSpPr/>
          <p:nvPr/>
        </p:nvGrpSpPr>
        <p:grpSpPr>
          <a:xfrm>
            <a:off x="6883399" y="952500"/>
            <a:ext cx="5626101" cy="7074118"/>
            <a:chOff x="-266700" y="-127000"/>
            <a:chExt cx="5626100" cy="7074117"/>
          </a:xfrm>
        </p:grpSpPr>
        <p:pic>
          <p:nvPicPr>
            <p:cNvPr id="585" name="pasted-image.png"/>
            <p:cNvPicPr/>
            <p:nvPr/>
          </p:nvPicPr>
          <p:blipFill>
            <a:blip r:embed="rId2">
              <a:extLst/>
            </a:blip>
            <a:srcRect l="1083" r="1083"/>
            <a:stretch>
              <a:fillRect/>
            </a:stretch>
          </p:blipFill>
          <p:spPr>
            <a:xfrm>
              <a:off x="0" y="0"/>
              <a:ext cx="5257800" cy="6820118"/>
            </a:xfrm>
            <a:prstGeom prst="rect">
              <a:avLst/>
            </a:prstGeom>
            <a:ln>
              <a:noFill/>
            </a:ln>
            <a:effectLst/>
          </p:spPr>
        </p:pic>
        <p:pic>
          <p:nvPicPr>
            <p:cNvPr id="584" name="Picture 58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Shape 588"/>
          <p:cNvSpPr>
            <a:spLocks noGrp="1"/>
          </p:cNvSpPr>
          <p:nvPr>
            <p:ph type="body" idx="1"/>
          </p:nvPr>
        </p:nvSpPr>
        <p:spPr>
          <a:xfrm>
            <a:off x="736600" y="6054675"/>
            <a:ext cx="5664200" cy="320208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 looked at the same evidence and concluded that Genesis is wrong.</a:t>
            </a:r>
          </a:p>
        </p:txBody>
      </p:sp>
      <p:grpSp>
        <p:nvGrpSpPr>
          <p:cNvPr id="591" name="Group 591"/>
          <p:cNvGrpSpPr/>
          <p:nvPr/>
        </p:nvGrpSpPr>
        <p:grpSpPr>
          <a:xfrm>
            <a:off x="6883400" y="952500"/>
            <a:ext cx="5626100" cy="7074118"/>
            <a:chOff x="-266700" y="-127000"/>
            <a:chExt cx="5626100" cy="7074117"/>
          </a:xfrm>
        </p:grpSpPr>
        <p:pic>
          <p:nvPicPr>
            <p:cNvPr id="590" name="darwin-17 - Version 2.jpg"/>
            <p:cNvPicPr/>
            <p:nvPr/>
          </p:nvPicPr>
          <p:blipFill>
            <a:blip r:embed="rId2">
              <a:extLst/>
            </a:blip>
            <a:srcRect t="1992" b="1992"/>
            <a:stretch>
              <a:fillRect/>
            </a:stretch>
          </p:blipFill>
          <p:spPr>
            <a:xfrm>
              <a:off x="0" y="0"/>
              <a:ext cx="5257800" cy="6820118"/>
            </a:xfrm>
            <a:prstGeom prst="rect">
              <a:avLst/>
            </a:prstGeom>
            <a:ln>
              <a:noFill/>
            </a:ln>
            <a:effectLst/>
          </p:spPr>
        </p:pic>
        <p:pic>
          <p:nvPicPr>
            <p:cNvPr id="589" name="Picture 58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p:cNvSpPr>
          <p:nvPr>
            <p:ph type="body" idx="1"/>
          </p:nvPr>
        </p:nvSpPr>
        <p:spPr>
          <a:xfrm>
            <a:off x="533400" y="5116909"/>
            <a:ext cx="5664200" cy="351303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On the Origin of Species, Darwin claimed that all creatures have descended over millions of years from original forms of life.</a:t>
            </a:r>
          </a:p>
        </p:txBody>
      </p:sp>
      <p:grpSp>
        <p:nvGrpSpPr>
          <p:cNvPr id="596" name="Group 596"/>
          <p:cNvGrpSpPr/>
          <p:nvPr/>
        </p:nvGrpSpPr>
        <p:grpSpPr>
          <a:xfrm>
            <a:off x="6883400" y="952500"/>
            <a:ext cx="5626100" cy="7074118"/>
            <a:chOff x="-266700" y="-127000"/>
            <a:chExt cx="5626100" cy="7074117"/>
          </a:xfrm>
        </p:grpSpPr>
        <p:pic>
          <p:nvPicPr>
            <p:cNvPr id="595" name="pasted-image.png"/>
            <p:cNvPicPr/>
            <p:nvPr/>
          </p:nvPicPr>
          <p:blipFill>
            <a:blip r:embed="rId2">
              <a:extLst/>
            </a:blip>
            <a:srcRect l="411" r="411"/>
            <a:stretch>
              <a:fillRect/>
            </a:stretch>
          </p:blipFill>
          <p:spPr>
            <a:xfrm>
              <a:off x="0" y="0"/>
              <a:ext cx="5257800" cy="6820118"/>
            </a:xfrm>
            <a:prstGeom prst="rect">
              <a:avLst/>
            </a:prstGeom>
            <a:ln>
              <a:noFill/>
            </a:ln>
            <a:effectLst/>
          </p:spPr>
        </p:pic>
        <p:pic>
          <p:nvPicPr>
            <p:cNvPr id="594" name="Picture 59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Shape 598"/>
          <p:cNvSpPr>
            <a:spLocks noGrp="1"/>
          </p:cNvSpPr>
          <p:nvPr>
            <p:ph type="body" idx="1"/>
          </p:nvPr>
        </p:nvSpPr>
        <p:spPr>
          <a:xfrm>
            <a:off x="1813470" y="6324600"/>
            <a:ext cx="9377860" cy="370592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speculated that the process of evolution is “natural selection.” He taught that creatures change through the pressures and necessities of the environment. </a:t>
            </a:r>
          </a:p>
        </p:txBody>
      </p:sp>
      <p:pic>
        <p:nvPicPr>
          <p:cNvPr id="599" name="pasted-image.png"/>
          <p:cNvPicPr/>
          <p:nvPr/>
        </p:nvPicPr>
        <p:blipFill>
          <a:blip r:embed="rId2">
            <a:extLst/>
          </a:blip>
          <a:stretch>
            <a:fillRect/>
          </a:stretch>
        </p:blipFill>
        <p:spPr>
          <a:xfrm>
            <a:off x="698500" y="615950"/>
            <a:ext cx="11607800" cy="5346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102"/>
          <p:cNvPicPr/>
          <p:nvPr/>
        </p:nvPicPr>
        <p:blipFill>
          <a:blip r:embed="rId2">
            <a:extLst/>
          </a:blip>
          <a:stretch>
            <a:fillRect/>
          </a:stretch>
        </p:blipFill>
        <p:spPr>
          <a:xfrm>
            <a:off x="812800" y="635000"/>
            <a:ext cx="11328400" cy="8534400"/>
          </a:xfrm>
          <a:prstGeom prst="rect">
            <a:avLst/>
          </a:prstGeom>
        </p:spPr>
      </p:pic>
    </p:spTree>
  </p:cSld>
  <p:clrMapOvr>
    <a:masterClrMapping/>
  </p:clrMapOvr>
  <p:transition spd="med"/>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Shape 601"/>
          <p:cNvSpPr>
            <a:spLocks noGrp="1"/>
          </p:cNvSpPr>
          <p:nvPr>
            <p:ph type="body" idx="1"/>
          </p:nvPr>
        </p:nvSpPr>
        <p:spPr>
          <a:xfrm>
            <a:off x="1843831" y="6451600"/>
            <a:ext cx="9317138" cy="196661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gave no evidence that the process of natural selection could create complex organs and new creatures. </a:t>
            </a:r>
          </a:p>
        </p:txBody>
      </p:sp>
      <p:pic>
        <p:nvPicPr>
          <p:cNvPr id="602" name="pasted-image.png"/>
          <p:cNvPicPr/>
          <p:nvPr/>
        </p:nvPicPr>
        <p:blipFill>
          <a:blip r:embed="rId2">
            <a:extLst/>
          </a:blip>
          <a:stretch>
            <a:fillRect/>
          </a:stretch>
        </p:blipFill>
        <p:spPr>
          <a:xfrm>
            <a:off x="698500" y="615950"/>
            <a:ext cx="11607800" cy="5346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Shape 604"/>
          <p:cNvSpPr>
            <a:spLocks noGrp="1"/>
          </p:cNvSpPr>
          <p:nvPr>
            <p:ph type="body" idx="1"/>
          </p:nvPr>
        </p:nvSpPr>
        <p:spPr>
          <a:xfrm>
            <a:off x="533400" y="3967360"/>
            <a:ext cx="4402436" cy="471507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His book was named On the Origin of Species, but he did not show how the various species of animals originated.</a:t>
            </a:r>
          </a:p>
        </p:txBody>
      </p:sp>
      <p:grpSp>
        <p:nvGrpSpPr>
          <p:cNvPr id="607" name="Group 607"/>
          <p:cNvGrpSpPr/>
          <p:nvPr/>
        </p:nvGrpSpPr>
        <p:grpSpPr>
          <a:xfrm>
            <a:off x="5389836" y="469899"/>
            <a:ext cx="6967265" cy="8813801"/>
            <a:chOff x="-266699" y="-127000"/>
            <a:chExt cx="6967263" cy="8813800"/>
          </a:xfrm>
        </p:grpSpPr>
        <p:pic>
          <p:nvPicPr>
            <p:cNvPr id="606" name="pasted-image.png"/>
            <p:cNvPicPr/>
            <p:nvPr/>
          </p:nvPicPr>
          <p:blipFill>
            <a:blip r:embed="rId2">
              <a:extLst/>
            </a:blip>
            <a:srcRect t="3163" b="3163"/>
            <a:stretch>
              <a:fillRect/>
            </a:stretch>
          </p:blipFill>
          <p:spPr>
            <a:xfrm>
              <a:off x="0" y="0"/>
              <a:ext cx="6598964" cy="8559800"/>
            </a:xfrm>
            <a:prstGeom prst="rect">
              <a:avLst/>
            </a:prstGeom>
            <a:ln>
              <a:noFill/>
            </a:ln>
            <a:effectLst/>
          </p:spPr>
        </p:pic>
        <p:pic>
          <p:nvPicPr>
            <p:cNvPr id="605" name="Picture 604"/>
            <p:cNvPicPr/>
            <p:nvPr/>
          </p:nvPicPr>
          <p:blipFill>
            <a:blip r:embed="rId3">
              <a:extLst/>
            </a:blip>
            <a:stretch>
              <a:fillRect/>
            </a:stretch>
          </p:blipFill>
          <p:spPr>
            <a:xfrm>
              <a:off x="-266700" y="-127000"/>
              <a:ext cx="6967264" cy="8813800"/>
            </a:xfrm>
            <a:prstGeom prst="rect">
              <a:avLst/>
            </a:prstGeom>
            <a:effectLst/>
          </p:spPr>
        </p:pic>
      </p:grpSp>
    </p:spTree>
  </p:cSld>
  <p:clrMapOvr>
    <a:masterClrMapping/>
  </p:clrMapOvr>
  <p:transition spd="med"/>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Shape 609"/>
          <p:cNvSpPr>
            <a:spLocks noGrp="1"/>
          </p:cNvSpPr>
          <p:nvPr>
            <p:ph type="body" idx="1"/>
          </p:nvPr>
        </p:nvSpPr>
        <p:spPr>
          <a:xfrm>
            <a:off x="381000" y="2432149"/>
            <a:ext cx="6032699" cy="726628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 popular myth says that Darwin was converted on his deathbed through a visit by a Lady Hope. Charles’ daughter, who was present when he died, testified in an article in The Christian, Feb. 23, 1922, that he never renounced evolution or embraced Christianity.</a:t>
            </a:r>
          </a:p>
        </p:txBody>
      </p:sp>
      <p:grpSp>
        <p:nvGrpSpPr>
          <p:cNvPr id="612" name="Group 612"/>
          <p:cNvGrpSpPr/>
          <p:nvPr/>
        </p:nvGrpSpPr>
        <p:grpSpPr>
          <a:xfrm>
            <a:off x="6604000" y="952500"/>
            <a:ext cx="5626100" cy="7074118"/>
            <a:chOff x="-266700" y="-127000"/>
            <a:chExt cx="5626100" cy="7074117"/>
          </a:xfrm>
        </p:grpSpPr>
        <p:pic>
          <p:nvPicPr>
            <p:cNvPr id="611" name="pasted-image.png"/>
            <p:cNvPicPr/>
            <p:nvPr/>
          </p:nvPicPr>
          <p:blipFill>
            <a:blip r:embed="rId2">
              <a:extLst/>
            </a:blip>
            <a:srcRect t="2040" b="2040"/>
            <a:stretch>
              <a:fillRect/>
            </a:stretch>
          </p:blipFill>
          <p:spPr>
            <a:xfrm>
              <a:off x="0" y="0"/>
              <a:ext cx="5257800" cy="6820118"/>
            </a:xfrm>
            <a:prstGeom prst="rect">
              <a:avLst/>
            </a:prstGeom>
            <a:ln>
              <a:noFill/>
            </a:ln>
            <a:effectLst/>
          </p:spPr>
        </p:pic>
        <p:pic>
          <p:nvPicPr>
            <p:cNvPr id="610" name="Picture 609"/>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 name="Picture 613"/>
          <p:cNvPicPr/>
          <p:nvPr/>
        </p:nvPicPr>
        <p:blipFill>
          <a:blip r:embed="rId2">
            <a:extLst/>
          </a:blip>
          <a:stretch>
            <a:fillRect/>
          </a:stretch>
        </p:blipFill>
        <p:spPr>
          <a:xfrm>
            <a:off x="6007100" y="863600"/>
            <a:ext cx="6146801" cy="8356600"/>
          </a:xfrm>
          <a:prstGeom prst="rect">
            <a:avLst/>
          </a:prstGeom>
        </p:spPr>
      </p:pic>
      <p:sp>
        <p:nvSpPr>
          <p:cNvPr id="615" name="Shape 615"/>
          <p:cNvSpPr/>
          <p:nvPr/>
        </p:nvSpPr>
        <p:spPr>
          <a:xfrm>
            <a:off x="774700" y="863600"/>
            <a:ext cx="42799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defRPr sz="6000" cap="none">
                <a:solidFill>
                  <a:srgbClr val="000000"/>
                </a:solidFill>
                <a:latin typeface="Georgia"/>
                <a:ea typeface="Georgia"/>
                <a:cs typeface="Georgia"/>
                <a:sym typeface="Georgia"/>
              </a:defRPr>
            </a:lvl1pPr>
          </a:lstStyle>
          <a:p>
            <a:pPr lvl="0">
              <a:defRPr sz="1800"/>
            </a:pPr>
            <a:r>
              <a:rPr sz="6000"/>
              <a:t>Thomas Huxley</a:t>
            </a:r>
          </a:p>
        </p:txBody>
      </p:sp>
    </p:spTree>
  </p:cSld>
  <p:clrMapOvr>
    <a:masterClrMapping/>
  </p:clrMapOvr>
  <p:transition spd="med"/>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Shape 617"/>
          <p:cNvSpPr>
            <a:spLocks noGrp="1"/>
          </p:cNvSpPr>
          <p:nvPr>
            <p:ph type="body" idx="1"/>
          </p:nvPr>
        </p:nvSpPr>
        <p:spPr>
          <a:xfrm>
            <a:off x="736600" y="4648200"/>
            <a:ext cx="5664200" cy="425966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Thomas Huxley (1825-1895) was called “Darwin’s Bulldog” because he was the public defender of Darwinian evolution in that day.</a:t>
            </a:r>
          </a:p>
        </p:txBody>
      </p:sp>
      <p:grpSp>
        <p:nvGrpSpPr>
          <p:cNvPr id="620" name="Group 620"/>
          <p:cNvGrpSpPr/>
          <p:nvPr/>
        </p:nvGrpSpPr>
        <p:grpSpPr>
          <a:xfrm>
            <a:off x="6883400" y="952500"/>
            <a:ext cx="5626100" cy="7074118"/>
            <a:chOff x="-266700" y="-127000"/>
            <a:chExt cx="5626100" cy="7074117"/>
          </a:xfrm>
        </p:grpSpPr>
        <p:pic>
          <p:nvPicPr>
            <p:cNvPr id="619" name="pasted-image.png"/>
            <p:cNvPicPr/>
            <p:nvPr/>
          </p:nvPicPr>
          <p:blipFill>
            <a:blip r:embed="rId2">
              <a:extLst/>
            </a:blip>
            <a:srcRect t="536" b="536"/>
            <a:stretch>
              <a:fillRect/>
            </a:stretch>
          </p:blipFill>
          <p:spPr>
            <a:xfrm>
              <a:off x="0" y="0"/>
              <a:ext cx="5257800" cy="6820118"/>
            </a:xfrm>
            <a:prstGeom prst="rect">
              <a:avLst/>
            </a:prstGeom>
            <a:ln>
              <a:noFill/>
            </a:ln>
            <a:effectLst/>
          </p:spPr>
        </p:pic>
        <p:pic>
          <p:nvPicPr>
            <p:cNvPr id="618" name="Picture 61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Shape 622"/>
          <p:cNvSpPr>
            <a:spLocks noGrp="1"/>
          </p:cNvSpPr>
          <p:nvPr>
            <p:ph type="body" idx="1"/>
          </p:nvPr>
        </p:nvSpPr>
        <p:spPr>
          <a:xfrm>
            <a:off x="533400" y="5175101"/>
            <a:ext cx="5664200" cy="369599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Charles Darwin was reclusive and did not like public debates, while Huxley was combative and loved the public light.</a:t>
            </a:r>
          </a:p>
        </p:txBody>
      </p:sp>
      <p:grpSp>
        <p:nvGrpSpPr>
          <p:cNvPr id="625" name="Group 625"/>
          <p:cNvGrpSpPr/>
          <p:nvPr/>
        </p:nvGrpSpPr>
        <p:grpSpPr>
          <a:xfrm>
            <a:off x="6883400" y="952500"/>
            <a:ext cx="5626100" cy="7074118"/>
            <a:chOff x="-266700" y="-127000"/>
            <a:chExt cx="5626100" cy="7074117"/>
          </a:xfrm>
        </p:grpSpPr>
        <p:pic>
          <p:nvPicPr>
            <p:cNvPr id="624" name="pasted-image.png"/>
            <p:cNvPicPr/>
            <p:nvPr/>
          </p:nvPicPr>
          <p:blipFill>
            <a:blip r:embed="rId2">
              <a:extLst/>
            </a:blip>
            <a:srcRect t="1709" b="1709"/>
            <a:stretch>
              <a:fillRect/>
            </a:stretch>
          </p:blipFill>
          <p:spPr>
            <a:xfrm>
              <a:off x="0" y="0"/>
              <a:ext cx="5257800" cy="6820118"/>
            </a:xfrm>
            <a:prstGeom prst="rect">
              <a:avLst/>
            </a:prstGeom>
            <a:ln>
              <a:noFill/>
            </a:ln>
            <a:effectLst/>
          </p:spPr>
        </p:pic>
        <p:pic>
          <p:nvPicPr>
            <p:cNvPr id="623" name="Picture 62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 name="Shape 627"/>
          <p:cNvSpPr>
            <a:spLocks noGrp="1"/>
          </p:cNvSpPr>
          <p:nvPr>
            <p:ph type="body" idx="1"/>
          </p:nvPr>
        </p:nvSpPr>
        <p:spPr>
          <a:xfrm>
            <a:off x="533400" y="4134991"/>
            <a:ext cx="5664200" cy="4736108"/>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Thomas Huxley was a revolutionary. He was an “evolutionary propagandist and proselytizer of a new scientific authority” </a:t>
            </a:r>
            <a:br>
              <a:rPr sz="3600" spc="-47">
                <a:solidFill>
                  <a:srgbClr val="CBCBCB"/>
                </a:solidFill>
                <a:latin typeface="Georgia"/>
                <a:ea typeface="Georgia"/>
                <a:cs typeface="Georgia"/>
                <a:sym typeface="Georgia"/>
              </a:rPr>
            </a:br>
            <a:r>
              <a:rPr sz="3600" spc="-47">
                <a:solidFill>
                  <a:srgbClr val="CBCBCB"/>
                </a:solidFill>
                <a:latin typeface="Georgia"/>
                <a:ea typeface="Georgia"/>
                <a:cs typeface="Georgia"/>
                <a:sym typeface="Georgia"/>
              </a:rPr>
              <a:t>(Desmond, p. 617).</a:t>
            </a:r>
          </a:p>
        </p:txBody>
      </p:sp>
      <p:grpSp>
        <p:nvGrpSpPr>
          <p:cNvPr id="630" name="Group 630"/>
          <p:cNvGrpSpPr/>
          <p:nvPr/>
        </p:nvGrpSpPr>
        <p:grpSpPr>
          <a:xfrm>
            <a:off x="6883400" y="952500"/>
            <a:ext cx="5626100" cy="7074118"/>
            <a:chOff x="-266700" y="-127000"/>
            <a:chExt cx="5626100" cy="7074117"/>
          </a:xfrm>
        </p:grpSpPr>
        <p:pic>
          <p:nvPicPr>
            <p:cNvPr id="629" name="pasted-image.png"/>
            <p:cNvPicPr/>
            <p:nvPr/>
          </p:nvPicPr>
          <p:blipFill>
            <a:blip r:embed="rId2">
              <a:extLst/>
            </a:blip>
            <a:srcRect t="1709" b="1709"/>
            <a:stretch>
              <a:fillRect/>
            </a:stretch>
          </p:blipFill>
          <p:spPr>
            <a:xfrm>
              <a:off x="0" y="0"/>
              <a:ext cx="5257800" cy="6820118"/>
            </a:xfrm>
            <a:prstGeom prst="rect">
              <a:avLst/>
            </a:prstGeom>
            <a:ln>
              <a:noFill/>
            </a:ln>
            <a:effectLst/>
          </p:spPr>
        </p:pic>
        <p:pic>
          <p:nvPicPr>
            <p:cNvPr id="628" name="Picture 62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p:cNvSpPr>
          <p:nvPr>
            <p:ph type="body" idx="1"/>
          </p:nvPr>
        </p:nvSpPr>
        <p:spPr>
          <a:xfrm>
            <a:off x="609600" y="6261100"/>
            <a:ext cx="7693621" cy="311824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Huxley’s day (1825-1895) was a day of technological explosion. It looked like science would conquer every problem and man’s need for God was past.</a:t>
            </a:r>
          </a:p>
        </p:txBody>
      </p:sp>
      <p:grpSp>
        <p:nvGrpSpPr>
          <p:cNvPr id="635" name="Group 635"/>
          <p:cNvGrpSpPr/>
          <p:nvPr/>
        </p:nvGrpSpPr>
        <p:grpSpPr>
          <a:xfrm rot="856946">
            <a:off x="8106501" y="739519"/>
            <a:ext cx="3751398" cy="4642362"/>
            <a:chOff x="-266700" y="-127000"/>
            <a:chExt cx="3751397" cy="4642361"/>
          </a:xfrm>
        </p:grpSpPr>
        <p:pic>
          <p:nvPicPr>
            <p:cNvPr id="634" name="pasted-image.png"/>
            <p:cNvPicPr/>
            <p:nvPr/>
          </p:nvPicPr>
          <p:blipFill>
            <a:blip r:embed="rId2">
              <a:extLst/>
            </a:blip>
            <a:srcRect l="20337" r="20337"/>
            <a:stretch>
              <a:fillRect/>
            </a:stretch>
          </p:blipFill>
          <p:spPr>
            <a:xfrm>
              <a:off x="0" y="-1"/>
              <a:ext cx="3383098" cy="4388363"/>
            </a:xfrm>
            <a:prstGeom prst="rect">
              <a:avLst/>
            </a:prstGeom>
            <a:ln>
              <a:noFill/>
            </a:ln>
            <a:effectLst/>
          </p:spPr>
        </p:pic>
        <p:pic>
          <p:nvPicPr>
            <p:cNvPr id="633" name="Picture 632"/>
            <p:cNvPicPr/>
            <p:nvPr/>
          </p:nvPicPr>
          <p:blipFill>
            <a:blip r:embed="rId3">
              <a:extLst/>
            </a:blip>
            <a:stretch>
              <a:fillRect/>
            </a:stretch>
          </p:blipFill>
          <p:spPr>
            <a:xfrm>
              <a:off x="-266701" y="-127001"/>
              <a:ext cx="3751399" cy="4642363"/>
            </a:xfrm>
            <a:prstGeom prst="rect">
              <a:avLst/>
            </a:prstGeom>
            <a:effectLst/>
          </p:spPr>
        </p:pic>
      </p:grpSp>
      <p:grpSp>
        <p:nvGrpSpPr>
          <p:cNvPr id="638" name="Group 638"/>
          <p:cNvGrpSpPr/>
          <p:nvPr/>
        </p:nvGrpSpPr>
        <p:grpSpPr>
          <a:xfrm>
            <a:off x="8808901" y="4660899"/>
            <a:ext cx="3751399" cy="4642363"/>
            <a:chOff x="-266700" y="-127000"/>
            <a:chExt cx="3751397" cy="4642361"/>
          </a:xfrm>
        </p:grpSpPr>
        <p:pic>
          <p:nvPicPr>
            <p:cNvPr id="637" name="pasted-image.png"/>
            <p:cNvPicPr/>
            <p:nvPr/>
          </p:nvPicPr>
          <p:blipFill>
            <a:blip r:embed="rId4">
              <a:extLst/>
            </a:blip>
            <a:srcRect l="12755" r="12755"/>
            <a:stretch>
              <a:fillRect/>
            </a:stretch>
          </p:blipFill>
          <p:spPr>
            <a:xfrm>
              <a:off x="0" y="0"/>
              <a:ext cx="3383098" cy="4388362"/>
            </a:xfrm>
            <a:prstGeom prst="rect">
              <a:avLst/>
            </a:prstGeom>
            <a:ln>
              <a:noFill/>
            </a:ln>
            <a:effectLst/>
          </p:spPr>
        </p:pic>
        <p:pic>
          <p:nvPicPr>
            <p:cNvPr id="636" name="Picture 635"/>
            <p:cNvPicPr/>
            <p:nvPr/>
          </p:nvPicPr>
          <p:blipFill>
            <a:blip r:embed="rId3">
              <a:extLst/>
            </a:blip>
            <a:stretch>
              <a:fillRect/>
            </a:stretch>
          </p:blipFill>
          <p:spPr>
            <a:xfrm>
              <a:off x="-266700" y="-127000"/>
              <a:ext cx="3751398" cy="4642362"/>
            </a:xfrm>
            <a:prstGeom prst="rect">
              <a:avLst/>
            </a:prstGeom>
            <a:effectLst/>
          </p:spPr>
        </p:pic>
      </p:grpSp>
      <p:grpSp>
        <p:nvGrpSpPr>
          <p:cNvPr id="641" name="Group 641"/>
          <p:cNvGrpSpPr/>
          <p:nvPr/>
        </p:nvGrpSpPr>
        <p:grpSpPr>
          <a:xfrm>
            <a:off x="4296501" y="1095119"/>
            <a:ext cx="3751398" cy="4642362"/>
            <a:chOff x="-266700" y="-127000"/>
            <a:chExt cx="3751397" cy="4642361"/>
          </a:xfrm>
        </p:grpSpPr>
        <p:pic>
          <p:nvPicPr>
            <p:cNvPr id="640" name="pasted-image.png"/>
            <p:cNvPicPr/>
            <p:nvPr/>
          </p:nvPicPr>
          <p:blipFill>
            <a:blip r:embed="rId5">
              <a:extLst/>
            </a:blip>
            <a:srcRect l="12074" r="30909"/>
            <a:stretch>
              <a:fillRect/>
            </a:stretch>
          </p:blipFill>
          <p:spPr>
            <a:xfrm>
              <a:off x="0" y="0"/>
              <a:ext cx="3383098" cy="4388362"/>
            </a:xfrm>
            <a:prstGeom prst="rect">
              <a:avLst/>
            </a:prstGeom>
            <a:ln>
              <a:noFill/>
            </a:ln>
            <a:effectLst/>
          </p:spPr>
        </p:pic>
        <p:pic>
          <p:nvPicPr>
            <p:cNvPr id="639" name="Picture 638"/>
            <p:cNvPicPr/>
            <p:nvPr/>
          </p:nvPicPr>
          <p:blipFill>
            <a:blip r:embed="rId3">
              <a:extLst/>
            </a:blip>
            <a:stretch>
              <a:fillRect/>
            </a:stretch>
          </p:blipFill>
          <p:spPr>
            <a:xfrm>
              <a:off x="-266700" y="-127000"/>
              <a:ext cx="3751398" cy="4642362"/>
            </a:xfrm>
            <a:prstGeom prst="rect">
              <a:avLst/>
            </a:prstGeom>
            <a:effectLst/>
          </p:spPr>
        </p:pic>
      </p:grpSp>
      <p:grpSp>
        <p:nvGrpSpPr>
          <p:cNvPr id="644" name="Group 644"/>
          <p:cNvGrpSpPr/>
          <p:nvPr/>
        </p:nvGrpSpPr>
        <p:grpSpPr>
          <a:xfrm>
            <a:off x="346801" y="368299"/>
            <a:ext cx="3751398" cy="4642363"/>
            <a:chOff x="-266700" y="-127000"/>
            <a:chExt cx="3751397" cy="4642361"/>
          </a:xfrm>
        </p:grpSpPr>
        <p:pic>
          <p:nvPicPr>
            <p:cNvPr id="643" name="pasted-image.png"/>
            <p:cNvPicPr/>
            <p:nvPr/>
          </p:nvPicPr>
          <p:blipFill>
            <a:blip r:embed="rId6">
              <a:extLst/>
            </a:blip>
            <a:srcRect l="17991" r="17991"/>
            <a:stretch>
              <a:fillRect/>
            </a:stretch>
          </p:blipFill>
          <p:spPr>
            <a:xfrm>
              <a:off x="0" y="0"/>
              <a:ext cx="3383098" cy="4388362"/>
            </a:xfrm>
            <a:prstGeom prst="rect">
              <a:avLst/>
            </a:prstGeom>
            <a:ln>
              <a:noFill/>
            </a:ln>
            <a:effectLst/>
          </p:spPr>
        </p:pic>
        <p:pic>
          <p:nvPicPr>
            <p:cNvPr id="642" name="Picture 641"/>
            <p:cNvPicPr/>
            <p:nvPr/>
          </p:nvPicPr>
          <p:blipFill>
            <a:blip r:embed="rId3">
              <a:extLst/>
            </a:blip>
            <a:stretch>
              <a:fillRect/>
            </a:stretch>
          </p:blipFill>
          <p:spPr>
            <a:xfrm>
              <a:off x="-266700" y="-127000"/>
              <a:ext cx="3751398" cy="4642362"/>
            </a:xfrm>
            <a:prstGeom prst="rect">
              <a:avLst/>
            </a:prstGeom>
            <a:effectLst/>
          </p:spPr>
        </p:pic>
      </p:grpSp>
    </p:spTree>
  </p:cSld>
  <p:clrMapOvr>
    <a:masterClrMapping/>
  </p:clrMapOvr>
  <p:transition spd="med"/>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Shape 646"/>
          <p:cNvSpPr>
            <a:spLocks noGrp="1"/>
          </p:cNvSpPr>
          <p:nvPr>
            <p:ph type="body" idx="1"/>
          </p:nvPr>
        </p:nvSpPr>
        <p:spPr>
          <a:xfrm>
            <a:off x="1583580" y="7664648"/>
            <a:ext cx="9837640" cy="175448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Steam locomotive and the steamboat revolutionized transportation. </a:t>
            </a:r>
          </a:p>
        </p:txBody>
      </p:sp>
      <p:grpSp>
        <p:nvGrpSpPr>
          <p:cNvPr id="649" name="Group 649"/>
          <p:cNvGrpSpPr/>
          <p:nvPr/>
        </p:nvGrpSpPr>
        <p:grpSpPr>
          <a:xfrm>
            <a:off x="313475" y="662384"/>
            <a:ext cx="6510450" cy="4796632"/>
            <a:chOff x="-266700" y="-126999"/>
            <a:chExt cx="6510448" cy="4796630"/>
          </a:xfrm>
        </p:grpSpPr>
        <p:pic>
          <p:nvPicPr>
            <p:cNvPr id="648" name="pasted-image.png"/>
            <p:cNvPicPr/>
            <p:nvPr/>
          </p:nvPicPr>
          <p:blipFill>
            <a:blip r:embed="rId2">
              <a:extLst/>
            </a:blip>
            <a:srcRect/>
            <a:stretch>
              <a:fillRect/>
            </a:stretch>
          </p:blipFill>
          <p:spPr>
            <a:xfrm>
              <a:off x="0" y="0"/>
              <a:ext cx="6142149" cy="4542631"/>
            </a:xfrm>
            <a:prstGeom prst="rect">
              <a:avLst/>
            </a:prstGeom>
            <a:ln>
              <a:noFill/>
            </a:ln>
            <a:effectLst/>
          </p:spPr>
        </p:pic>
        <p:pic>
          <p:nvPicPr>
            <p:cNvPr id="647" name="Picture 646"/>
            <p:cNvPicPr/>
            <p:nvPr/>
          </p:nvPicPr>
          <p:blipFill>
            <a:blip r:embed="rId3">
              <a:extLst/>
            </a:blip>
            <a:stretch>
              <a:fillRect/>
            </a:stretch>
          </p:blipFill>
          <p:spPr>
            <a:xfrm>
              <a:off x="-266700" y="-127000"/>
              <a:ext cx="6510449" cy="4796631"/>
            </a:xfrm>
            <a:prstGeom prst="rect">
              <a:avLst/>
            </a:prstGeom>
            <a:effectLst/>
          </p:spPr>
        </p:pic>
      </p:grpSp>
      <p:grpSp>
        <p:nvGrpSpPr>
          <p:cNvPr id="652" name="Group 652"/>
          <p:cNvGrpSpPr/>
          <p:nvPr/>
        </p:nvGrpSpPr>
        <p:grpSpPr>
          <a:xfrm>
            <a:off x="6238143" y="2478484"/>
            <a:ext cx="6394705" cy="4796632"/>
            <a:chOff x="-266700" y="-126999"/>
            <a:chExt cx="6394703" cy="4796630"/>
          </a:xfrm>
        </p:grpSpPr>
        <p:pic>
          <p:nvPicPr>
            <p:cNvPr id="651" name="pasted-image.png"/>
            <p:cNvPicPr/>
            <p:nvPr/>
          </p:nvPicPr>
          <p:blipFill>
            <a:blip r:embed="rId4">
              <a:extLst/>
            </a:blip>
            <a:srcRect/>
            <a:stretch>
              <a:fillRect/>
            </a:stretch>
          </p:blipFill>
          <p:spPr>
            <a:xfrm>
              <a:off x="0" y="0"/>
              <a:ext cx="6026404" cy="4542631"/>
            </a:xfrm>
            <a:prstGeom prst="rect">
              <a:avLst/>
            </a:prstGeom>
            <a:ln>
              <a:noFill/>
            </a:ln>
            <a:effectLst/>
          </p:spPr>
        </p:pic>
        <p:pic>
          <p:nvPicPr>
            <p:cNvPr id="650" name="Picture 649"/>
            <p:cNvPicPr/>
            <p:nvPr/>
          </p:nvPicPr>
          <p:blipFill>
            <a:blip r:embed="rId5">
              <a:extLst/>
            </a:blip>
            <a:stretch>
              <a:fillRect/>
            </a:stretch>
          </p:blipFill>
          <p:spPr>
            <a:xfrm>
              <a:off x="-266700" y="-127000"/>
              <a:ext cx="6394704" cy="4796632"/>
            </a:xfrm>
            <a:prstGeom prst="rect">
              <a:avLst/>
            </a:prstGeom>
            <a:effectLst/>
          </p:spPr>
        </p:pic>
      </p:grpSp>
    </p:spTree>
  </p:cSld>
  <p:clrMapOvr>
    <a:masterClrMapping/>
  </p:clrMapOvr>
  <p:transition spd="med"/>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 name="Shape 654"/>
          <p:cNvSpPr>
            <a:spLocks noGrp="1"/>
          </p:cNvSpPr>
          <p:nvPr>
            <p:ph type="body" idx="1"/>
          </p:nvPr>
        </p:nvSpPr>
        <p:spPr>
          <a:xfrm>
            <a:off x="1063624" y="4295725"/>
            <a:ext cx="4374655" cy="448220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internal combustion engine of 1876 prepared the way for automobiles and powered flight and a million other machines.</a:t>
            </a:r>
          </a:p>
        </p:txBody>
      </p:sp>
      <p:grpSp>
        <p:nvGrpSpPr>
          <p:cNvPr id="657" name="Group 657"/>
          <p:cNvGrpSpPr/>
          <p:nvPr/>
        </p:nvGrpSpPr>
        <p:grpSpPr>
          <a:xfrm>
            <a:off x="6426200" y="1028700"/>
            <a:ext cx="5626100" cy="7074118"/>
            <a:chOff x="-266700" y="-127000"/>
            <a:chExt cx="5626100" cy="7074117"/>
          </a:xfrm>
        </p:grpSpPr>
        <p:pic>
          <p:nvPicPr>
            <p:cNvPr id="656" name="pasted-image.png"/>
            <p:cNvPicPr/>
            <p:nvPr/>
          </p:nvPicPr>
          <p:blipFill>
            <a:blip r:embed="rId2">
              <a:extLst/>
            </a:blip>
            <a:srcRect l="21127" r="21127"/>
            <a:stretch>
              <a:fillRect/>
            </a:stretch>
          </p:blipFill>
          <p:spPr>
            <a:xfrm>
              <a:off x="0" y="0"/>
              <a:ext cx="5257800" cy="6820118"/>
            </a:xfrm>
            <a:prstGeom prst="rect">
              <a:avLst/>
            </a:prstGeom>
            <a:ln>
              <a:noFill/>
            </a:ln>
            <a:effectLst/>
          </p:spPr>
        </p:pic>
        <p:pic>
          <p:nvPicPr>
            <p:cNvPr id="655" name="Picture 654"/>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Picture 104"/>
          <p:cNvPicPr/>
          <p:nvPr/>
        </p:nvPicPr>
        <p:blipFill>
          <a:blip r:embed="rId2">
            <a:extLst/>
          </a:blip>
          <a:stretch>
            <a:fillRect/>
          </a:stretch>
        </p:blipFill>
        <p:spPr>
          <a:xfrm>
            <a:off x="838200" y="787400"/>
            <a:ext cx="11328400" cy="8534400"/>
          </a:xfrm>
          <a:prstGeom prst="rect">
            <a:avLst/>
          </a:prstGeom>
        </p:spPr>
      </p:pic>
      <p:sp>
        <p:nvSpPr>
          <p:cNvPr id="106" name="Shape 106"/>
          <p:cNvSpPr/>
          <p:nvPr/>
        </p:nvSpPr>
        <p:spPr>
          <a:xfrm>
            <a:off x="1066800" y="1320800"/>
            <a:ext cx="4064000" cy="1917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000000"/>
                </a:solidFill>
                <a:latin typeface="Georgia"/>
                <a:ea typeface="Georgia"/>
                <a:cs typeface="Georgia"/>
                <a:sym typeface="Georgia"/>
              </a:defRPr>
            </a:lvl1pPr>
          </a:lstStyle>
          <a:p>
            <a:pPr lvl="0">
              <a:defRPr sz="1800" spc="0"/>
            </a:pPr>
            <a:r>
              <a:rPr sz="3600" spc="-47"/>
              <a:t>Museum of Man, San Diego</a:t>
            </a:r>
          </a:p>
        </p:txBody>
      </p:sp>
    </p:spTree>
  </p:cSld>
  <p:clrMapOvr>
    <a:masterClrMapping/>
  </p:clrMapOvr>
  <p:transition spd="med"/>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 name="Shape 659"/>
          <p:cNvSpPr>
            <a:spLocks noGrp="1"/>
          </p:cNvSpPr>
          <p:nvPr>
            <p:ph type="body" idx="1"/>
          </p:nvPr>
        </p:nvSpPr>
        <p:spPr>
          <a:xfrm>
            <a:off x="1944786" y="7539930"/>
            <a:ext cx="9115228" cy="193774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Henri Giffard’s airship of 1852 marked the dawn of air transportation.</a:t>
            </a:r>
          </a:p>
        </p:txBody>
      </p:sp>
      <p:grpSp>
        <p:nvGrpSpPr>
          <p:cNvPr id="662" name="Group 662"/>
          <p:cNvGrpSpPr/>
          <p:nvPr/>
        </p:nvGrpSpPr>
        <p:grpSpPr>
          <a:xfrm>
            <a:off x="1349830" y="368300"/>
            <a:ext cx="10305140" cy="7074118"/>
            <a:chOff x="-266700" y="-127000"/>
            <a:chExt cx="10305138" cy="7074117"/>
          </a:xfrm>
        </p:grpSpPr>
        <p:pic>
          <p:nvPicPr>
            <p:cNvPr id="661" name="pasted-image.png"/>
            <p:cNvPicPr/>
            <p:nvPr/>
          </p:nvPicPr>
          <p:blipFill>
            <a:blip r:embed="rId2">
              <a:extLst/>
            </a:blip>
            <a:srcRect/>
            <a:stretch>
              <a:fillRect/>
            </a:stretch>
          </p:blipFill>
          <p:spPr>
            <a:xfrm>
              <a:off x="0" y="0"/>
              <a:ext cx="9936839" cy="6820118"/>
            </a:xfrm>
            <a:prstGeom prst="rect">
              <a:avLst/>
            </a:prstGeom>
            <a:ln>
              <a:noFill/>
            </a:ln>
            <a:effectLst/>
          </p:spPr>
        </p:pic>
        <p:pic>
          <p:nvPicPr>
            <p:cNvPr id="660" name="Picture 659"/>
            <p:cNvPicPr/>
            <p:nvPr/>
          </p:nvPicPr>
          <p:blipFill>
            <a:blip r:embed="rId3">
              <a:extLst/>
            </a:blip>
            <a:stretch>
              <a:fillRect/>
            </a:stretch>
          </p:blipFill>
          <p:spPr>
            <a:xfrm>
              <a:off x="-266700" y="-127000"/>
              <a:ext cx="10305139"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 name="Shape 664"/>
          <p:cNvSpPr>
            <a:spLocks noGrp="1"/>
          </p:cNvSpPr>
          <p:nvPr>
            <p:ph type="body" idx="1"/>
          </p:nvPr>
        </p:nvSpPr>
        <p:spPr>
          <a:xfrm>
            <a:off x="767358" y="6495851"/>
            <a:ext cx="11470085" cy="2897288"/>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transatlantic cable, 1858, revolutionized international communication.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A message that previously took nearly a month to send and receive, now took minutes.</a:t>
            </a:r>
          </a:p>
        </p:txBody>
      </p:sp>
      <p:grpSp>
        <p:nvGrpSpPr>
          <p:cNvPr id="667" name="Group 667"/>
          <p:cNvGrpSpPr/>
          <p:nvPr/>
        </p:nvGrpSpPr>
        <p:grpSpPr>
          <a:xfrm>
            <a:off x="1875476" y="329693"/>
            <a:ext cx="9253848" cy="5945861"/>
            <a:chOff x="-266699" y="-126999"/>
            <a:chExt cx="9253846" cy="5945859"/>
          </a:xfrm>
        </p:grpSpPr>
        <p:pic>
          <p:nvPicPr>
            <p:cNvPr id="666" name="pasted-image.png"/>
            <p:cNvPicPr/>
            <p:nvPr/>
          </p:nvPicPr>
          <p:blipFill>
            <a:blip r:embed="rId2">
              <a:extLst/>
            </a:blip>
            <a:srcRect/>
            <a:stretch>
              <a:fillRect/>
            </a:stretch>
          </p:blipFill>
          <p:spPr>
            <a:xfrm>
              <a:off x="0" y="0"/>
              <a:ext cx="8885547" cy="5691860"/>
            </a:xfrm>
            <a:prstGeom prst="rect">
              <a:avLst/>
            </a:prstGeom>
            <a:ln>
              <a:noFill/>
            </a:ln>
            <a:effectLst/>
          </p:spPr>
        </p:pic>
        <p:pic>
          <p:nvPicPr>
            <p:cNvPr id="665" name="Picture 664"/>
            <p:cNvPicPr/>
            <p:nvPr/>
          </p:nvPicPr>
          <p:blipFill>
            <a:blip r:embed="rId3">
              <a:extLst/>
            </a:blip>
            <a:stretch>
              <a:fillRect/>
            </a:stretch>
          </p:blipFill>
          <p:spPr>
            <a:xfrm>
              <a:off x="-266700" y="-127000"/>
              <a:ext cx="9253847" cy="5945860"/>
            </a:xfrm>
            <a:prstGeom prst="rect">
              <a:avLst/>
            </a:prstGeom>
            <a:effectLst/>
          </p:spPr>
        </p:pic>
      </p:grpSp>
    </p:spTree>
  </p:cSld>
  <p:clrMapOvr>
    <a:masterClrMapping/>
  </p:clrMapOvr>
  <p:transition spd="med"/>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Shape 669"/>
          <p:cNvSpPr>
            <a:spLocks noGrp="1"/>
          </p:cNvSpPr>
          <p:nvPr>
            <p:ph type="body" idx="1"/>
          </p:nvPr>
        </p:nvSpPr>
        <p:spPr>
          <a:xfrm>
            <a:off x="288924" y="6204148"/>
            <a:ext cx="7288710" cy="3292575"/>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Cities were revolutionized by such things as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Elevators (1852)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Modern sewage systems (1865)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Underground railroads (1884)</a:t>
            </a:r>
          </a:p>
        </p:txBody>
      </p:sp>
      <p:grpSp>
        <p:nvGrpSpPr>
          <p:cNvPr id="672" name="Group 672"/>
          <p:cNvGrpSpPr/>
          <p:nvPr/>
        </p:nvGrpSpPr>
        <p:grpSpPr>
          <a:xfrm>
            <a:off x="7814917" y="3162299"/>
            <a:ext cx="4821584" cy="6030546"/>
            <a:chOff x="-266699" y="-127000"/>
            <a:chExt cx="4821583" cy="6030544"/>
          </a:xfrm>
        </p:grpSpPr>
        <p:pic>
          <p:nvPicPr>
            <p:cNvPr id="671" name="pasted-image.png"/>
            <p:cNvPicPr/>
            <p:nvPr/>
          </p:nvPicPr>
          <p:blipFill>
            <a:blip r:embed="rId2">
              <a:extLst/>
            </a:blip>
            <a:srcRect l="17991" r="17991"/>
            <a:stretch>
              <a:fillRect/>
            </a:stretch>
          </p:blipFill>
          <p:spPr>
            <a:xfrm>
              <a:off x="0" y="0"/>
              <a:ext cx="4453284" cy="5776545"/>
            </a:xfrm>
            <a:prstGeom prst="rect">
              <a:avLst/>
            </a:prstGeom>
            <a:ln>
              <a:noFill/>
            </a:ln>
            <a:effectLst/>
          </p:spPr>
        </p:pic>
        <p:pic>
          <p:nvPicPr>
            <p:cNvPr id="670" name="Picture 669"/>
            <p:cNvPicPr/>
            <p:nvPr/>
          </p:nvPicPr>
          <p:blipFill>
            <a:blip r:embed="rId3">
              <a:extLst/>
            </a:blip>
            <a:stretch>
              <a:fillRect/>
            </a:stretch>
          </p:blipFill>
          <p:spPr>
            <a:xfrm>
              <a:off x="-266700" y="-127000"/>
              <a:ext cx="4821584" cy="6030545"/>
            </a:xfrm>
            <a:prstGeom prst="rect">
              <a:avLst/>
            </a:prstGeom>
            <a:effectLst/>
          </p:spPr>
        </p:pic>
      </p:grpSp>
      <p:grpSp>
        <p:nvGrpSpPr>
          <p:cNvPr id="675" name="Group 675"/>
          <p:cNvGrpSpPr/>
          <p:nvPr/>
        </p:nvGrpSpPr>
        <p:grpSpPr>
          <a:xfrm>
            <a:off x="685799" y="520699"/>
            <a:ext cx="3588247" cy="4430731"/>
            <a:chOff x="-266700" y="-127000"/>
            <a:chExt cx="3588245" cy="4430729"/>
          </a:xfrm>
        </p:grpSpPr>
        <p:pic>
          <p:nvPicPr>
            <p:cNvPr id="674" name="pasted-image.png"/>
            <p:cNvPicPr/>
            <p:nvPr/>
          </p:nvPicPr>
          <p:blipFill>
            <a:blip r:embed="rId4">
              <a:extLst/>
            </a:blip>
            <a:srcRect t="4385" b="13689"/>
            <a:stretch>
              <a:fillRect/>
            </a:stretch>
          </p:blipFill>
          <p:spPr>
            <a:xfrm>
              <a:off x="0" y="0"/>
              <a:ext cx="3219946" cy="4176730"/>
            </a:xfrm>
            <a:prstGeom prst="rect">
              <a:avLst/>
            </a:prstGeom>
            <a:ln>
              <a:noFill/>
            </a:ln>
            <a:effectLst/>
          </p:spPr>
        </p:pic>
        <p:pic>
          <p:nvPicPr>
            <p:cNvPr id="673" name="Picture 672"/>
            <p:cNvPicPr/>
            <p:nvPr/>
          </p:nvPicPr>
          <p:blipFill>
            <a:blip r:embed="rId5">
              <a:extLst/>
            </a:blip>
            <a:stretch>
              <a:fillRect/>
            </a:stretch>
          </p:blipFill>
          <p:spPr>
            <a:xfrm>
              <a:off x="-266700" y="-127000"/>
              <a:ext cx="3588246" cy="4430730"/>
            </a:xfrm>
            <a:prstGeom prst="rect">
              <a:avLst/>
            </a:prstGeom>
            <a:effectLst/>
          </p:spPr>
        </p:pic>
      </p:grpSp>
      <p:grpSp>
        <p:nvGrpSpPr>
          <p:cNvPr id="678" name="Group 678"/>
          <p:cNvGrpSpPr/>
          <p:nvPr/>
        </p:nvGrpSpPr>
        <p:grpSpPr>
          <a:xfrm rot="20689854">
            <a:off x="4865868" y="894348"/>
            <a:ext cx="3786817" cy="4688304"/>
            <a:chOff x="-266699" y="-127000"/>
            <a:chExt cx="3786815" cy="4688302"/>
          </a:xfrm>
        </p:grpSpPr>
        <p:pic>
          <p:nvPicPr>
            <p:cNvPr id="677" name="pasted-image.png"/>
            <p:cNvPicPr/>
            <p:nvPr/>
          </p:nvPicPr>
          <p:blipFill>
            <a:blip r:embed="rId6">
              <a:extLst/>
            </a:blip>
            <a:srcRect l="24409" r="24409"/>
            <a:stretch>
              <a:fillRect/>
            </a:stretch>
          </p:blipFill>
          <p:spPr>
            <a:xfrm>
              <a:off x="0" y="0"/>
              <a:ext cx="3418516" cy="4434303"/>
            </a:xfrm>
            <a:prstGeom prst="rect">
              <a:avLst/>
            </a:prstGeom>
            <a:ln>
              <a:noFill/>
            </a:ln>
            <a:effectLst/>
          </p:spPr>
        </p:pic>
        <p:pic>
          <p:nvPicPr>
            <p:cNvPr id="676" name="Picture 675"/>
            <p:cNvPicPr/>
            <p:nvPr/>
          </p:nvPicPr>
          <p:blipFill>
            <a:blip r:embed="rId7">
              <a:extLst/>
            </a:blip>
            <a:stretch>
              <a:fillRect/>
            </a:stretch>
          </p:blipFill>
          <p:spPr>
            <a:xfrm>
              <a:off x="-266701" y="-127000"/>
              <a:ext cx="3786817" cy="4688303"/>
            </a:xfrm>
            <a:prstGeom prst="rect">
              <a:avLst/>
            </a:prstGeom>
            <a:effectLst/>
          </p:spPr>
        </p:pic>
      </p:grpSp>
    </p:spTree>
  </p:cSld>
  <p:clrMapOvr>
    <a:masterClrMapping/>
  </p:clrMapOvr>
  <p:transition spd="med"/>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Shape 680"/>
          <p:cNvSpPr>
            <a:spLocks noGrp="1"/>
          </p:cNvSpPr>
          <p:nvPr>
            <p:ph type="body" idx="1"/>
          </p:nvPr>
        </p:nvSpPr>
        <p:spPr>
          <a:xfrm>
            <a:off x="504824" y="6093519"/>
            <a:ext cx="5772151" cy="292695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Gas mantle lighting in 1889 and incandescent lightbulbs in 1911 turned night into day. </a:t>
            </a:r>
          </a:p>
        </p:txBody>
      </p:sp>
      <p:grpSp>
        <p:nvGrpSpPr>
          <p:cNvPr id="683" name="Group 683"/>
          <p:cNvGrpSpPr/>
          <p:nvPr/>
        </p:nvGrpSpPr>
        <p:grpSpPr>
          <a:xfrm>
            <a:off x="6883400" y="952500"/>
            <a:ext cx="5626100" cy="7074118"/>
            <a:chOff x="-266700" y="-127000"/>
            <a:chExt cx="5626100" cy="7074117"/>
          </a:xfrm>
        </p:grpSpPr>
        <p:pic>
          <p:nvPicPr>
            <p:cNvPr id="682" name="pasted-image.png"/>
            <p:cNvPicPr/>
            <p:nvPr/>
          </p:nvPicPr>
          <p:blipFill>
            <a:blip r:embed="rId2">
              <a:extLst/>
            </a:blip>
            <a:srcRect l="28317" r="28317"/>
            <a:stretch>
              <a:fillRect/>
            </a:stretch>
          </p:blipFill>
          <p:spPr>
            <a:xfrm>
              <a:off x="0" y="0"/>
              <a:ext cx="5257800" cy="6820118"/>
            </a:xfrm>
            <a:prstGeom prst="rect">
              <a:avLst/>
            </a:prstGeom>
            <a:ln>
              <a:noFill/>
            </a:ln>
            <a:effectLst/>
          </p:spPr>
        </p:pic>
        <p:pic>
          <p:nvPicPr>
            <p:cNvPr id="681" name="Picture 68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Shape 685"/>
          <p:cNvSpPr>
            <a:spLocks noGrp="1"/>
          </p:cNvSpPr>
          <p:nvPr>
            <p:ph type="body" idx="1"/>
          </p:nvPr>
        </p:nvSpPr>
        <p:spPr>
          <a:xfrm>
            <a:off x="758824" y="2651720"/>
            <a:ext cx="5137151" cy="6910289"/>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Communication was revolutionized by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Samuel Morse’s telegraph of 1844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Alexander Graham Bell’s telephone 1876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Marconi’s wireless telegraph (radio) 1895 </a:t>
            </a:r>
          </a:p>
        </p:txBody>
      </p:sp>
      <p:grpSp>
        <p:nvGrpSpPr>
          <p:cNvPr id="688" name="Group 688"/>
          <p:cNvGrpSpPr/>
          <p:nvPr/>
        </p:nvGrpSpPr>
        <p:grpSpPr>
          <a:xfrm>
            <a:off x="6288458" y="520699"/>
            <a:ext cx="4088786" cy="5080002"/>
            <a:chOff x="-266700" y="-127000"/>
            <a:chExt cx="4088784" cy="5080000"/>
          </a:xfrm>
        </p:grpSpPr>
        <p:pic>
          <p:nvPicPr>
            <p:cNvPr id="687" name="pasted-image.png"/>
            <p:cNvPicPr/>
            <p:nvPr/>
          </p:nvPicPr>
          <p:blipFill>
            <a:blip r:embed="rId2">
              <a:extLst/>
            </a:blip>
            <a:srcRect l="23584" r="23584"/>
            <a:stretch>
              <a:fillRect/>
            </a:stretch>
          </p:blipFill>
          <p:spPr>
            <a:xfrm>
              <a:off x="0" y="0"/>
              <a:ext cx="3720485" cy="4826001"/>
            </a:xfrm>
            <a:prstGeom prst="rect">
              <a:avLst/>
            </a:prstGeom>
            <a:ln>
              <a:noFill/>
            </a:ln>
            <a:effectLst/>
          </p:spPr>
        </p:pic>
        <p:pic>
          <p:nvPicPr>
            <p:cNvPr id="686" name="Picture 685"/>
            <p:cNvPicPr/>
            <p:nvPr/>
          </p:nvPicPr>
          <p:blipFill>
            <a:blip r:embed="rId3">
              <a:extLst/>
            </a:blip>
            <a:stretch>
              <a:fillRect/>
            </a:stretch>
          </p:blipFill>
          <p:spPr>
            <a:xfrm>
              <a:off x="-266700" y="-127000"/>
              <a:ext cx="4088785" cy="5080001"/>
            </a:xfrm>
            <a:prstGeom prst="rect">
              <a:avLst/>
            </a:prstGeom>
            <a:effectLst/>
          </p:spPr>
        </p:pic>
      </p:grpSp>
      <p:grpSp>
        <p:nvGrpSpPr>
          <p:cNvPr id="691" name="Group 691"/>
          <p:cNvGrpSpPr/>
          <p:nvPr/>
        </p:nvGrpSpPr>
        <p:grpSpPr>
          <a:xfrm>
            <a:off x="8458199" y="4406900"/>
            <a:ext cx="4088786" cy="5080001"/>
            <a:chOff x="-266700" y="-127000"/>
            <a:chExt cx="4088784" cy="5080000"/>
          </a:xfrm>
        </p:grpSpPr>
        <p:pic>
          <p:nvPicPr>
            <p:cNvPr id="690" name="pasted-image.png"/>
            <p:cNvPicPr/>
            <p:nvPr/>
          </p:nvPicPr>
          <p:blipFill>
            <a:blip r:embed="rId4">
              <a:extLst/>
            </a:blip>
            <a:srcRect t="238" b="238"/>
            <a:stretch>
              <a:fillRect/>
            </a:stretch>
          </p:blipFill>
          <p:spPr>
            <a:xfrm>
              <a:off x="0" y="0"/>
              <a:ext cx="3720485" cy="4826000"/>
            </a:xfrm>
            <a:prstGeom prst="rect">
              <a:avLst/>
            </a:prstGeom>
            <a:ln>
              <a:noFill/>
            </a:ln>
            <a:effectLst/>
          </p:spPr>
        </p:pic>
        <p:pic>
          <p:nvPicPr>
            <p:cNvPr id="689" name="Picture 688"/>
            <p:cNvPicPr/>
            <p:nvPr/>
          </p:nvPicPr>
          <p:blipFill>
            <a:blip r:embed="rId5">
              <a:extLst/>
            </a:blip>
            <a:stretch>
              <a:fillRect/>
            </a:stretch>
          </p:blipFill>
          <p:spPr>
            <a:xfrm>
              <a:off x="-266700" y="-127000"/>
              <a:ext cx="4088785" cy="5080000"/>
            </a:xfrm>
            <a:prstGeom prst="rect">
              <a:avLst/>
            </a:prstGeom>
            <a:effectLst/>
          </p:spPr>
        </p:pic>
      </p:grpSp>
    </p:spTree>
  </p:cSld>
  <p:clrMapOvr>
    <a:masterClrMapping/>
  </p:clrMapOvr>
  <p:transition spd="med"/>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Shape 693"/>
          <p:cNvSpPr>
            <a:spLocks noGrp="1"/>
          </p:cNvSpPr>
          <p:nvPr>
            <p:ph type="body" idx="1"/>
          </p:nvPr>
        </p:nvSpPr>
        <p:spPr>
          <a:xfrm>
            <a:off x="682624" y="5523607"/>
            <a:ext cx="5772151" cy="4116586"/>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Manufacturing was revolutionized by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Interchangeable parts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assembly line</a:t>
            </a:r>
          </a:p>
        </p:txBody>
      </p:sp>
      <p:grpSp>
        <p:nvGrpSpPr>
          <p:cNvPr id="696" name="Group 696"/>
          <p:cNvGrpSpPr/>
          <p:nvPr/>
        </p:nvGrpSpPr>
        <p:grpSpPr>
          <a:xfrm>
            <a:off x="6883400" y="952500"/>
            <a:ext cx="5626100" cy="7074118"/>
            <a:chOff x="-266700" y="-127000"/>
            <a:chExt cx="5626100" cy="7074117"/>
          </a:xfrm>
        </p:grpSpPr>
        <p:pic>
          <p:nvPicPr>
            <p:cNvPr id="695" name="pasted-image.png"/>
            <p:cNvPicPr/>
            <p:nvPr/>
          </p:nvPicPr>
          <p:blipFill>
            <a:blip r:embed="rId2">
              <a:extLst/>
            </a:blip>
            <a:srcRect l="15970" r="15970"/>
            <a:stretch>
              <a:fillRect/>
            </a:stretch>
          </p:blipFill>
          <p:spPr>
            <a:xfrm>
              <a:off x="0" y="0"/>
              <a:ext cx="5257800" cy="6820118"/>
            </a:xfrm>
            <a:prstGeom prst="rect">
              <a:avLst/>
            </a:prstGeom>
            <a:ln>
              <a:noFill/>
            </a:ln>
            <a:effectLst/>
          </p:spPr>
        </p:pic>
        <p:pic>
          <p:nvPicPr>
            <p:cNvPr id="694" name="Picture 69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 name="Shape 698"/>
          <p:cNvSpPr>
            <a:spLocks noGrp="1"/>
          </p:cNvSpPr>
          <p:nvPr>
            <p:ph type="body" idx="1"/>
          </p:nvPr>
        </p:nvSpPr>
        <p:spPr>
          <a:xfrm>
            <a:off x="682624" y="3057227"/>
            <a:ext cx="5772151" cy="5328246"/>
          </a:xfrm>
          <a:prstGeom prst="rect">
            <a:avLst/>
          </a:prstGeom>
        </p:spPr>
        <p:txBody>
          <a:bodyPr/>
          <a:lstStyle/>
          <a:p>
            <a:pPr lvl="0">
              <a:lnSpc>
                <a:spcPct val="120000"/>
              </a:lnSpc>
              <a:defRPr sz="1800" spc="0">
                <a:solidFill>
                  <a:srgbClr val="000000"/>
                </a:solidFill>
              </a:defRPr>
            </a:pPr>
            <a:r>
              <a:rPr sz="3600" spc="-47">
                <a:solidFill>
                  <a:srgbClr val="CBCBCB"/>
                </a:solidFill>
                <a:latin typeface="Georgia"/>
                <a:ea typeface="Georgia"/>
                <a:cs typeface="Georgia"/>
                <a:sym typeface="Georgia"/>
              </a:rPr>
              <a:t>Charles Goodyear’s vulcanized rubber 1844</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20000"/>
              </a:lnSpc>
              <a:defRPr sz="1800" spc="0">
                <a:solidFill>
                  <a:srgbClr val="000000"/>
                </a:solidFill>
              </a:defRPr>
            </a:pPr>
            <a:r>
              <a:rPr sz="3600" spc="-47">
                <a:solidFill>
                  <a:srgbClr val="CBCBCB"/>
                </a:solidFill>
                <a:latin typeface="Georgia"/>
                <a:ea typeface="Georgia"/>
                <a:cs typeface="Georgia"/>
                <a:sym typeface="Georgia"/>
              </a:rPr>
              <a:t> John Dunlop’s pneumatic tire 1887 </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20000"/>
              </a:lnSpc>
              <a:defRPr sz="1800" spc="0">
                <a:solidFill>
                  <a:srgbClr val="000000"/>
                </a:solidFill>
              </a:defRPr>
            </a:pPr>
            <a:r>
              <a:rPr sz="3600" spc="-47">
                <a:solidFill>
                  <a:srgbClr val="CBCBCB"/>
                </a:solidFill>
                <a:latin typeface="Georgia"/>
                <a:ea typeface="Georgia"/>
                <a:cs typeface="Georgia"/>
                <a:sym typeface="Georgia"/>
              </a:rPr>
              <a:t>Paved the way for motorized vehicles</a:t>
            </a:r>
          </a:p>
        </p:txBody>
      </p:sp>
      <p:grpSp>
        <p:nvGrpSpPr>
          <p:cNvPr id="701" name="Group 701"/>
          <p:cNvGrpSpPr/>
          <p:nvPr/>
        </p:nvGrpSpPr>
        <p:grpSpPr>
          <a:xfrm>
            <a:off x="6883400" y="952500"/>
            <a:ext cx="5626100" cy="7074118"/>
            <a:chOff x="-266700" y="-127000"/>
            <a:chExt cx="5626100" cy="7074117"/>
          </a:xfrm>
        </p:grpSpPr>
        <p:pic>
          <p:nvPicPr>
            <p:cNvPr id="700" name="pasted-image.png"/>
            <p:cNvPicPr/>
            <p:nvPr/>
          </p:nvPicPr>
          <p:blipFill>
            <a:blip r:embed="rId2">
              <a:extLst/>
            </a:blip>
            <a:srcRect l="19933" r="19933"/>
            <a:stretch>
              <a:fillRect/>
            </a:stretch>
          </p:blipFill>
          <p:spPr>
            <a:xfrm>
              <a:off x="0" y="0"/>
              <a:ext cx="5257800" cy="6820118"/>
            </a:xfrm>
            <a:prstGeom prst="rect">
              <a:avLst/>
            </a:prstGeom>
            <a:ln>
              <a:noFill/>
            </a:ln>
            <a:effectLst/>
          </p:spPr>
        </p:pic>
        <p:pic>
          <p:nvPicPr>
            <p:cNvPr id="699" name="Picture 69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 name="Shape 703"/>
          <p:cNvSpPr>
            <a:spLocks noGrp="1"/>
          </p:cNvSpPr>
          <p:nvPr>
            <p:ph type="body" idx="1"/>
          </p:nvPr>
        </p:nvSpPr>
        <p:spPr>
          <a:xfrm>
            <a:off x="559047" y="6718796"/>
            <a:ext cx="11886705" cy="310634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plucky Bertha Benz’s car trip of 60 miles to visit her mother in 1888 marked the dawn of the automobile revolution. </a:t>
            </a:r>
          </a:p>
          <a:p>
            <a:pPr lvl="0">
              <a:lnSpc>
                <a:spcPct val="120000"/>
              </a:lnSpc>
              <a:defRPr sz="1800" spc="0">
                <a:solidFill>
                  <a:srgbClr val="000000"/>
                </a:solidFill>
              </a:defRPr>
            </a:pPr>
            <a:r>
              <a:rPr sz="3600" spc="-47">
                <a:solidFill>
                  <a:srgbClr val="CBCBCB"/>
                </a:solidFill>
                <a:latin typeface="Georgia"/>
                <a:ea typeface="Georgia"/>
                <a:cs typeface="Georgia"/>
                <a:sym typeface="Georgia"/>
              </a:rPr>
              <a:t>Her husband was the inventor but she was the adventurer!</a:t>
            </a:r>
          </a:p>
        </p:txBody>
      </p:sp>
      <p:grpSp>
        <p:nvGrpSpPr>
          <p:cNvPr id="706" name="Group 706"/>
          <p:cNvGrpSpPr/>
          <p:nvPr/>
        </p:nvGrpSpPr>
        <p:grpSpPr>
          <a:xfrm>
            <a:off x="559291" y="419100"/>
            <a:ext cx="7822218" cy="6006219"/>
            <a:chOff x="-266699" y="-126999"/>
            <a:chExt cx="7822216" cy="6006218"/>
          </a:xfrm>
        </p:grpSpPr>
        <p:pic>
          <p:nvPicPr>
            <p:cNvPr id="705" name="pasted-image.png"/>
            <p:cNvPicPr/>
            <p:nvPr/>
          </p:nvPicPr>
          <p:blipFill>
            <a:blip r:embed="rId2">
              <a:extLst/>
            </a:blip>
            <a:srcRect l="9557" r="9557"/>
            <a:stretch>
              <a:fillRect/>
            </a:stretch>
          </p:blipFill>
          <p:spPr>
            <a:xfrm>
              <a:off x="0" y="0"/>
              <a:ext cx="7453917" cy="5752219"/>
            </a:xfrm>
            <a:prstGeom prst="rect">
              <a:avLst/>
            </a:prstGeom>
            <a:ln>
              <a:noFill/>
            </a:ln>
            <a:effectLst/>
          </p:spPr>
        </p:pic>
        <p:pic>
          <p:nvPicPr>
            <p:cNvPr id="704" name="Picture 703"/>
            <p:cNvPicPr/>
            <p:nvPr/>
          </p:nvPicPr>
          <p:blipFill>
            <a:blip r:embed="rId3">
              <a:extLst/>
            </a:blip>
            <a:stretch>
              <a:fillRect/>
            </a:stretch>
          </p:blipFill>
          <p:spPr>
            <a:xfrm>
              <a:off x="-266700" y="-127000"/>
              <a:ext cx="7822217" cy="6006219"/>
            </a:xfrm>
            <a:prstGeom prst="rect">
              <a:avLst/>
            </a:prstGeom>
            <a:effectLst/>
          </p:spPr>
        </p:pic>
      </p:grpSp>
      <p:pic>
        <p:nvPicPr>
          <p:cNvPr id="707" name="pasted-image.png"/>
          <p:cNvPicPr/>
          <p:nvPr/>
        </p:nvPicPr>
        <p:blipFill>
          <a:blip r:embed="rId4">
            <a:extLst/>
          </a:blip>
          <a:stretch>
            <a:fillRect/>
          </a:stretch>
        </p:blipFill>
        <p:spPr>
          <a:xfrm rot="876345">
            <a:off x="7655827" y="601931"/>
            <a:ext cx="4237480" cy="564055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 name="Shape 709"/>
          <p:cNvSpPr>
            <a:spLocks noGrp="1"/>
          </p:cNvSpPr>
          <p:nvPr>
            <p:ph type="body" idx="1"/>
          </p:nvPr>
        </p:nvSpPr>
        <p:spPr>
          <a:xfrm>
            <a:off x="682624" y="6320532"/>
            <a:ext cx="5772151" cy="254754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Isaac Singer’s sewing machine of 1851 revolutionized sewing.</a:t>
            </a:r>
          </a:p>
        </p:txBody>
      </p:sp>
      <p:grpSp>
        <p:nvGrpSpPr>
          <p:cNvPr id="712" name="Group 712"/>
          <p:cNvGrpSpPr/>
          <p:nvPr/>
        </p:nvGrpSpPr>
        <p:grpSpPr>
          <a:xfrm>
            <a:off x="6883400" y="952500"/>
            <a:ext cx="5626100" cy="7074118"/>
            <a:chOff x="-266700" y="-127000"/>
            <a:chExt cx="5626100" cy="7074117"/>
          </a:xfrm>
        </p:grpSpPr>
        <p:pic>
          <p:nvPicPr>
            <p:cNvPr id="711" name="pasted-image.png"/>
            <p:cNvPicPr/>
            <p:nvPr/>
          </p:nvPicPr>
          <p:blipFill>
            <a:blip r:embed="rId2">
              <a:extLst/>
            </a:blip>
            <a:srcRect l="17931" r="25573"/>
            <a:stretch>
              <a:fillRect/>
            </a:stretch>
          </p:blipFill>
          <p:spPr>
            <a:xfrm>
              <a:off x="0" y="0"/>
              <a:ext cx="5257800" cy="6820118"/>
            </a:xfrm>
            <a:prstGeom prst="rect">
              <a:avLst/>
            </a:prstGeom>
            <a:ln>
              <a:noFill/>
            </a:ln>
            <a:effectLst/>
          </p:spPr>
        </p:pic>
        <p:pic>
          <p:nvPicPr>
            <p:cNvPr id="710" name="Picture 709"/>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 name="Shape 714"/>
          <p:cNvSpPr>
            <a:spLocks noGrp="1"/>
          </p:cNvSpPr>
          <p:nvPr>
            <p:ph type="body" idx="1"/>
          </p:nvPr>
        </p:nvSpPr>
        <p:spPr>
          <a:xfrm>
            <a:off x="682624" y="7034410"/>
            <a:ext cx="5772151" cy="201146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typewriter, 1867, revolutionized writing.</a:t>
            </a:r>
          </a:p>
        </p:txBody>
      </p:sp>
      <p:grpSp>
        <p:nvGrpSpPr>
          <p:cNvPr id="717" name="Group 717"/>
          <p:cNvGrpSpPr/>
          <p:nvPr/>
        </p:nvGrpSpPr>
        <p:grpSpPr>
          <a:xfrm>
            <a:off x="6883400" y="952500"/>
            <a:ext cx="5626100" cy="7074118"/>
            <a:chOff x="-266700" y="-127000"/>
            <a:chExt cx="5626100" cy="7074117"/>
          </a:xfrm>
        </p:grpSpPr>
        <p:pic>
          <p:nvPicPr>
            <p:cNvPr id="716" name="pasted-image.png"/>
            <p:cNvPicPr/>
            <p:nvPr/>
          </p:nvPicPr>
          <p:blipFill>
            <a:blip r:embed="rId2">
              <a:extLst/>
            </a:blip>
            <a:srcRect l="12755" r="12755"/>
            <a:stretch>
              <a:fillRect/>
            </a:stretch>
          </p:blipFill>
          <p:spPr>
            <a:xfrm>
              <a:off x="0" y="0"/>
              <a:ext cx="5257800" cy="6820118"/>
            </a:xfrm>
            <a:prstGeom prst="rect">
              <a:avLst/>
            </a:prstGeom>
            <a:ln>
              <a:noFill/>
            </a:ln>
            <a:effectLst/>
          </p:spPr>
        </p:pic>
        <p:pic>
          <p:nvPicPr>
            <p:cNvPr id="715" name="Picture 714"/>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Picture 107"/>
          <p:cNvPicPr/>
          <p:nvPr/>
        </p:nvPicPr>
        <p:blipFill>
          <a:blip r:embed="rId2">
            <a:extLst/>
          </a:blip>
          <a:stretch>
            <a:fillRect/>
          </a:stretch>
        </p:blipFill>
        <p:spPr>
          <a:xfrm>
            <a:off x="838200" y="787400"/>
            <a:ext cx="11328400" cy="8534400"/>
          </a:xfrm>
          <a:prstGeom prst="rect">
            <a:avLst/>
          </a:prstGeom>
        </p:spPr>
      </p:pic>
    </p:spTree>
  </p:cSld>
  <p:clrMapOvr>
    <a:masterClrMapping/>
  </p:clrMapOvr>
  <p:transition spd="med"/>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 name="Shape 719"/>
          <p:cNvSpPr>
            <a:spLocks noGrp="1"/>
          </p:cNvSpPr>
          <p:nvPr>
            <p:ph type="body" idx="1"/>
          </p:nvPr>
        </p:nvSpPr>
        <p:spPr>
          <a:xfrm>
            <a:off x="682624" y="7009010"/>
            <a:ext cx="5772151" cy="201146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steam press revolutionized printing.</a:t>
            </a:r>
          </a:p>
        </p:txBody>
      </p:sp>
      <p:grpSp>
        <p:nvGrpSpPr>
          <p:cNvPr id="722" name="Group 722"/>
          <p:cNvGrpSpPr/>
          <p:nvPr/>
        </p:nvGrpSpPr>
        <p:grpSpPr>
          <a:xfrm>
            <a:off x="6883400" y="952500"/>
            <a:ext cx="5626101" cy="7074118"/>
            <a:chOff x="-266700" y="-127000"/>
            <a:chExt cx="5626100" cy="7074117"/>
          </a:xfrm>
        </p:grpSpPr>
        <p:pic>
          <p:nvPicPr>
            <p:cNvPr id="721" name="pasted-image.png"/>
            <p:cNvPicPr/>
            <p:nvPr/>
          </p:nvPicPr>
          <p:blipFill>
            <a:blip r:embed="rId2">
              <a:extLst/>
            </a:blip>
            <a:srcRect l="10057" r="31094"/>
            <a:stretch>
              <a:fillRect/>
            </a:stretch>
          </p:blipFill>
          <p:spPr>
            <a:xfrm>
              <a:off x="0" y="0"/>
              <a:ext cx="5257800" cy="6820118"/>
            </a:xfrm>
            <a:prstGeom prst="rect">
              <a:avLst/>
            </a:prstGeom>
            <a:ln>
              <a:noFill/>
            </a:ln>
            <a:effectLst/>
          </p:spPr>
        </p:pic>
        <p:pic>
          <p:nvPicPr>
            <p:cNvPr id="720" name="Picture 719"/>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Shape 724"/>
          <p:cNvSpPr>
            <a:spLocks noGrp="1"/>
          </p:cNvSpPr>
          <p:nvPr>
            <p:ph type="body" idx="1"/>
          </p:nvPr>
        </p:nvSpPr>
        <p:spPr>
          <a:xfrm>
            <a:off x="1635968" y="7399932"/>
            <a:ext cx="9732864" cy="230088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Cyrus McCormick’s mechanical reaper of 1831 and John Deere’s tractor of 1837 revolutionized agriculture. </a:t>
            </a:r>
          </a:p>
        </p:txBody>
      </p:sp>
      <p:grpSp>
        <p:nvGrpSpPr>
          <p:cNvPr id="727" name="Group 727"/>
          <p:cNvGrpSpPr/>
          <p:nvPr/>
        </p:nvGrpSpPr>
        <p:grpSpPr>
          <a:xfrm>
            <a:off x="606676" y="139700"/>
            <a:ext cx="11791448" cy="7074118"/>
            <a:chOff x="-266700" y="-127000"/>
            <a:chExt cx="11791446" cy="7074117"/>
          </a:xfrm>
        </p:grpSpPr>
        <p:pic>
          <p:nvPicPr>
            <p:cNvPr id="726" name="pasted-image.png"/>
            <p:cNvPicPr/>
            <p:nvPr/>
          </p:nvPicPr>
          <p:blipFill>
            <a:blip r:embed="rId2">
              <a:extLst/>
            </a:blip>
            <a:srcRect/>
            <a:stretch>
              <a:fillRect/>
            </a:stretch>
          </p:blipFill>
          <p:spPr>
            <a:xfrm>
              <a:off x="0" y="0"/>
              <a:ext cx="11423147" cy="6820118"/>
            </a:xfrm>
            <a:prstGeom prst="rect">
              <a:avLst/>
            </a:prstGeom>
            <a:ln>
              <a:noFill/>
            </a:ln>
            <a:effectLst/>
          </p:spPr>
        </p:pic>
        <p:pic>
          <p:nvPicPr>
            <p:cNvPr id="725" name="Picture 724"/>
            <p:cNvPicPr/>
            <p:nvPr/>
          </p:nvPicPr>
          <p:blipFill>
            <a:blip r:embed="rId3">
              <a:extLst/>
            </a:blip>
            <a:stretch>
              <a:fillRect/>
            </a:stretch>
          </p:blipFill>
          <p:spPr>
            <a:xfrm>
              <a:off x="-266700" y="-127000"/>
              <a:ext cx="11791447"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 name="Shape 729"/>
          <p:cNvSpPr>
            <a:spLocks noGrp="1"/>
          </p:cNvSpPr>
          <p:nvPr>
            <p:ph type="body" idx="1"/>
          </p:nvPr>
        </p:nvSpPr>
        <p:spPr>
          <a:xfrm>
            <a:off x="682624" y="6068119"/>
            <a:ext cx="5772151" cy="329525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George Eastman’s 1888 Kodak camera and the motion picture camera of the 1890s revolutionized photography.</a:t>
            </a:r>
          </a:p>
        </p:txBody>
      </p:sp>
      <p:grpSp>
        <p:nvGrpSpPr>
          <p:cNvPr id="732" name="Group 732"/>
          <p:cNvGrpSpPr/>
          <p:nvPr/>
        </p:nvGrpSpPr>
        <p:grpSpPr>
          <a:xfrm>
            <a:off x="6959600" y="1943100"/>
            <a:ext cx="5626100" cy="7074118"/>
            <a:chOff x="-266700" y="-127000"/>
            <a:chExt cx="5626100" cy="7074117"/>
          </a:xfrm>
        </p:grpSpPr>
        <p:pic>
          <p:nvPicPr>
            <p:cNvPr id="731" name="pasted-image.png"/>
            <p:cNvPicPr/>
            <p:nvPr/>
          </p:nvPicPr>
          <p:blipFill>
            <a:blip r:embed="rId2">
              <a:extLst/>
            </a:blip>
            <a:srcRect l="22468" r="22468"/>
            <a:stretch>
              <a:fillRect/>
            </a:stretch>
          </p:blipFill>
          <p:spPr>
            <a:xfrm>
              <a:off x="0" y="0"/>
              <a:ext cx="5257800" cy="6820118"/>
            </a:xfrm>
            <a:prstGeom prst="rect">
              <a:avLst/>
            </a:prstGeom>
            <a:ln>
              <a:noFill/>
            </a:ln>
            <a:effectLst/>
          </p:spPr>
        </p:pic>
        <p:pic>
          <p:nvPicPr>
            <p:cNvPr id="730" name="Picture 729"/>
            <p:cNvPicPr/>
            <p:nvPr/>
          </p:nvPicPr>
          <p:blipFill>
            <a:blip r:embed="rId3">
              <a:extLst/>
            </a:blip>
            <a:stretch>
              <a:fillRect/>
            </a:stretch>
          </p:blipFill>
          <p:spPr>
            <a:xfrm>
              <a:off x="-266700" y="-127000"/>
              <a:ext cx="5626100" cy="7074118"/>
            </a:xfrm>
            <a:prstGeom prst="rect">
              <a:avLst/>
            </a:prstGeom>
            <a:effectLst/>
          </p:spPr>
        </p:pic>
      </p:grpSp>
      <p:grpSp>
        <p:nvGrpSpPr>
          <p:cNvPr id="735" name="Group 735"/>
          <p:cNvGrpSpPr/>
          <p:nvPr/>
        </p:nvGrpSpPr>
        <p:grpSpPr>
          <a:xfrm>
            <a:off x="3352799" y="339089"/>
            <a:ext cx="4368801" cy="5443222"/>
            <a:chOff x="-266700" y="-127000"/>
            <a:chExt cx="4368800" cy="5443220"/>
          </a:xfrm>
        </p:grpSpPr>
        <p:pic>
          <p:nvPicPr>
            <p:cNvPr id="734" name="pasted-image.png"/>
            <p:cNvPicPr/>
            <p:nvPr/>
          </p:nvPicPr>
          <p:blipFill>
            <a:blip r:embed="rId4">
              <a:extLst/>
            </a:blip>
            <a:srcRect t="6761" b="6761"/>
            <a:stretch>
              <a:fillRect/>
            </a:stretch>
          </p:blipFill>
          <p:spPr>
            <a:xfrm>
              <a:off x="0" y="0"/>
              <a:ext cx="4000500" cy="5189221"/>
            </a:xfrm>
            <a:prstGeom prst="rect">
              <a:avLst/>
            </a:prstGeom>
            <a:ln>
              <a:noFill/>
            </a:ln>
            <a:effectLst/>
          </p:spPr>
        </p:pic>
        <p:pic>
          <p:nvPicPr>
            <p:cNvPr id="733" name="Picture 732"/>
            <p:cNvPicPr/>
            <p:nvPr/>
          </p:nvPicPr>
          <p:blipFill>
            <a:blip r:embed="rId5">
              <a:extLst/>
            </a:blip>
            <a:stretch>
              <a:fillRect/>
            </a:stretch>
          </p:blipFill>
          <p:spPr>
            <a:xfrm>
              <a:off x="-266700" y="-127000"/>
              <a:ext cx="4368800" cy="5443221"/>
            </a:xfrm>
            <a:prstGeom prst="rect">
              <a:avLst/>
            </a:prstGeom>
            <a:effectLst/>
          </p:spPr>
        </p:pic>
      </p:grpSp>
    </p:spTree>
  </p:cSld>
  <p:clrMapOvr>
    <a:masterClrMapping/>
  </p:clrMapOvr>
  <p:transition spd="med"/>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Shape 737"/>
          <p:cNvSpPr>
            <a:spLocks noGrp="1"/>
          </p:cNvSpPr>
          <p:nvPr>
            <p:ph type="body" idx="1"/>
          </p:nvPr>
        </p:nvSpPr>
        <p:spPr>
          <a:xfrm>
            <a:off x="682624" y="6144319"/>
            <a:ext cx="5772151" cy="292695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Alfred Nobel’s dynamite of 1866 revolutionized large construction projects.</a:t>
            </a:r>
          </a:p>
        </p:txBody>
      </p:sp>
      <p:grpSp>
        <p:nvGrpSpPr>
          <p:cNvPr id="740" name="Group 740"/>
          <p:cNvGrpSpPr/>
          <p:nvPr/>
        </p:nvGrpSpPr>
        <p:grpSpPr>
          <a:xfrm>
            <a:off x="6883400" y="952500"/>
            <a:ext cx="5626100" cy="7074118"/>
            <a:chOff x="-266700" y="-127000"/>
            <a:chExt cx="5626100" cy="7074117"/>
          </a:xfrm>
        </p:grpSpPr>
        <p:pic>
          <p:nvPicPr>
            <p:cNvPr id="739" name="pasted-image.png"/>
            <p:cNvPicPr/>
            <p:nvPr/>
          </p:nvPicPr>
          <p:blipFill>
            <a:blip r:embed="rId2">
              <a:extLst/>
            </a:blip>
            <a:srcRect l="20635" r="20635"/>
            <a:stretch>
              <a:fillRect/>
            </a:stretch>
          </p:blipFill>
          <p:spPr>
            <a:xfrm>
              <a:off x="0" y="0"/>
              <a:ext cx="5257800" cy="6820118"/>
            </a:xfrm>
            <a:prstGeom prst="rect">
              <a:avLst/>
            </a:prstGeom>
            <a:ln>
              <a:noFill/>
            </a:ln>
            <a:effectLst/>
          </p:spPr>
        </p:pic>
        <p:pic>
          <p:nvPicPr>
            <p:cNvPr id="738" name="Picture 73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 name="Shape 742"/>
          <p:cNvSpPr>
            <a:spLocks noGrp="1"/>
          </p:cNvSpPr>
          <p:nvPr>
            <p:ph type="body" idx="1"/>
          </p:nvPr>
        </p:nvSpPr>
        <p:spPr>
          <a:xfrm>
            <a:off x="682624" y="6093519"/>
            <a:ext cx="5772151" cy="292695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invention of rayon in 1855 marked the dawn of the age of synthetic fabric.</a:t>
            </a:r>
          </a:p>
        </p:txBody>
      </p:sp>
      <p:grpSp>
        <p:nvGrpSpPr>
          <p:cNvPr id="745" name="Group 745"/>
          <p:cNvGrpSpPr/>
          <p:nvPr/>
        </p:nvGrpSpPr>
        <p:grpSpPr>
          <a:xfrm>
            <a:off x="6883400" y="952500"/>
            <a:ext cx="5626100" cy="7074118"/>
            <a:chOff x="-266700" y="-127000"/>
            <a:chExt cx="5626100" cy="7074117"/>
          </a:xfrm>
        </p:grpSpPr>
        <p:pic>
          <p:nvPicPr>
            <p:cNvPr id="744" name="pasted-image.png"/>
            <p:cNvPicPr/>
            <p:nvPr/>
          </p:nvPicPr>
          <p:blipFill>
            <a:blip r:embed="rId2">
              <a:extLst/>
            </a:blip>
            <a:srcRect l="33039" r="33039"/>
            <a:stretch>
              <a:fillRect/>
            </a:stretch>
          </p:blipFill>
          <p:spPr>
            <a:xfrm>
              <a:off x="0" y="0"/>
              <a:ext cx="5257800" cy="6820118"/>
            </a:xfrm>
            <a:prstGeom prst="rect">
              <a:avLst/>
            </a:prstGeom>
            <a:ln>
              <a:noFill/>
            </a:ln>
            <a:effectLst/>
          </p:spPr>
        </p:pic>
        <p:pic>
          <p:nvPicPr>
            <p:cNvPr id="743" name="Picture 74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 name="Shape 747"/>
          <p:cNvSpPr>
            <a:spLocks noGrp="1"/>
          </p:cNvSpPr>
          <p:nvPr>
            <p:ph type="body" idx="1"/>
          </p:nvPr>
        </p:nvSpPr>
        <p:spPr>
          <a:xfrm>
            <a:off x="682624" y="1264890"/>
            <a:ext cx="5772151" cy="752108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field of medicine was revolutionized</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by such things as</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germ theory</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Anesthesia</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Antiseptic surgery Vaccinations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X-rays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Blood transfusion</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Improved microscopes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stethoscope</a:t>
            </a:r>
          </a:p>
        </p:txBody>
      </p:sp>
      <p:grpSp>
        <p:nvGrpSpPr>
          <p:cNvPr id="750" name="Group 750"/>
          <p:cNvGrpSpPr/>
          <p:nvPr/>
        </p:nvGrpSpPr>
        <p:grpSpPr>
          <a:xfrm>
            <a:off x="6883400" y="952500"/>
            <a:ext cx="5626100" cy="7074118"/>
            <a:chOff x="-266700" y="-127000"/>
            <a:chExt cx="5626100" cy="7074117"/>
          </a:xfrm>
        </p:grpSpPr>
        <p:pic>
          <p:nvPicPr>
            <p:cNvPr id="749" name="pasted-image.png"/>
            <p:cNvPicPr/>
            <p:nvPr/>
          </p:nvPicPr>
          <p:blipFill>
            <a:blip r:embed="rId2">
              <a:extLst/>
            </a:blip>
            <a:srcRect l="23278" r="23278"/>
            <a:stretch>
              <a:fillRect/>
            </a:stretch>
          </p:blipFill>
          <p:spPr>
            <a:xfrm>
              <a:off x="0" y="0"/>
              <a:ext cx="5257800" cy="6820118"/>
            </a:xfrm>
            <a:prstGeom prst="rect">
              <a:avLst/>
            </a:prstGeom>
            <a:ln>
              <a:noFill/>
            </a:ln>
            <a:effectLst/>
          </p:spPr>
        </p:pic>
        <p:pic>
          <p:nvPicPr>
            <p:cNvPr id="748" name="Picture 74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Shape 752"/>
          <p:cNvSpPr>
            <a:spLocks noGrp="1"/>
          </p:cNvSpPr>
          <p:nvPr>
            <p:ph type="body" idx="1"/>
          </p:nvPr>
        </p:nvSpPr>
        <p:spPr>
          <a:xfrm>
            <a:off x="736600" y="6108700"/>
            <a:ext cx="5664200" cy="243314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was also a time of spiritual revolution, and Huxley was prominent in this.</a:t>
            </a:r>
          </a:p>
        </p:txBody>
      </p:sp>
      <p:grpSp>
        <p:nvGrpSpPr>
          <p:cNvPr id="755" name="Group 755"/>
          <p:cNvGrpSpPr/>
          <p:nvPr/>
        </p:nvGrpSpPr>
        <p:grpSpPr>
          <a:xfrm>
            <a:off x="6883400" y="952500"/>
            <a:ext cx="5626101" cy="7074118"/>
            <a:chOff x="-266700" y="-127000"/>
            <a:chExt cx="5626100" cy="7074117"/>
          </a:xfrm>
        </p:grpSpPr>
        <p:pic>
          <p:nvPicPr>
            <p:cNvPr id="754"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753" name="Picture 75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Shape 757"/>
          <p:cNvSpPr>
            <a:spLocks noGrp="1"/>
          </p:cNvSpPr>
          <p:nvPr>
            <p:ph type="body" idx="1"/>
          </p:nvPr>
        </p:nvSpPr>
        <p:spPr>
          <a:xfrm>
            <a:off x="254000" y="4289821"/>
            <a:ext cx="6228854" cy="5225258"/>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Huxley was a prominent voice in England for the overthrow of the Christian faith. He wanted to “see the foot of Science on the necks of her enemies” </a:t>
            </a:r>
            <a:r>
              <a:rPr sz="3400" spc="-44">
                <a:solidFill>
                  <a:srgbClr val="CBCBCB"/>
                </a:solidFill>
                <a:latin typeface="Georgia"/>
                <a:ea typeface="Georgia"/>
                <a:cs typeface="Georgia"/>
                <a:sym typeface="Georgia"/>
              </a:rPr>
              <a:t>(Desmond, Huxley, </a:t>
            </a:r>
          </a:p>
          <a:p>
            <a:pPr lvl="0">
              <a:lnSpc>
                <a:spcPct val="110000"/>
              </a:lnSpc>
              <a:defRPr sz="1800" spc="0">
                <a:solidFill>
                  <a:srgbClr val="000000"/>
                </a:solidFill>
              </a:defRPr>
            </a:pPr>
            <a:r>
              <a:rPr sz="3400" spc="-44">
                <a:solidFill>
                  <a:srgbClr val="CBCBCB"/>
                </a:solidFill>
                <a:latin typeface="Georgia"/>
                <a:ea typeface="Georgia"/>
                <a:cs typeface="Georgia"/>
                <a:sym typeface="Georgia"/>
              </a:rPr>
              <a:t>p. 253)</a:t>
            </a:r>
            <a:r>
              <a:rPr sz="3600" spc="-47">
                <a:solidFill>
                  <a:srgbClr val="CBCBCB"/>
                </a:solidFill>
                <a:latin typeface="Georgia"/>
                <a:ea typeface="Georgia"/>
                <a:cs typeface="Georgia"/>
                <a:sym typeface="Georgia"/>
              </a:rPr>
              <a:t>.</a:t>
            </a:r>
          </a:p>
        </p:txBody>
      </p:sp>
      <p:grpSp>
        <p:nvGrpSpPr>
          <p:cNvPr id="760" name="Group 760"/>
          <p:cNvGrpSpPr/>
          <p:nvPr/>
        </p:nvGrpSpPr>
        <p:grpSpPr>
          <a:xfrm>
            <a:off x="6883400" y="709715"/>
            <a:ext cx="5626100" cy="8334170"/>
            <a:chOff x="-266700" y="-127000"/>
            <a:chExt cx="5626100" cy="8334168"/>
          </a:xfrm>
        </p:grpSpPr>
        <p:pic>
          <p:nvPicPr>
            <p:cNvPr id="759" name="pasted-image.png"/>
            <p:cNvPicPr/>
            <p:nvPr/>
          </p:nvPicPr>
          <p:blipFill>
            <a:blip r:embed="rId2">
              <a:extLst/>
            </a:blip>
            <a:srcRect/>
            <a:stretch>
              <a:fillRect/>
            </a:stretch>
          </p:blipFill>
          <p:spPr>
            <a:xfrm>
              <a:off x="0" y="0"/>
              <a:ext cx="5257800" cy="8080169"/>
            </a:xfrm>
            <a:prstGeom prst="rect">
              <a:avLst/>
            </a:prstGeom>
            <a:ln>
              <a:noFill/>
            </a:ln>
            <a:effectLst/>
          </p:spPr>
        </p:pic>
        <p:pic>
          <p:nvPicPr>
            <p:cNvPr id="758" name="Picture 757"/>
            <p:cNvPicPr/>
            <p:nvPr/>
          </p:nvPicPr>
          <p:blipFill>
            <a:blip r:embed="rId3">
              <a:extLst/>
            </a:blip>
            <a:stretch>
              <a:fillRect/>
            </a:stretch>
          </p:blipFill>
          <p:spPr>
            <a:xfrm>
              <a:off x="-266700" y="-127000"/>
              <a:ext cx="5626100" cy="8334169"/>
            </a:xfrm>
            <a:prstGeom prst="rect">
              <a:avLst/>
            </a:prstGeom>
            <a:effectLst/>
          </p:spPr>
        </p:pic>
      </p:grpSp>
    </p:spTree>
  </p:cSld>
  <p:clrMapOvr>
    <a:masterClrMapping/>
  </p:clrMapOvr>
  <p:transition spd="med"/>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 name="Shape 762"/>
          <p:cNvSpPr>
            <a:spLocks noGrp="1"/>
          </p:cNvSpPr>
          <p:nvPr>
            <p:ph type="body" idx="1"/>
          </p:nvPr>
        </p:nvSpPr>
        <p:spPr>
          <a:xfrm>
            <a:off x="736600" y="1727696"/>
            <a:ext cx="5664200" cy="798403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Huxley was bold in his rejection of the bible.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When his first son died at age four, he said that he did not need the “hope and consolation” of Jesus Christ.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He said the temptation to turn to Christ was “a scoffing devil.”</a:t>
            </a:r>
          </a:p>
        </p:txBody>
      </p:sp>
      <p:grpSp>
        <p:nvGrpSpPr>
          <p:cNvPr id="765" name="Group 765"/>
          <p:cNvGrpSpPr/>
          <p:nvPr/>
        </p:nvGrpSpPr>
        <p:grpSpPr>
          <a:xfrm>
            <a:off x="6883400" y="952500"/>
            <a:ext cx="5626100" cy="7074118"/>
            <a:chOff x="-266700" y="-127000"/>
            <a:chExt cx="5626100" cy="7074117"/>
          </a:xfrm>
        </p:grpSpPr>
        <p:pic>
          <p:nvPicPr>
            <p:cNvPr id="764" name="pasted-image.png"/>
            <p:cNvPicPr/>
            <p:nvPr/>
          </p:nvPicPr>
          <p:blipFill>
            <a:blip r:embed="rId2">
              <a:extLst/>
            </a:blip>
            <a:srcRect t="1709" b="1709"/>
            <a:stretch>
              <a:fillRect/>
            </a:stretch>
          </p:blipFill>
          <p:spPr>
            <a:xfrm>
              <a:off x="0" y="0"/>
              <a:ext cx="5257800" cy="6820118"/>
            </a:xfrm>
            <a:prstGeom prst="rect">
              <a:avLst/>
            </a:prstGeom>
            <a:ln>
              <a:noFill/>
            </a:ln>
            <a:effectLst/>
          </p:spPr>
        </p:pic>
        <p:pic>
          <p:nvPicPr>
            <p:cNvPr id="763" name="Picture 76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Shape 767"/>
          <p:cNvSpPr>
            <a:spLocks noGrp="1"/>
          </p:cNvSpPr>
          <p:nvPr>
            <p:ph type="body" idx="1"/>
          </p:nvPr>
        </p:nvSpPr>
        <p:spPr>
          <a:xfrm>
            <a:off x="571500" y="4301728"/>
            <a:ext cx="5664200" cy="389334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the pastor preached from 1 Corinthians 15 at the funeral, Huxley said, “I could have laughed with scorn” (Desmond, Huxley, p. 288).</a:t>
            </a:r>
          </a:p>
        </p:txBody>
      </p:sp>
      <p:grpSp>
        <p:nvGrpSpPr>
          <p:cNvPr id="770" name="Group 770"/>
          <p:cNvGrpSpPr/>
          <p:nvPr/>
        </p:nvGrpSpPr>
        <p:grpSpPr>
          <a:xfrm>
            <a:off x="6883400" y="952500"/>
            <a:ext cx="5626100" cy="7074118"/>
            <a:chOff x="-266700" y="-127000"/>
            <a:chExt cx="5626100" cy="7074117"/>
          </a:xfrm>
        </p:grpSpPr>
        <p:pic>
          <p:nvPicPr>
            <p:cNvPr id="769" name="pasted-image.png"/>
            <p:cNvPicPr/>
            <p:nvPr/>
          </p:nvPicPr>
          <p:blipFill>
            <a:blip r:embed="rId2">
              <a:extLst/>
            </a:blip>
            <a:srcRect t="1709" b="1709"/>
            <a:stretch>
              <a:fillRect/>
            </a:stretch>
          </p:blipFill>
          <p:spPr>
            <a:xfrm>
              <a:off x="0" y="0"/>
              <a:ext cx="5257800" cy="6820118"/>
            </a:xfrm>
            <a:prstGeom prst="rect">
              <a:avLst/>
            </a:prstGeom>
            <a:ln>
              <a:noFill/>
            </a:ln>
            <a:effectLst/>
          </p:spPr>
        </p:pic>
        <p:pic>
          <p:nvPicPr>
            <p:cNvPr id="768" name="Picture 76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Picture 109"/>
          <p:cNvPicPr/>
          <p:nvPr/>
        </p:nvPicPr>
        <p:blipFill>
          <a:blip r:embed="rId2">
            <a:extLst/>
          </a:blip>
          <a:stretch>
            <a:fillRect/>
          </a:stretch>
        </p:blipFill>
        <p:spPr>
          <a:xfrm>
            <a:off x="838200" y="609600"/>
            <a:ext cx="11328400" cy="8534400"/>
          </a:xfrm>
          <a:prstGeom prst="rect">
            <a:avLst/>
          </a:prstGeom>
        </p:spPr>
      </p:pic>
      <p:sp>
        <p:nvSpPr>
          <p:cNvPr id="111" name="Shape 111"/>
          <p:cNvSpPr/>
          <p:nvPr/>
        </p:nvSpPr>
        <p:spPr>
          <a:xfrm>
            <a:off x="863600" y="7188200"/>
            <a:ext cx="5410200" cy="1651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Georgia"/>
                <a:ea typeface="Georgia"/>
                <a:cs typeface="Georgia"/>
                <a:sym typeface="Georgia"/>
              </a:defRPr>
            </a:lvl1pPr>
          </a:lstStyle>
          <a:p>
            <a:pPr lvl="0">
              <a:defRPr sz="1800" spc="0">
                <a:solidFill>
                  <a:srgbClr val="000000"/>
                </a:solidFill>
              </a:defRPr>
            </a:pPr>
            <a:r>
              <a:rPr sz="3600" spc="-47">
                <a:solidFill>
                  <a:srgbClr val="FFFFFF"/>
                </a:solidFill>
              </a:rPr>
              <a:t>Michigan State Museum of Natural History</a:t>
            </a:r>
          </a:p>
        </p:txBody>
      </p:sp>
    </p:spTree>
  </p:cSld>
  <p:clrMapOvr>
    <a:masterClrMapping/>
  </p:clrMapOvr>
  <p:transition spd="med"/>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Shape 772"/>
          <p:cNvSpPr>
            <a:spLocks noGrp="1"/>
          </p:cNvSpPr>
          <p:nvPr>
            <p:ph type="body" idx="1"/>
          </p:nvPr>
        </p:nvSpPr>
        <p:spPr>
          <a:xfrm>
            <a:off x="736600" y="6464300"/>
            <a:ext cx="5664200" cy="243314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 claimed that Jehovah God was an invention of man. </a:t>
            </a:r>
          </a:p>
        </p:txBody>
      </p:sp>
      <p:grpSp>
        <p:nvGrpSpPr>
          <p:cNvPr id="775" name="Group 775"/>
          <p:cNvGrpSpPr/>
          <p:nvPr/>
        </p:nvGrpSpPr>
        <p:grpSpPr>
          <a:xfrm>
            <a:off x="6883400" y="952500"/>
            <a:ext cx="5626101" cy="7074118"/>
            <a:chOff x="-266700" y="-127000"/>
            <a:chExt cx="5626100" cy="7074117"/>
          </a:xfrm>
        </p:grpSpPr>
        <p:pic>
          <p:nvPicPr>
            <p:cNvPr id="774"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773" name="Picture 77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 name="Shape 777"/>
          <p:cNvSpPr>
            <a:spLocks noGrp="1"/>
          </p:cNvSpPr>
          <p:nvPr>
            <p:ph type="body" idx="1"/>
          </p:nvPr>
        </p:nvSpPr>
        <p:spPr>
          <a:xfrm>
            <a:off x="736600" y="6464300"/>
            <a:ext cx="5664200" cy="2159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called the accounts of Jesus casting out demons “preposterous.”</a:t>
            </a:r>
          </a:p>
        </p:txBody>
      </p:sp>
      <p:grpSp>
        <p:nvGrpSpPr>
          <p:cNvPr id="780" name="Group 780"/>
          <p:cNvGrpSpPr/>
          <p:nvPr/>
        </p:nvGrpSpPr>
        <p:grpSpPr>
          <a:xfrm>
            <a:off x="6883400" y="952500"/>
            <a:ext cx="5626101" cy="7074118"/>
            <a:chOff x="-266700" y="-127000"/>
            <a:chExt cx="5626100" cy="7074117"/>
          </a:xfrm>
        </p:grpSpPr>
        <p:pic>
          <p:nvPicPr>
            <p:cNvPr id="779"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778" name="Picture 77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 name="Shape 782"/>
          <p:cNvSpPr>
            <a:spLocks noGrp="1"/>
          </p:cNvSpPr>
          <p:nvPr>
            <p:ph type="body" idx="1"/>
          </p:nvPr>
        </p:nvSpPr>
        <p:spPr>
          <a:xfrm>
            <a:off x="736600" y="6464300"/>
            <a:ext cx="5664200" cy="2159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said that Jesus was just another orthodox Jewish teacher.</a:t>
            </a:r>
          </a:p>
        </p:txBody>
      </p:sp>
      <p:grpSp>
        <p:nvGrpSpPr>
          <p:cNvPr id="785" name="Group 785"/>
          <p:cNvGrpSpPr/>
          <p:nvPr/>
        </p:nvGrpSpPr>
        <p:grpSpPr>
          <a:xfrm>
            <a:off x="6883400" y="952500"/>
            <a:ext cx="5626101" cy="7074118"/>
            <a:chOff x="-266700" y="-127000"/>
            <a:chExt cx="5626100" cy="7074117"/>
          </a:xfrm>
        </p:grpSpPr>
        <p:pic>
          <p:nvPicPr>
            <p:cNvPr id="784"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783" name="Picture 78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 name="Shape 787"/>
          <p:cNvSpPr>
            <a:spLocks noGrp="1"/>
          </p:cNvSpPr>
          <p:nvPr>
            <p:ph type="body" idx="1"/>
          </p:nvPr>
        </p:nvSpPr>
        <p:spPr>
          <a:xfrm>
            <a:off x="736600" y="5467746"/>
            <a:ext cx="5664200" cy="272375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His largest book, Essays upon Some Controverted Questions, was on biblical criticism.</a:t>
            </a:r>
          </a:p>
        </p:txBody>
      </p:sp>
      <p:grpSp>
        <p:nvGrpSpPr>
          <p:cNvPr id="790" name="Group 790"/>
          <p:cNvGrpSpPr/>
          <p:nvPr/>
        </p:nvGrpSpPr>
        <p:grpSpPr>
          <a:xfrm>
            <a:off x="6883400" y="952500"/>
            <a:ext cx="5626100" cy="7074118"/>
            <a:chOff x="-266700" y="-127000"/>
            <a:chExt cx="5626100" cy="7074117"/>
          </a:xfrm>
        </p:grpSpPr>
        <p:pic>
          <p:nvPicPr>
            <p:cNvPr id="789" name="pasted-image.png"/>
            <p:cNvPicPr/>
            <p:nvPr/>
          </p:nvPicPr>
          <p:blipFill>
            <a:blip r:embed="rId2">
              <a:extLst/>
            </a:blip>
            <a:srcRect t="4507" b="9016"/>
            <a:stretch>
              <a:fillRect/>
            </a:stretch>
          </p:blipFill>
          <p:spPr>
            <a:xfrm>
              <a:off x="0" y="0"/>
              <a:ext cx="5257800" cy="6820118"/>
            </a:xfrm>
            <a:prstGeom prst="rect">
              <a:avLst/>
            </a:prstGeom>
            <a:ln>
              <a:noFill/>
            </a:ln>
            <a:effectLst/>
          </p:spPr>
        </p:pic>
        <p:pic>
          <p:nvPicPr>
            <p:cNvPr id="788" name="Picture 78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Shape 792"/>
          <p:cNvSpPr>
            <a:spLocks noGrp="1"/>
          </p:cNvSpPr>
          <p:nvPr>
            <p:ph type="body" idx="1"/>
          </p:nvPr>
        </p:nvSpPr>
        <p:spPr>
          <a:xfrm>
            <a:off x="736600" y="6483746"/>
            <a:ext cx="5664200" cy="272375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 “loved trashing reputations and received wisdom.”</a:t>
            </a:r>
          </a:p>
        </p:txBody>
      </p:sp>
      <p:grpSp>
        <p:nvGrpSpPr>
          <p:cNvPr id="795" name="Group 795"/>
          <p:cNvGrpSpPr/>
          <p:nvPr/>
        </p:nvGrpSpPr>
        <p:grpSpPr>
          <a:xfrm>
            <a:off x="6883400" y="952500"/>
            <a:ext cx="5626101" cy="7074118"/>
            <a:chOff x="-266700" y="-127000"/>
            <a:chExt cx="5626100" cy="7074117"/>
          </a:xfrm>
        </p:grpSpPr>
        <p:pic>
          <p:nvPicPr>
            <p:cNvPr id="794"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793" name="Picture 79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 name="Shape 797"/>
          <p:cNvSpPr>
            <a:spLocks noGrp="1"/>
          </p:cNvSpPr>
          <p:nvPr>
            <p:ph type="body" idx="1"/>
          </p:nvPr>
        </p:nvSpPr>
        <p:spPr>
          <a:xfrm>
            <a:off x="736600" y="6051946"/>
            <a:ext cx="5664200" cy="272375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“There is no doubt I have a hot bad temper. If I hate a man, I despise him” (Thomas Huxley).</a:t>
            </a:r>
          </a:p>
        </p:txBody>
      </p:sp>
      <p:grpSp>
        <p:nvGrpSpPr>
          <p:cNvPr id="800" name="Group 800"/>
          <p:cNvGrpSpPr/>
          <p:nvPr/>
        </p:nvGrpSpPr>
        <p:grpSpPr>
          <a:xfrm>
            <a:off x="6883400" y="952500"/>
            <a:ext cx="5626101" cy="7074118"/>
            <a:chOff x="-266700" y="-127000"/>
            <a:chExt cx="5626100" cy="7074117"/>
          </a:xfrm>
        </p:grpSpPr>
        <p:pic>
          <p:nvPicPr>
            <p:cNvPr id="799"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798" name="Picture 79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 name="Shape 802"/>
          <p:cNvSpPr>
            <a:spLocks noGrp="1"/>
          </p:cNvSpPr>
          <p:nvPr>
            <p:ph type="body" idx="1"/>
          </p:nvPr>
        </p:nvSpPr>
        <p:spPr>
          <a:xfrm>
            <a:off x="736600" y="6979741"/>
            <a:ext cx="5664200" cy="197375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 was “a parson hater.”</a:t>
            </a:r>
          </a:p>
        </p:txBody>
      </p:sp>
      <p:grpSp>
        <p:nvGrpSpPr>
          <p:cNvPr id="805" name="Group 805"/>
          <p:cNvGrpSpPr/>
          <p:nvPr/>
        </p:nvGrpSpPr>
        <p:grpSpPr>
          <a:xfrm>
            <a:off x="6883400" y="952500"/>
            <a:ext cx="5626101" cy="7074118"/>
            <a:chOff x="-266700" y="-127000"/>
            <a:chExt cx="5626100" cy="7074117"/>
          </a:xfrm>
        </p:grpSpPr>
        <p:pic>
          <p:nvPicPr>
            <p:cNvPr id="804"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803" name="Picture 80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 name="Shape 807"/>
          <p:cNvSpPr>
            <a:spLocks noGrp="1"/>
          </p:cNvSpPr>
          <p:nvPr>
            <p:ph type="body" idx="1"/>
          </p:nvPr>
        </p:nvSpPr>
        <p:spPr>
          <a:xfrm>
            <a:off x="736600" y="4603750"/>
            <a:ext cx="5664200" cy="422275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said that if were “Commander-in-chief of the universe,” he would dump Darwin doubters and Bible believers into a “hot locus in the lower regions.”</a:t>
            </a:r>
          </a:p>
        </p:txBody>
      </p:sp>
      <p:grpSp>
        <p:nvGrpSpPr>
          <p:cNvPr id="810" name="Group 810"/>
          <p:cNvGrpSpPr/>
          <p:nvPr/>
        </p:nvGrpSpPr>
        <p:grpSpPr>
          <a:xfrm>
            <a:off x="6883400" y="952500"/>
            <a:ext cx="5626101" cy="7074118"/>
            <a:chOff x="-266700" y="-127000"/>
            <a:chExt cx="5626100" cy="7074117"/>
          </a:xfrm>
        </p:grpSpPr>
        <p:pic>
          <p:nvPicPr>
            <p:cNvPr id="809"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808" name="Picture 80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 name="Shape 812"/>
          <p:cNvSpPr>
            <a:spLocks noGrp="1"/>
          </p:cNvSpPr>
          <p:nvPr>
            <p:ph type="body" idx="1"/>
          </p:nvPr>
        </p:nvSpPr>
        <p:spPr>
          <a:xfrm>
            <a:off x="520700" y="5981700"/>
            <a:ext cx="7693621" cy="361354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Huxley’s friends included some of the most infamous skeptics of the day, such as Herbert Spencer, John Mill, and George Eliot. They wanted “a hammer to break the creationist shackles.”</a:t>
            </a:r>
          </a:p>
        </p:txBody>
      </p:sp>
      <p:grpSp>
        <p:nvGrpSpPr>
          <p:cNvPr id="815" name="Group 815"/>
          <p:cNvGrpSpPr/>
          <p:nvPr/>
        </p:nvGrpSpPr>
        <p:grpSpPr>
          <a:xfrm rot="856946">
            <a:off x="8106500" y="739519"/>
            <a:ext cx="3751399" cy="4642362"/>
            <a:chOff x="-266700" y="-127000"/>
            <a:chExt cx="3751397" cy="4642361"/>
          </a:xfrm>
        </p:grpSpPr>
        <p:pic>
          <p:nvPicPr>
            <p:cNvPr id="814" name="pasted-image.png"/>
            <p:cNvPicPr/>
            <p:nvPr/>
          </p:nvPicPr>
          <p:blipFill>
            <a:blip r:embed="rId2">
              <a:extLst/>
            </a:blip>
            <a:srcRect t="1709" b="1709"/>
            <a:stretch>
              <a:fillRect/>
            </a:stretch>
          </p:blipFill>
          <p:spPr>
            <a:xfrm>
              <a:off x="-1" y="0"/>
              <a:ext cx="3383099" cy="4388362"/>
            </a:xfrm>
            <a:prstGeom prst="rect">
              <a:avLst/>
            </a:prstGeom>
            <a:ln>
              <a:noFill/>
            </a:ln>
            <a:effectLst/>
          </p:spPr>
        </p:pic>
        <p:pic>
          <p:nvPicPr>
            <p:cNvPr id="813" name="Picture 812"/>
            <p:cNvPicPr/>
            <p:nvPr/>
          </p:nvPicPr>
          <p:blipFill>
            <a:blip r:embed="rId3">
              <a:extLst/>
            </a:blip>
            <a:stretch>
              <a:fillRect/>
            </a:stretch>
          </p:blipFill>
          <p:spPr>
            <a:xfrm>
              <a:off x="-266700" y="-127001"/>
              <a:ext cx="3751398" cy="4642363"/>
            </a:xfrm>
            <a:prstGeom prst="rect">
              <a:avLst/>
            </a:prstGeom>
            <a:effectLst/>
          </p:spPr>
        </p:pic>
      </p:grpSp>
      <p:grpSp>
        <p:nvGrpSpPr>
          <p:cNvPr id="818" name="Group 818"/>
          <p:cNvGrpSpPr/>
          <p:nvPr/>
        </p:nvGrpSpPr>
        <p:grpSpPr>
          <a:xfrm>
            <a:off x="8808902" y="4660899"/>
            <a:ext cx="3751398" cy="4642363"/>
            <a:chOff x="-266700" y="-127000"/>
            <a:chExt cx="3751397" cy="4642361"/>
          </a:xfrm>
        </p:grpSpPr>
        <p:pic>
          <p:nvPicPr>
            <p:cNvPr id="817" name="pasted-image.png"/>
            <p:cNvPicPr/>
            <p:nvPr/>
          </p:nvPicPr>
          <p:blipFill>
            <a:blip r:embed="rId4">
              <a:extLst/>
            </a:blip>
            <a:srcRect l="11955" r="11955"/>
            <a:stretch>
              <a:fillRect/>
            </a:stretch>
          </p:blipFill>
          <p:spPr>
            <a:xfrm>
              <a:off x="0" y="0"/>
              <a:ext cx="3383098" cy="4388362"/>
            </a:xfrm>
            <a:prstGeom prst="rect">
              <a:avLst/>
            </a:prstGeom>
            <a:ln>
              <a:noFill/>
            </a:ln>
            <a:effectLst/>
          </p:spPr>
        </p:pic>
        <p:pic>
          <p:nvPicPr>
            <p:cNvPr id="816" name="Picture 815"/>
            <p:cNvPicPr/>
            <p:nvPr/>
          </p:nvPicPr>
          <p:blipFill>
            <a:blip r:embed="rId3">
              <a:extLst/>
            </a:blip>
            <a:stretch>
              <a:fillRect/>
            </a:stretch>
          </p:blipFill>
          <p:spPr>
            <a:xfrm>
              <a:off x="-266700" y="-127000"/>
              <a:ext cx="3751398" cy="4642362"/>
            </a:xfrm>
            <a:prstGeom prst="rect">
              <a:avLst/>
            </a:prstGeom>
            <a:effectLst/>
          </p:spPr>
        </p:pic>
      </p:grpSp>
      <p:grpSp>
        <p:nvGrpSpPr>
          <p:cNvPr id="821" name="Group 821"/>
          <p:cNvGrpSpPr/>
          <p:nvPr/>
        </p:nvGrpSpPr>
        <p:grpSpPr>
          <a:xfrm>
            <a:off x="4296501" y="1095119"/>
            <a:ext cx="3751399" cy="4642362"/>
            <a:chOff x="-266700" y="-127000"/>
            <a:chExt cx="3751397" cy="4642361"/>
          </a:xfrm>
        </p:grpSpPr>
        <p:pic>
          <p:nvPicPr>
            <p:cNvPr id="820" name="pasted-image.png"/>
            <p:cNvPicPr/>
            <p:nvPr/>
          </p:nvPicPr>
          <p:blipFill>
            <a:blip r:embed="rId5">
              <a:extLst/>
            </a:blip>
            <a:srcRect t="3586" b="3586"/>
            <a:stretch>
              <a:fillRect/>
            </a:stretch>
          </p:blipFill>
          <p:spPr>
            <a:xfrm>
              <a:off x="0" y="0"/>
              <a:ext cx="3383098" cy="4388362"/>
            </a:xfrm>
            <a:prstGeom prst="rect">
              <a:avLst/>
            </a:prstGeom>
            <a:ln>
              <a:noFill/>
            </a:ln>
            <a:effectLst/>
          </p:spPr>
        </p:pic>
        <p:pic>
          <p:nvPicPr>
            <p:cNvPr id="819" name="Picture 818"/>
            <p:cNvPicPr/>
            <p:nvPr/>
          </p:nvPicPr>
          <p:blipFill>
            <a:blip r:embed="rId3">
              <a:extLst/>
            </a:blip>
            <a:stretch>
              <a:fillRect/>
            </a:stretch>
          </p:blipFill>
          <p:spPr>
            <a:xfrm>
              <a:off x="-266700" y="-127000"/>
              <a:ext cx="3751398" cy="4642362"/>
            </a:xfrm>
            <a:prstGeom prst="rect">
              <a:avLst/>
            </a:prstGeom>
            <a:effectLst/>
          </p:spPr>
        </p:pic>
      </p:grpSp>
      <p:grpSp>
        <p:nvGrpSpPr>
          <p:cNvPr id="824" name="Group 824"/>
          <p:cNvGrpSpPr/>
          <p:nvPr/>
        </p:nvGrpSpPr>
        <p:grpSpPr>
          <a:xfrm>
            <a:off x="346801" y="368299"/>
            <a:ext cx="3751398" cy="4642363"/>
            <a:chOff x="-266700" y="-127000"/>
            <a:chExt cx="3751397" cy="4642361"/>
          </a:xfrm>
        </p:grpSpPr>
        <p:pic>
          <p:nvPicPr>
            <p:cNvPr id="823" name="pasted-image.png"/>
            <p:cNvPicPr/>
            <p:nvPr/>
          </p:nvPicPr>
          <p:blipFill>
            <a:blip r:embed="rId6">
              <a:extLst/>
            </a:blip>
            <a:srcRect t="4960" b="4960"/>
            <a:stretch>
              <a:fillRect/>
            </a:stretch>
          </p:blipFill>
          <p:spPr>
            <a:xfrm>
              <a:off x="0" y="0"/>
              <a:ext cx="3383098" cy="4388362"/>
            </a:xfrm>
            <a:prstGeom prst="rect">
              <a:avLst/>
            </a:prstGeom>
            <a:ln>
              <a:noFill/>
            </a:ln>
            <a:effectLst/>
          </p:spPr>
        </p:pic>
        <p:pic>
          <p:nvPicPr>
            <p:cNvPr id="822" name="Picture 821"/>
            <p:cNvPicPr/>
            <p:nvPr/>
          </p:nvPicPr>
          <p:blipFill>
            <a:blip r:embed="rId3">
              <a:extLst/>
            </a:blip>
            <a:stretch>
              <a:fillRect/>
            </a:stretch>
          </p:blipFill>
          <p:spPr>
            <a:xfrm>
              <a:off x="-266700" y="-127000"/>
              <a:ext cx="3751398" cy="4642362"/>
            </a:xfrm>
            <a:prstGeom prst="rect">
              <a:avLst/>
            </a:prstGeom>
            <a:effectLst/>
          </p:spPr>
        </p:pic>
      </p:grpSp>
    </p:spTree>
  </p:cSld>
  <p:clrMapOvr>
    <a:masterClrMapping/>
  </p:clrMapOvr>
  <p:transition spd="med"/>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 name="Shape 826"/>
          <p:cNvSpPr>
            <a:spLocks noGrp="1"/>
          </p:cNvSpPr>
          <p:nvPr>
            <p:ph type="body" idx="1"/>
          </p:nvPr>
        </p:nvSpPr>
        <p:spPr>
          <a:xfrm>
            <a:off x="558800" y="6540500"/>
            <a:ext cx="5664200" cy="190589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They found their hammer in Darwinian evolution.</a:t>
            </a:r>
          </a:p>
        </p:txBody>
      </p:sp>
      <p:grpSp>
        <p:nvGrpSpPr>
          <p:cNvPr id="829" name="Group 829"/>
          <p:cNvGrpSpPr/>
          <p:nvPr/>
        </p:nvGrpSpPr>
        <p:grpSpPr>
          <a:xfrm>
            <a:off x="6883400" y="952500"/>
            <a:ext cx="5626100" cy="7074118"/>
            <a:chOff x="-266700" y="-127000"/>
            <a:chExt cx="5626100" cy="7074117"/>
          </a:xfrm>
        </p:grpSpPr>
        <p:pic>
          <p:nvPicPr>
            <p:cNvPr id="828" name="pasted-image.png"/>
            <p:cNvPicPr/>
            <p:nvPr/>
          </p:nvPicPr>
          <p:blipFill>
            <a:blip r:embed="rId2">
              <a:extLst/>
            </a:blip>
            <a:srcRect l="24302" r="24302"/>
            <a:stretch>
              <a:fillRect/>
            </a:stretch>
          </p:blipFill>
          <p:spPr>
            <a:xfrm>
              <a:off x="0" y="0"/>
              <a:ext cx="5257800" cy="6820118"/>
            </a:xfrm>
            <a:prstGeom prst="rect">
              <a:avLst/>
            </a:prstGeom>
            <a:ln>
              <a:noFill/>
            </a:ln>
            <a:effectLst/>
          </p:spPr>
        </p:pic>
        <p:pic>
          <p:nvPicPr>
            <p:cNvPr id="827" name="Picture 826"/>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Picture 112"/>
          <p:cNvPicPr/>
          <p:nvPr/>
        </p:nvPicPr>
        <p:blipFill>
          <a:blip r:embed="rId2">
            <a:extLst/>
          </a:blip>
          <a:stretch>
            <a:fillRect/>
          </a:stretch>
        </p:blipFill>
        <p:spPr>
          <a:xfrm>
            <a:off x="838200" y="609600"/>
            <a:ext cx="11328400" cy="8534400"/>
          </a:xfrm>
          <a:prstGeom prst="rect">
            <a:avLst/>
          </a:prstGeom>
        </p:spPr>
      </p:pic>
    </p:spTree>
  </p:cSld>
  <p:clrMapOvr>
    <a:masterClrMapping/>
  </p:clrMapOvr>
  <p:transition spd="med"/>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 name="Shape 831"/>
          <p:cNvSpPr>
            <a:spLocks noGrp="1"/>
          </p:cNvSpPr>
          <p:nvPr>
            <p:ph type="body" idx="1"/>
          </p:nvPr>
        </p:nvSpPr>
        <p:spPr>
          <a:xfrm>
            <a:off x="558800" y="5507037"/>
            <a:ext cx="5664200" cy="293935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They spoke of evolutionary science as the “cleansing solvent to dissolve” biblical faith.</a:t>
            </a:r>
          </a:p>
        </p:txBody>
      </p:sp>
      <p:grpSp>
        <p:nvGrpSpPr>
          <p:cNvPr id="834" name="Group 834"/>
          <p:cNvGrpSpPr/>
          <p:nvPr/>
        </p:nvGrpSpPr>
        <p:grpSpPr>
          <a:xfrm>
            <a:off x="6883400" y="952500"/>
            <a:ext cx="5626100" cy="7074118"/>
            <a:chOff x="-266700" y="-127000"/>
            <a:chExt cx="5626100" cy="7074117"/>
          </a:xfrm>
        </p:grpSpPr>
        <p:pic>
          <p:nvPicPr>
            <p:cNvPr id="833" name="pasted-image.png"/>
            <p:cNvPicPr/>
            <p:nvPr/>
          </p:nvPicPr>
          <p:blipFill>
            <a:blip r:embed="rId2">
              <a:extLst/>
            </a:blip>
            <a:srcRect l="24302" r="24302"/>
            <a:stretch>
              <a:fillRect/>
            </a:stretch>
          </p:blipFill>
          <p:spPr>
            <a:xfrm>
              <a:off x="0" y="0"/>
              <a:ext cx="5257800" cy="6820118"/>
            </a:xfrm>
            <a:prstGeom prst="rect">
              <a:avLst/>
            </a:prstGeom>
            <a:ln>
              <a:noFill/>
            </a:ln>
            <a:effectLst/>
          </p:spPr>
        </p:pic>
        <p:pic>
          <p:nvPicPr>
            <p:cNvPr id="832" name="Picture 831"/>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 name="Shape 836"/>
          <p:cNvSpPr>
            <a:spLocks noGrp="1"/>
          </p:cNvSpPr>
          <p:nvPr>
            <p:ph type="body" idx="1"/>
          </p:nvPr>
        </p:nvSpPr>
        <p:spPr>
          <a:xfrm>
            <a:off x="736600" y="2806700"/>
            <a:ext cx="5664200" cy="5816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That era was a great turning point in Western history. Skepticism became a prominent voice in society. The Bible’s authority was greatly diminished by the attacks of theological liberalism and evolution.</a:t>
            </a:r>
          </a:p>
        </p:txBody>
      </p:sp>
      <p:grpSp>
        <p:nvGrpSpPr>
          <p:cNvPr id="839" name="Group 839"/>
          <p:cNvGrpSpPr/>
          <p:nvPr/>
        </p:nvGrpSpPr>
        <p:grpSpPr>
          <a:xfrm>
            <a:off x="6883400" y="952500"/>
            <a:ext cx="5626101" cy="7074118"/>
            <a:chOff x="-266700" y="-127000"/>
            <a:chExt cx="5626100" cy="7074117"/>
          </a:xfrm>
        </p:grpSpPr>
        <p:pic>
          <p:nvPicPr>
            <p:cNvPr id="838"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837" name="Picture 836"/>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1" name="Shape 841"/>
          <p:cNvSpPr>
            <a:spLocks noGrp="1"/>
          </p:cNvSpPr>
          <p:nvPr>
            <p:ph type="body" idx="1"/>
          </p:nvPr>
        </p:nvSpPr>
        <p:spPr>
          <a:xfrm>
            <a:off x="736600" y="1297285"/>
            <a:ext cx="5664200" cy="826581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“Attendance at places of worship is declining and reverence for holy things is vanishing. We solemnly believe this to be largely attributable to the skepticism which has flashed from the pulpit and spread among the people” (C.H. Spurgeon, Sword and Trowel, Nov. 1887).</a:t>
            </a:r>
          </a:p>
        </p:txBody>
      </p:sp>
      <p:grpSp>
        <p:nvGrpSpPr>
          <p:cNvPr id="844" name="Group 844"/>
          <p:cNvGrpSpPr/>
          <p:nvPr/>
        </p:nvGrpSpPr>
        <p:grpSpPr>
          <a:xfrm>
            <a:off x="6883400" y="952500"/>
            <a:ext cx="5626100" cy="7074118"/>
            <a:chOff x="-266700" y="-127000"/>
            <a:chExt cx="5626100" cy="7074117"/>
          </a:xfrm>
        </p:grpSpPr>
        <p:pic>
          <p:nvPicPr>
            <p:cNvPr id="843" name="pasted-image.png"/>
            <p:cNvPicPr/>
            <p:nvPr/>
          </p:nvPicPr>
          <p:blipFill>
            <a:blip r:embed="rId2">
              <a:extLst/>
            </a:blip>
            <a:srcRect t="5518" b="5518"/>
            <a:stretch>
              <a:fillRect/>
            </a:stretch>
          </p:blipFill>
          <p:spPr>
            <a:xfrm>
              <a:off x="0" y="0"/>
              <a:ext cx="5257800" cy="6820118"/>
            </a:xfrm>
            <a:prstGeom prst="rect">
              <a:avLst/>
            </a:prstGeom>
            <a:ln>
              <a:noFill/>
            </a:ln>
            <a:effectLst/>
          </p:spPr>
        </p:pic>
        <p:pic>
          <p:nvPicPr>
            <p:cNvPr id="842" name="Picture 841"/>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 name="Shape 846"/>
          <p:cNvSpPr>
            <a:spLocks noGrp="1"/>
          </p:cNvSpPr>
          <p:nvPr>
            <p:ph type="body" idx="1"/>
          </p:nvPr>
        </p:nvSpPr>
        <p:spPr>
          <a:xfrm>
            <a:off x="1295400" y="6227266"/>
            <a:ext cx="5664200" cy="239077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was five years after Darwin’s death and eight years before Huxley’s.</a:t>
            </a:r>
          </a:p>
        </p:txBody>
      </p:sp>
      <p:grpSp>
        <p:nvGrpSpPr>
          <p:cNvPr id="849" name="Group 849"/>
          <p:cNvGrpSpPr/>
          <p:nvPr/>
        </p:nvGrpSpPr>
        <p:grpSpPr>
          <a:xfrm>
            <a:off x="8604275" y="4206746"/>
            <a:ext cx="4044925" cy="5023108"/>
            <a:chOff x="-266700" y="-126999"/>
            <a:chExt cx="4044924" cy="5023107"/>
          </a:xfrm>
        </p:grpSpPr>
        <p:pic>
          <p:nvPicPr>
            <p:cNvPr id="848" name="pasted-image.png"/>
            <p:cNvPicPr/>
            <p:nvPr/>
          </p:nvPicPr>
          <p:blipFill>
            <a:blip r:embed="rId2">
              <a:extLst/>
            </a:blip>
            <a:srcRect t="5518" b="5518"/>
            <a:stretch>
              <a:fillRect/>
            </a:stretch>
          </p:blipFill>
          <p:spPr>
            <a:xfrm>
              <a:off x="0" y="0"/>
              <a:ext cx="3676625" cy="4769108"/>
            </a:xfrm>
            <a:prstGeom prst="rect">
              <a:avLst/>
            </a:prstGeom>
            <a:ln>
              <a:noFill/>
            </a:ln>
            <a:effectLst/>
          </p:spPr>
        </p:pic>
        <p:pic>
          <p:nvPicPr>
            <p:cNvPr id="847" name="Picture 846"/>
            <p:cNvPicPr/>
            <p:nvPr/>
          </p:nvPicPr>
          <p:blipFill>
            <a:blip r:embed="rId3">
              <a:extLst/>
            </a:blip>
            <a:stretch>
              <a:fillRect/>
            </a:stretch>
          </p:blipFill>
          <p:spPr>
            <a:xfrm>
              <a:off x="-266700" y="-127000"/>
              <a:ext cx="4044925" cy="5023108"/>
            </a:xfrm>
            <a:prstGeom prst="rect">
              <a:avLst/>
            </a:prstGeom>
            <a:effectLst/>
          </p:spPr>
        </p:pic>
      </p:grpSp>
      <p:grpSp>
        <p:nvGrpSpPr>
          <p:cNvPr id="852" name="Group 852"/>
          <p:cNvGrpSpPr/>
          <p:nvPr/>
        </p:nvGrpSpPr>
        <p:grpSpPr>
          <a:xfrm>
            <a:off x="4479937" y="549146"/>
            <a:ext cx="4044926" cy="5023108"/>
            <a:chOff x="-266700" y="-126999"/>
            <a:chExt cx="4044924" cy="5023106"/>
          </a:xfrm>
        </p:grpSpPr>
        <p:pic>
          <p:nvPicPr>
            <p:cNvPr id="851" name="pasted-image.png"/>
            <p:cNvPicPr/>
            <p:nvPr/>
          </p:nvPicPr>
          <p:blipFill>
            <a:blip r:embed="rId4">
              <a:extLst/>
            </a:blip>
            <a:srcRect t="2223" b="2223"/>
            <a:stretch>
              <a:fillRect/>
            </a:stretch>
          </p:blipFill>
          <p:spPr>
            <a:xfrm>
              <a:off x="0" y="0"/>
              <a:ext cx="3676625" cy="4769107"/>
            </a:xfrm>
            <a:prstGeom prst="rect">
              <a:avLst/>
            </a:prstGeom>
            <a:ln>
              <a:noFill/>
            </a:ln>
            <a:effectLst/>
          </p:spPr>
        </p:pic>
        <p:pic>
          <p:nvPicPr>
            <p:cNvPr id="850" name="Picture 849"/>
            <p:cNvPicPr/>
            <p:nvPr/>
          </p:nvPicPr>
          <p:blipFill>
            <a:blip r:embed="rId3">
              <a:extLst/>
            </a:blip>
            <a:stretch>
              <a:fillRect/>
            </a:stretch>
          </p:blipFill>
          <p:spPr>
            <a:xfrm>
              <a:off x="-266700" y="-127000"/>
              <a:ext cx="4044925" cy="5023107"/>
            </a:xfrm>
            <a:prstGeom prst="rect">
              <a:avLst/>
            </a:prstGeom>
            <a:effectLst/>
          </p:spPr>
        </p:pic>
      </p:grpSp>
      <p:grpSp>
        <p:nvGrpSpPr>
          <p:cNvPr id="855" name="Group 855"/>
          <p:cNvGrpSpPr/>
          <p:nvPr/>
        </p:nvGrpSpPr>
        <p:grpSpPr>
          <a:xfrm>
            <a:off x="355599" y="549146"/>
            <a:ext cx="4044926" cy="5023108"/>
            <a:chOff x="-266700" y="-126999"/>
            <a:chExt cx="4044924" cy="5023106"/>
          </a:xfrm>
        </p:grpSpPr>
        <p:pic>
          <p:nvPicPr>
            <p:cNvPr id="854" name="pasted-image.png"/>
            <p:cNvPicPr/>
            <p:nvPr/>
          </p:nvPicPr>
          <p:blipFill>
            <a:blip r:embed="rId5">
              <a:extLst/>
            </a:blip>
            <a:srcRect t="2105" b="2105"/>
            <a:stretch>
              <a:fillRect/>
            </a:stretch>
          </p:blipFill>
          <p:spPr>
            <a:xfrm>
              <a:off x="0" y="0"/>
              <a:ext cx="3676625" cy="4769107"/>
            </a:xfrm>
            <a:prstGeom prst="rect">
              <a:avLst/>
            </a:prstGeom>
            <a:ln>
              <a:noFill/>
            </a:ln>
            <a:effectLst/>
          </p:spPr>
        </p:pic>
        <p:pic>
          <p:nvPicPr>
            <p:cNvPr id="853" name="Picture 852"/>
            <p:cNvPicPr/>
            <p:nvPr/>
          </p:nvPicPr>
          <p:blipFill>
            <a:blip r:embed="rId3">
              <a:extLst/>
            </a:blip>
            <a:stretch>
              <a:fillRect/>
            </a:stretch>
          </p:blipFill>
          <p:spPr>
            <a:xfrm>
              <a:off x="-266700" y="-127000"/>
              <a:ext cx="4044925" cy="5023108"/>
            </a:xfrm>
            <a:prstGeom prst="rect">
              <a:avLst/>
            </a:prstGeom>
            <a:effectLst/>
          </p:spPr>
        </p:pic>
      </p:grpSp>
    </p:spTree>
  </p:cSld>
  <p:clrMapOvr>
    <a:masterClrMapping/>
  </p:clrMapOvr>
  <p:transition spd="med"/>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 name="Shape 857"/>
          <p:cNvSpPr>
            <a:spLocks noGrp="1"/>
          </p:cNvSpPr>
          <p:nvPr>
            <p:ph type="body" idx="1"/>
          </p:nvPr>
        </p:nvSpPr>
        <p:spPr>
          <a:xfrm>
            <a:off x="1452215" y="7149703"/>
            <a:ext cx="10100370" cy="223956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was also when modern textual criticism came to the fore and it was promoted by the same skeptical crowd.</a:t>
            </a:r>
          </a:p>
        </p:txBody>
      </p:sp>
      <p:grpSp>
        <p:nvGrpSpPr>
          <p:cNvPr id="860" name="Group 860"/>
          <p:cNvGrpSpPr/>
          <p:nvPr/>
        </p:nvGrpSpPr>
        <p:grpSpPr>
          <a:xfrm>
            <a:off x="506019" y="433704"/>
            <a:ext cx="11992762" cy="6500714"/>
            <a:chOff x="-266699" y="-126999"/>
            <a:chExt cx="11992760" cy="6500712"/>
          </a:xfrm>
        </p:grpSpPr>
        <p:pic>
          <p:nvPicPr>
            <p:cNvPr id="859" name="pasted-image.png"/>
            <p:cNvPicPr/>
            <p:nvPr/>
          </p:nvPicPr>
          <p:blipFill>
            <a:blip r:embed="rId2">
              <a:extLst/>
            </a:blip>
            <a:srcRect/>
            <a:stretch>
              <a:fillRect/>
            </a:stretch>
          </p:blipFill>
          <p:spPr>
            <a:xfrm>
              <a:off x="0" y="0"/>
              <a:ext cx="11624461" cy="6246713"/>
            </a:xfrm>
            <a:prstGeom prst="rect">
              <a:avLst/>
            </a:prstGeom>
            <a:ln>
              <a:noFill/>
            </a:ln>
            <a:effectLst/>
          </p:spPr>
        </p:pic>
        <p:pic>
          <p:nvPicPr>
            <p:cNvPr id="858" name="Picture 857"/>
            <p:cNvPicPr/>
            <p:nvPr/>
          </p:nvPicPr>
          <p:blipFill>
            <a:blip r:embed="rId3">
              <a:extLst/>
            </a:blip>
            <a:stretch>
              <a:fillRect/>
            </a:stretch>
          </p:blipFill>
          <p:spPr>
            <a:xfrm>
              <a:off x="-266700" y="-127000"/>
              <a:ext cx="11992761" cy="6500713"/>
            </a:xfrm>
            <a:prstGeom prst="rect">
              <a:avLst/>
            </a:prstGeom>
            <a:effectLst/>
          </p:spPr>
        </p:pic>
      </p:grpSp>
    </p:spTree>
  </p:cSld>
  <p:clrMapOvr>
    <a:masterClrMapping/>
  </p:clrMapOvr>
  <p:transition spd="med"/>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 name="Shape 862"/>
          <p:cNvSpPr>
            <a:spLocks noGrp="1"/>
          </p:cNvSpPr>
          <p:nvPr>
            <p:ph type="body" idx="1"/>
          </p:nvPr>
        </p:nvSpPr>
        <p:spPr>
          <a:xfrm>
            <a:off x="614015" y="4066033"/>
            <a:ext cx="5329154" cy="529183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1860 John William Burgon preached what was probably the last sermon series on the verbal inspiration of Scripture at Oxford University.</a:t>
            </a:r>
          </a:p>
        </p:txBody>
      </p:sp>
      <p:grpSp>
        <p:nvGrpSpPr>
          <p:cNvPr id="865" name="Group 865"/>
          <p:cNvGrpSpPr/>
          <p:nvPr/>
        </p:nvGrpSpPr>
        <p:grpSpPr>
          <a:xfrm>
            <a:off x="6307483" y="1347665"/>
            <a:ext cx="5792963" cy="7058270"/>
            <a:chOff x="-266700" y="-127000"/>
            <a:chExt cx="5792962" cy="7058268"/>
          </a:xfrm>
        </p:grpSpPr>
        <p:pic>
          <p:nvPicPr>
            <p:cNvPr id="864" name="pasted-image.png"/>
            <p:cNvPicPr/>
            <p:nvPr/>
          </p:nvPicPr>
          <p:blipFill>
            <a:blip r:embed="rId2">
              <a:extLst/>
            </a:blip>
            <a:srcRect/>
            <a:stretch>
              <a:fillRect/>
            </a:stretch>
          </p:blipFill>
          <p:spPr>
            <a:xfrm>
              <a:off x="0" y="0"/>
              <a:ext cx="5424663" cy="6804269"/>
            </a:xfrm>
            <a:prstGeom prst="rect">
              <a:avLst/>
            </a:prstGeom>
            <a:ln>
              <a:noFill/>
            </a:ln>
            <a:effectLst/>
          </p:spPr>
        </p:pic>
        <p:pic>
          <p:nvPicPr>
            <p:cNvPr id="863" name="Picture 862"/>
            <p:cNvPicPr/>
            <p:nvPr/>
          </p:nvPicPr>
          <p:blipFill>
            <a:blip r:embed="rId3">
              <a:extLst/>
            </a:blip>
            <a:stretch>
              <a:fillRect/>
            </a:stretch>
          </p:blipFill>
          <p:spPr>
            <a:xfrm>
              <a:off x="-266700" y="-127000"/>
              <a:ext cx="5792963" cy="7058269"/>
            </a:xfrm>
            <a:prstGeom prst="rect">
              <a:avLst/>
            </a:prstGeom>
            <a:effectLst/>
          </p:spPr>
        </p:pic>
      </p:grpSp>
    </p:spTree>
  </p:cSld>
  <p:clrMapOvr>
    <a:masterClrMapping/>
  </p:clrMapOvr>
  <p:transition spd="med"/>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 name="Shape 867"/>
          <p:cNvSpPr>
            <a:spLocks noGrp="1"/>
          </p:cNvSpPr>
          <p:nvPr>
            <p:ph type="body" idx="1"/>
          </p:nvPr>
        </p:nvSpPr>
        <p:spPr>
          <a:xfrm>
            <a:off x="599323" y="5943203"/>
            <a:ext cx="5329154" cy="282376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That year he had been appointed the Select Preacher of the University.</a:t>
            </a:r>
          </a:p>
        </p:txBody>
      </p:sp>
      <p:grpSp>
        <p:nvGrpSpPr>
          <p:cNvPr id="870" name="Group 870"/>
          <p:cNvGrpSpPr/>
          <p:nvPr/>
        </p:nvGrpSpPr>
        <p:grpSpPr>
          <a:xfrm>
            <a:off x="6307483" y="1347665"/>
            <a:ext cx="5792963" cy="7058270"/>
            <a:chOff x="-266700" y="-127000"/>
            <a:chExt cx="5792962" cy="7058268"/>
          </a:xfrm>
        </p:grpSpPr>
        <p:pic>
          <p:nvPicPr>
            <p:cNvPr id="869" name="pasted-image.png"/>
            <p:cNvPicPr/>
            <p:nvPr/>
          </p:nvPicPr>
          <p:blipFill>
            <a:blip r:embed="rId2">
              <a:extLst/>
            </a:blip>
            <a:srcRect/>
            <a:stretch>
              <a:fillRect/>
            </a:stretch>
          </p:blipFill>
          <p:spPr>
            <a:xfrm>
              <a:off x="0" y="0"/>
              <a:ext cx="5424663" cy="6804269"/>
            </a:xfrm>
            <a:prstGeom prst="rect">
              <a:avLst/>
            </a:prstGeom>
            <a:ln>
              <a:noFill/>
            </a:ln>
            <a:effectLst/>
          </p:spPr>
        </p:pic>
        <p:pic>
          <p:nvPicPr>
            <p:cNvPr id="868" name="Picture 867"/>
            <p:cNvPicPr/>
            <p:nvPr/>
          </p:nvPicPr>
          <p:blipFill>
            <a:blip r:embed="rId3">
              <a:extLst/>
            </a:blip>
            <a:stretch>
              <a:fillRect/>
            </a:stretch>
          </p:blipFill>
          <p:spPr>
            <a:xfrm>
              <a:off x="-266700" y="-127000"/>
              <a:ext cx="5792963" cy="7058269"/>
            </a:xfrm>
            <a:prstGeom prst="rect">
              <a:avLst/>
            </a:prstGeom>
            <a:effectLst/>
          </p:spPr>
        </p:pic>
      </p:grpSp>
    </p:spTree>
  </p:cSld>
  <p:clrMapOvr>
    <a:masterClrMapping/>
  </p:clrMapOvr>
  <p:transition spd="med"/>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 name="Shape 872"/>
          <p:cNvSpPr>
            <a:spLocks noGrp="1"/>
          </p:cNvSpPr>
          <p:nvPr>
            <p:ph type="body" idx="1"/>
          </p:nvPr>
        </p:nvSpPr>
        <p:spPr>
          <a:xfrm>
            <a:off x="319923" y="5776317"/>
            <a:ext cx="5329154" cy="359737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series was subsequently published under the title “Inspiration and Interpretation.”</a:t>
            </a:r>
          </a:p>
        </p:txBody>
      </p:sp>
      <p:grpSp>
        <p:nvGrpSpPr>
          <p:cNvPr id="875" name="Group 875"/>
          <p:cNvGrpSpPr/>
          <p:nvPr/>
        </p:nvGrpSpPr>
        <p:grpSpPr>
          <a:xfrm>
            <a:off x="5880240" y="863798"/>
            <a:ext cx="6536326" cy="8026004"/>
            <a:chOff x="-266699" y="-127000"/>
            <a:chExt cx="6536325" cy="8026003"/>
          </a:xfrm>
        </p:grpSpPr>
        <p:pic>
          <p:nvPicPr>
            <p:cNvPr id="874" name="pasted-image.png"/>
            <p:cNvPicPr/>
            <p:nvPr/>
          </p:nvPicPr>
          <p:blipFill>
            <a:blip r:embed="rId2">
              <a:extLst/>
            </a:blip>
            <a:srcRect/>
            <a:stretch>
              <a:fillRect/>
            </a:stretch>
          </p:blipFill>
          <p:spPr>
            <a:xfrm>
              <a:off x="0" y="0"/>
              <a:ext cx="6168026" cy="7772004"/>
            </a:xfrm>
            <a:prstGeom prst="rect">
              <a:avLst/>
            </a:prstGeom>
            <a:ln>
              <a:noFill/>
            </a:ln>
            <a:effectLst/>
          </p:spPr>
        </p:pic>
        <p:pic>
          <p:nvPicPr>
            <p:cNvPr id="873" name="Picture 872"/>
            <p:cNvPicPr/>
            <p:nvPr/>
          </p:nvPicPr>
          <p:blipFill>
            <a:blip r:embed="rId3">
              <a:extLst/>
            </a:blip>
            <a:stretch>
              <a:fillRect/>
            </a:stretch>
          </p:blipFill>
          <p:spPr>
            <a:xfrm>
              <a:off x="-266700" y="-127000"/>
              <a:ext cx="6536326" cy="8026004"/>
            </a:xfrm>
            <a:prstGeom prst="rect">
              <a:avLst/>
            </a:prstGeom>
            <a:effectLst/>
          </p:spPr>
        </p:pic>
      </p:grpSp>
    </p:spTree>
  </p:cSld>
  <p:clrMapOvr>
    <a:masterClrMapping/>
  </p:clrMapOvr>
  <p:transition spd="med"/>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 name="Shape 877"/>
          <p:cNvSpPr>
            <a:spLocks noGrp="1"/>
          </p:cNvSpPr>
          <p:nvPr>
            <p:ph type="body" idx="1"/>
          </p:nvPr>
        </p:nvSpPr>
        <p:spPr>
          <a:xfrm>
            <a:off x="818157" y="5041503"/>
            <a:ext cx="5501086" cy="378539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occasion was the publication of Essays and Reviews, a series of modernistic articles by Anglican clergymen.</a:t>
            </a:r>
          </a:p>
        </p:txBody>
      </p:sp>
      <p:grpSp>
        <p:nvGrpSpPr>
          <p:cNvPr id="880" name="Group 880"/>
          <p:cNvGrpSpPr/>
          <p:nvPr/>
        </p:nvGrpSpPr>
        <p:grpSpPr>
          <a:xfrm>
            <a:off x="7409292" y="1374607"/>
            <a:ext cx="4594628" cy="7004385"/>
            <a:chOff x="-266700" y="-127000"/>
            <a:chExt cx="4594627" cy="7004384"/>
          </a:xfrm>
        </p:grpSpPr>
        <p:pic>
          <p:nvPicPr>
            <p:cNvPr id="879" name="pasted-image.png"/>
            <p:cNvPicPr/>
            <p:nvPr/>
          </p:nvPicPr>
          <p:blipFill>
            <a:blip r:embed="rId2">
              <a:extLst/>
            </a:blip>
            <a:srcRect t="86" b="86"/>
            <a:stretch>
              <a:fillRect/>
            </a:stretch>
          </p:blipFill>
          <p:spPr>
            <a:xfrm>
              <a:off x="0" y="0"/>
              <a:ext cx="4226328" cy="6750385"/>
            </a:xfrm>
            <a:prstGeom prst="rect">
              <a:avLst/>
            </a:prstGeom>
            <a:ln>
              <a:noFill/>
            </a:ln>
            <a:effectLst/>
          </p:spPr>
        </p:pic>
        <p:pic>
          <p:nvPicPr>
            <p:cNvPr id="878" name="Picture 877"/>
            <p:cNvPicPr/>
            <p:nvPr/>
          </p:nvPicPr>
          <p:blipFill>
            <a:blip r:embed="rId3">
              <a:extLst/>
            </a:blip>
            <a:stretch>
              <a:fillRect/>
            </a:stretch>
          </p:blipFill>
          <p:spPr>
            <a:xfrm>
              <a:off x="-266701" y="-127000"/>
              <a:ext cx="4594629" cy="7004384"/>
            </a:xfrm>
            <a:prstGeom prst="rect">
              <a:avLst/>
            </a:prstGeom>
            <a:effectLst/>
          </p:spPr>
        </p:pic>
      </p:grpSp>
    </p:spTree>
  </p:cSld>
  <p:clrMapOvr>
    <a:masterClrMapping/>
  </p:clrMapOvr>
  <p:transition spd="med"/>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 name="Shape 882"/>
          <p:cNvSpPr>
            <a:spLocks noGrp="1"/>
          </p:cNvSpPr>
          <p:nvPr>
            <p:ph type="body" idx="1"/>
          </p:nvPr>
        </p:nvSpPr>
        <p:spPr>
          <a:xfrm>
            <a:off x="487015" y="5854303"/>
            <a:ext cx="5587008" cy="331747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John Burgon was a unique man for that hour. He was one of England’s greatest Biblical scholars.</a:t>
            </a:r>
          </a:p>
        </p:txBody>
      </p:sp>
      <p:grpSp>
        <p:nvGrpSpPr>
          <p:cNvPr id="885" name="Group 885"/>
          <p:cNvGrpSpPr/>
          <p:nvPr/>
        </p:nvGrpSpPr>
        <p:grpSpPr>
          <a:xfrm>
            <a:off x="6307483" y="1347665"/>
            <a:ext cx="5792963" cy="7058270"/>
            <a:chOff x="-266700" y="-127000"/>
            <a:chExt cx="5792962" cy="7058268"/>
          </a:xfrm>
        </p:grpSpPr>
        <p:pic>
          <p:nvPicPr>
            <p:cNvPr id="884" name="pasted-image.png"/>
            <p:cNvPicPr/>
            <p:nvPr/>
          </p:nvPicPr>
          <p:blipFill>
            <a:blip r:embed="rId2">
              <a:extLst/>
            </a:blip>
            <a:srcRect/>
            <a:stretch>
              <a:fillRect/>
            </a:stretch>
          </p:blipFill>
          <p:spPr>
            <a:xfrm>
              <a:off x="0" y="0"/>
              <a:ext cx="5424663" cy="6804269"/>
            </a:xfrm>
            <a:prstGeom prst="rect">
              <a:avLst/>
            </a:prstGeom>
            <a:ln>
              <a:noFill/>
            </a:ln>
            <a:effectLst/>
          </p:spPr>
        </p:pic>
        <p:pic>
          <p:nvPicPr>
            <p:cNvPr id="883" name="Picture 882"/>
            <p:cNvPicPr/>
            <p:nvPr/>
          </p:nvPicPr>
          <p:blipFill>
            <a:blip r:embed="rId3">
              <a:extLst/>
            </a:blip>
            <a:stretch>
              <a:fillRect/>
            </a:stretch>
          </p:blipFill>
          <p:spPr>
            <a:xfrm>
              <a:off x="-266700" y="-127000"/>
              <a:ext cx="5792963" cy="7058269"/>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 name="Picture 114"/>
          <p:cNvPicPr/>
          <p:nvPr/>
        </p:nvPicPr>
        <p:blipFill>
          <a:blip r:embed="rId2">
            <a:extLst/>
          </a:blip>
          <a:stretch>
            <a:fillRect/>
          </a:stretch>
        </p:blipFill>
        <p:spPr>
          <a:xfrm>
            <a:off x="812800" y="635000"/>
            <a:ext cx="11328400" cy="8534400"/>
          </a:xfrm>
          <a:prstGeom prst="rect">
            <a:avLst/>
          </a:prstGeom>
        </p:spPr>
      </p:pic>
      <p:sp>
        <p:nvSpPr>
          <p:cNvPr id="116" name="Shape 116"/>
          <p:cNvSpPr/>
          <p:nvPr/>
        </p:nvSpPr>
        <p:spPr>
          <a:xfrm>
            <a:off x="7315200" y="1092200"/>
            <a:ext cx="4064000" cy="1752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000000"/>
                </a:solidFill>
                <a:latin typeface="Georgia"/>
                <a:ea typeface="Georgia"/>
                <a:cs typeface="Georgia"/>
                <a:sym typeface="Georgia"/>
              </a:defRPr>
            </a:lvl1pPr>
          </a:lstStyle>
          <a:p>
            <a:pPr lvl="0">
              <a:defRPr sz="1800" spc="0"/>
            </a:pPr>
            <a:r>
              <a:rPr sz="3600" spc="-47"/>
              <a:t>Peabody Museum, Yale University</a:t>
            </a:r>
          </a:p>
        </p:txBody>
      </p:sp>
    </p:spTree>
  </p:cSld>
  <p:clrMapOvr>
    <a:masterClrMapping/>
  </p:clrMapOvr>
  <p:transition spd="med"/>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7" name="Shape 887"/>
          <p:cNvSpPr>
            <a:spLocks noGrp="1"/>
          </p:cNvSpPr>
          <p:nvPr>
            <p:ph type="body" idx="1"/>
          </p:nvPr>
        </p:nvSpPr>
        <p:spPr>
          <a:xfrm>
            <a:off x="294878" y="5385494"/>
            <a:ext cx="5684044" cy="362277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was a keen student of the history of the text of Scripture, having traveled across Europe to examine ancient manuscripts.</a:t>
            </a:r>
          </a:p>
        </p:txBody>
      </p:sp>
      <p:grpSp>
        <p:nvGrpSpPr>
          <p:cNvPr id="890" name="Group 890"/>
          <p:cNvGrpSpPr/>
          <p:nvPr/>
        </p:nvGrpSpPr>
        <p:grpSpPr>
          <a:xfrm>
            <a:off x="6307483" y="1347665"/>
            <a:ext cx="5792963" cy="7058270"/>
            <a:chOff x="-266700" y="-127000"/>
            <a:chExt cx="5792962" cy="7058268"/>
          </a:xfrm>
        </p:grpSpPr>
        <p:pic>
          <p:nvPicPr>
            <p:cNvPr id="889" name="pasted-image.png"/>
            <p:cNvPicPr/>
            <p:nvPr/>
          </p:nvPicPr>
          <p:blipFill>
            <a:blip r:embed="rId2">
              <a:extLst/>
            </a:blip>
            <a:srcRect/>
            <a:stretch>
              <a:fillRect/>
            </a:stretch>
          </p:blipFill>
          <p:spPr>
            <a:xfrm>
              <a:off x="0" y="0"/>
              <a:ext cx="5424663" cy="6804269"/>
            </a:xfrm>
            <a:prstGeom prst="rect">
              <a:avLst/>
            </a:prstGeom>
            <a:ln>
              <a:noFill/>
            </a:ln>
            <a:effectLst/>
          </p:spPr>
        </p:pic>
        <p:pic>
          <p:nvPicPr>
            <p:cNvPr id="888" name="Picture 887"/>
            <p:cNvPicPr/>
            <p:nvPr/>
          </p:nvPicPr>
          <p:blipFill>
            <a:blip r:embed="rId3">
              <a:extLst/>
            </a:blip>
            <a:stretch>
              <a:fillRect/>
            </a:stretch>
          </p:blipFill>
          <p:spPr>
            <a:xfrm>
              <a:off x="-266700" y="-127000"/>
              <a:ext cx="5792963" cy="7058269"/>
            </a:xfrm>
            <a:prstGeom prst="rect">
              <a:avLst/>
            </a:prstGeom>
            <a:effectLst/>
          </p:spPr>
        </p:pic>
      </p:grpSp>
    </p:spTree>
  </p:cSld>
  <p:clrMapOvr>
    <a:masterClrMapping/>
  </p:clrMapOvr>
  <p:transition spd="med"/>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 name="Shape 892"/>
          <p:cNvSpPr>
            <a:spLocks noGrp="1"/>
          </p:cNvSpPr>
          <p:nvPr>
            <p:ph type="body" idx="1"/>
          </p:nvPr>
        </p:nvSpPr>
        <p:spPr>
          <a:xfrm>
            <a:off x="639415" y="4914503"/>
            <a:ext cx="5329154" cy="454144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stood against the Roman Catholic influence which was flooding into the Anglican Church through the Tractarian Movement.</a:t>
            </a:r>
          </a:p>
        </p:txBody>
      </p:sp>
      <p:grpSp>
        <p:nvGrpSpPr>
          <p:cNvPr id="895" name="Group 895"/>
          <p:cNvGrpSpPr/>
          <p:nvPr/>
        </p:nvGrpSpPr>
        <p:grpSpPr>
          <a:xfrm>
            <a:off x="6307483" y="1347665"/>
            <a:ext cx="5792963" cy="7058270"/>
            <a:chOff x="-266700" y="-127000"/>
            <a:chExt cx="5792962" cy="7058268"/>
          </a:xfrm>
        </p:grpSpPr>
        <p:pic>
          <p:nvPicPr>
            <p:cNvPr id="894" name="pasted-image.png"/>
            <p:cNvPicPr/>
            <p:nvPr/>
          </p:nvPicPr>
          <p:blipFill>
            <a:blip r:embed="rId2">
              <a:extLst/>
            </a:blip>
            <a:srcRect/>
            <a:stretch>
              <a:fillRect/>
            </a:stretch>
          </p:blipFill>
          <p:spPr>
            <a:xfrm>
              <a:off x="0" y="0"/>
              <a:ext cx="5424663" cy="6804269"/>
            </a:xfrm>
            <a:prstGeom prst="rect">
              <a:avLst/>
            </a:prstGeom>
            <a:ln>
              <a:noFill/>
            </a:ln>
            <a:effectLst/>
          </p:spPr>
        </p:pic>
        <p:pic>
          <p:nvPicPr>
            <p:cNvPr id="893" name="Picture 892"/>
            <p:cNvPicPr/>
            <p:nvPr/>
          </p:nvPicPr>
          <p:blipFill>
            <a:blip r:embed="rId3">
              <a:extLst/>
            </a:blip>
            <a:stretch>
              <a:fillRect/>
            </a:stretch>
          </p:blipFill>
          <p:spPr>
            <a:xfrm>
              <a:off x="-266700" y="-127000"/>
              <a:ext cx="5792963" cy="7058269"/>
            </a:xfrm>
            <a:prstGeom prst="rect">
              <a:avLst/>
            </a:prstGeom>
            <a:effectLst/>
          </p:spPr>
        </p:pic>
      </p:grpSp>
    </p:spTree>
  </p:cSld>
  <p:clrMapOvr>
    <a:masterClrMapping/>
  </p:clrMapOvr>
  <p:transition spd="med"/>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 name="Shape 897"/>
          <p:cNvSpPr>
            <a:spLocks noGrp="1"/>
          </p:cNvSpPr>
          <p:nvPr>
            <p:ph type="body" idx="1"/>
          </p:nvPr>
        </p:nvSpPr>
        <p:spPr>
          <a:xfrm>
            <a:off x="563215" y="4269184"/>
            <a:ext cx="5329154" cy="499626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He also stood against both theological liberalism and modern textual criticism.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He recognized the intimate association between the two.</a:t>
            </a:r>
          </a:p>
        </p:txBody>
      </p:sp>
      <p:grpSp>
        <p:nvGrpSpPr>
          <p:cNvPr id="900" name="Group 900"/>
          <p:cNvGrpSpPr/>
          <p:nvPr/>
        </p:nvGrpSpPr>
        <p:grpSpPr>
          <a:xfrm>
            <a:off x="6307483" y="1347665"/>
            <a:ext cx="5792963" cy="7058270"/>
            <a:chOff x="-266700" y="-127000"/>
            <a:chExt cx="5792962" cy="7058268"/>
          </a:xfrm>
        </p:grpSpPr>
        <p:pic>
          <p:nvPicPr>
            <p:cNvPr id="899" name="pasted-image.png"/>
            <p:cNvPicPr/>
            <p:nvPr/>
          </p:nvPicPr>
          <p:blipFill>
            <a:blip r:embed="rId2">
              <a:extLst/>
            </a:blip>
            <a:srcRect/>
            <a:stretch>
              <a:fillRect/>
            </a:stretch>
          </p:blipFill>
          <p:spPr>
            <a:xfrm>
              <a:off x="0" y="0"/>
              <a:ext cx="5424663" cy="6804269"/>
            </a:xfrm>
            <a:prstGeom prst="rect">
              <a:avLst/>
            </a:prstGeom>
            <a:ln>
              <a:noFill/>
            </a:ln>
            <a:effectLst/>
          </p:spPr>
        </p:pic>
        <p:pic>
          <p:nvPicPr>
            <p:cNvPr id="898" name="Picture 897"/>
            <p:cNvPicPr/>
            <p:nvPr/>
          </p:nvPicPr>
          <p:blipFill>
            <a:blip r:embed="rId3">
              <a:extLst/>
            </a:blip>
            <a:stretch>
              <a:fillRect/>
            </a:stretch>
          </p:blipFill>
          <p:spPr>
            <a:xfrm>
              <a:off x="-266700" y="-127000"/>
              <a:ext cx="5792963" cy="7058269"/>
            </a:xfrm>
            <a:prstGeom prst="rect">
              <a:avLst/>
            </a:prstGeom>
            <a:effectLst/>
          </p:spPr>
        </p:pic>
      </p:grpSp>
    </p:spTree>
  </p:cSld>
  <p:clrMapOvr>
    <a:masterClrMapping/>
  </p:clrMapOvr>
  <p:transition spd="med"/>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 name="Shape 902"/>
          <p:cNvSpPr>
            <a:spLocks noGrp="1"/>
          </p:cNvSpPr>
          <p:nvPr>
            <p:ph type="body" idx="1"/>
          </p:nvPr>
        </p:nvSpPr>
        <p:spPr>
          <a:xfrm>
            <a:off x="337145" y="3622178"/>
            <a:ext cx="5802710" cy="563344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understood that to tamper with the traditional Text of Scripture (Hebrew Masoretic and Greek Received Text) was to weaken the bible’s authority and played into the hands of Bible critics.</a:t>
            </a:r>
          </a:p>
        </p:txBody>
      </p:sp>
      <p:grpSp>
        <p:nvGrpSpPr>
          <p:cNvPr id="905" name="Group 905"/>
          <p:cNvGrpSpPr/>
          <p:nvPr/>
        </p:nvGrpSpPr>
        <p:grpSpPr>
          <a:xfrm>
            <a:off x="6307483" y="1347665"/>
            <a:ext cx="5792963" cy="7058270"/>
            <a:chOff x="-266700" y="-127000"/>
            <a:chExt cx="5792962" cy="7058268"/>
          </a:xfrm>
        </p:grpSpPr>
        <p:pic>
          <p:nvPicPr>
            <p:cNvPr id="904" name="pasted-image.png"/>
            <p:cNvPicPr/>
            <p:nvPr/>
          </p:nvPicPr>
          <p:blipFill>
            <a:blip r:embed="rId2">
              <a:extLst/>
            </a:blip>
            <a:srcRect/>
            <a:stretch>
              <a:fillRect/>
            </a:stretch>
          </p:blipFill>
          <p:spPr>
            <a:xfrm>
              <a:off x="0" y="0"/>
              <a:ext cx="5424663" cy="6804269"/>
            </a:xfrm>
            <a:prstGeom prst="rect">
              <a:avLst/>
            </a:prstGeom>
            <a:ln>
              <a:noFill/>
            </a:ln>
            <a:effectLst/>
          </p:spPr>
        </p:pic>
        <p:pic>
          <p:nvPicPr>
            <p:cNvPr id="903" name="Picture 902"/>
            <p:cNvPicPr/>
            <p:nvPr/>
          </p:nvPicPr>
          <p:blipFill>
            <a:blip r:embed="rId3">
              <a:extLst/>
            </a:blip>
            <a:stretch>
              <a:fillRect/>
            </a:stretch>
          </p:blipFill>
          <p:spPr>
            <a:xfrm>
              <a:off x="-266700" y="-127000"/>
              <a:ext cx="5792963" cy="7058269"/>
            </a:xfrm>
            <a:prstGeom prst="rect">
              <a:avLst/>
            </a:prstGeom>
            <a:effectLst/>
          </p:spPr>
        </p:pic>
      </p:grpSp>
    </p:spTree>
  </p:cSld>
  <p:clrMapOvr>
    <a:masterClrMapping/>
  </p:clrMapOvr>
  <p:transition spd="med"/>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 name="Shape 907"/>
          <p:cNvSpPr>
            <a:spLocks noGrp="1"/>
          </p:cNvSpPr>
          <p:nvPr>
            <p:ph type="body" idx="1"/>
          </p:nvPr>
        </p:nvSpPr>
        <p:spPr>
          <a:xfrm>
            <a:off x="387945" y="4951313"/>
            <a:ext cx="5802710" cy="433635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the Westcott and Hort Greek New Testament was published in 1881, Burgon replied with Revision Revised.</a:t>
            </a:r>
          </a:p>
        </p:txBody>
      </p:sp>
      <p:grpSp>
        <p:nvGrpSpPr>
          <p:cNvPr id="910" name="Group 910"/>
          <p:cNvGrpSpPr/>
          <p:nvPr/>
        </p:nvGrpSpPr>
        <p:grpSpPr>
          <a:xfrm>
            <a:off x="6991827" y="863798"/>
            <a:ext cx="5329154" cy="8026004"/>
            <a:chOff x="-266699" y="-127000"/>
            <a:chExt cx="5329153" cy="8026003"/>
          </a:xfrm>
        </p:grpSpPr>
        <p:pic>
          <p:nvPicPr>
            <p:cNvPr id="909" name="pasted-image.png"/>
            <p:cNvPicPr/>
            <p:nvPr/>
          </p:nvPicPr>
          <p:blipFill>
            <a:blip r:embed="rId2">
              <a:extLst/>
            </a:blip>
            <a:srcRect l="702" r="702"/>
            <a:stretch>
              <a:fillRect/>
            </a:stretch>
          </p:blipFill>
          <p:spPr>
            <a:xfrm>
              <a:off x="0" y="0"/>
              <a:ext cx="4960854" cy="7772004"/>
            </a:xfrm>
            <a:prstGeom prst="rect">
              <a:avLst/>
            </a:prstGeom>
            <a:ln>
              <a:noFill/>
            </a:ln>
            <a:effectLst/>
          </p:spPr>
        </p:pic>
        <p:pic>
          <p:nvPicPr>
            <p:cNvPr id="908" name="Picture 907"/>
            <p:cNvPicPr/>
            <p:nvPr/>
          </p:nvPicPr>
          <p:blipFill>
            <a:blip r:embed="rId3">
              <a:extLst/>
            </a:blip>
            <a:stretch>
              <a:fillRect/>
            </a:stretch>
          </p:blipFill>
          <p:spPr>
            <a:xfrm>
              <a:off x="-266700" y="-127000"/>
              <a:ext cx="5329154" cy="8026004"/>
            </a:xfrm>
            <a:prstGeom prst="rect">
              <a:avLst/>
            </a:prstGeom>
            <a:effectLst/>
          </p:spPr>
        </p:pic>
      </p:grpSp>
    </p:spTree>
  </p:cSld>
  <p:clrMapOvr>
    <a:masterClrMapping/>
  </p:clrMapOvr>
  <p:transition spd="med"/>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 name="Shape 912"/>
          <p:cNvSpPr>
            <a:spLocks noGrp="1"/>
          </p:cNvSpPr>
          <p:nvPr>
            <p:ph type="body" idx="1"/>
          </p:nvPr>
        </p:nvSpPr>
        <p:spPr>
          <a:xfrm>
            <a:off x="1012130" y="5222974"/>
            <a:ext cx="5113140" cy="323244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Burgon had great understanding of the fundamental issues of the age.</a:t>
            </a:r>
          </a:p>
        </p:txBody>
      </p:sp>
      <p:grpSp>
        <p:nvGrpSpPr>
          <p:cNvPr id="915" name="Group 915"/>
          <p:cNvGrpSpPr/>
          <p:nvPr/>
        </p:nvGrpSpPr>
        <p:grpSpPr>
          <a:xfrm>
            <a:off x="6889369" y="1322265"/>
            <a:ext cx="5261877" cy="6392116"/>
            <a:chOff x="-266700" y="-126999"/>
            <a:chExt cx="5261876" cy="6392114"/>
          </a:xfrm>
        </p:grpSpPr>
        <p:pic>
          <p:nvPicPr>
            <p:cNvPr id="914"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13" name="Picture 912"/>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 name="Shape 917"/>
          <p:cNvSpPr>
            <a:spLocks noGrp="1"/>
          </p:cNvSpPr>
          <p:nvPr>
            <p:ph type="body" idx="1"/>
          </p:nvPr>
        </p:nvSpPr>
        <p:spPr>
          <a:xfrm>
            <a:off x="1012130" y="2352278"/>
            <a:ext cx="5113140" cy="678894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In his Oxford sermon series, Burgon proclaimed:</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“At the root of the whole mischief of these last days lies disbelief in the Bible as the Word of God. This is the fundamental error.”</a:t>
            </a:r>
          </a:p>
        </p:txBody>
      </p:sp>
      <p:grpSp>
        <p:nvGrpSpPr>
          <p:cNvPr id="920" name="Group 920"/>
          <p:cNvGrpSpPr/>
          <p:nvPr/>
        </p:nvGrpSpPr>
        <p:grpSpPr>
          <a:xfrm>
            <a:off x="6889369" y="1322265"/>
            <a:ext cx="5261877" cy="6392116"/>
            <a:chOff x="-266700" y="-126999"/>
            <a:chExt cx="5261876" cy="6392114"/>
          </a:xfrm>
        </p:grpSpPr>
        <p:pic>
          <p:nvPicPr>
            <p:cNvPr id="919"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18" name="Picture 917"/>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 name="Shape 922"/>
          <p:cNvSpPr>
            <a:spLocks noGrp="1"/>
          </p:cNvSpPr>
          <p:nvPr>
            <p:ph type="body" idx="1"/>
          </p:nvPr>
        </p:nvSpPr>
        <p:spPr>
          <a:xfrm>
            <a:off x="550763" y="3453209"/>
            <a:ext cx="6035874" cy="511075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 am weary of the dignified conventionalities under which scepticism loves to conceal itself. … In such a cause I will not so far give in to the smooth fashion of a supple and indifferent age.”</a:t>
            </a:r>
          </a:p>
        </p:txBody>
      </p:sp>
      <p:grpSp>
        <p:nvGrpSpPr>
          <p:cNvPr id="925" name="Group 925"/>
          <p:cNvGrpSpPr/>
          <p:nvPr/>
        </p:nvGrpSpPr>
        <p:grpSpPr>
          <a:xfrm>
            <a:off x="6889369" y="1322265"/>
            <a:ext cx="5261877" cy="6392116"/>
            <a:chOff x="-266700" y="-126999"/>
            <a:chExt cx="5261876" cy="6392114"/>
          </a:xfrm>
        </p:grpSpPr>
        <p:pic>
          <p:nvPicPr>
            <p:cNvPr id="924"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23" name="Picture 922"/>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 name="Shape 927"/>
          <p:cNvSpPr>
            <a:spLocks noGrp="1"/>
          </p:cNvSpPr>
          <p:nvPr>
            <p:ph type="body" idx="1"/>
          </p:nvPr>
        </p:nvSpPr>
        <p:spPr>
          <a:xfrm>
            <a:off x="740469" y="3576538"/>
            <a:ext cx="5656462" cy="518239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“There was a time, then—and it was certainly less than 6,000 years ago,—when ‘the earth was without form, and void; and darkness was upon the face of the deep.’”</a:t>
            </a:r>
          </a:p>
        </p:txBody>
      </p:sp>
      <p:grpSp>
        <p:nvGrpSpPr>
          <p:cNvPr id="930" name="Group 930"/>
          <p:cNvGrpSpPr/>
          <p:nvPr/>
        </p:nvGrpSpPr>
        <p:grpSpPr>
          <a:xfrm>
            <a:off x="6889369" y="1322265"/>
            <a:ext cx="5261877" cy="6392116"/>
            <a:chOff x="-266700" y="-126999"/>
            <a:chExt cx="5261876" cy="6392114"/>
          </a:xfrm>
        </p:grpSpPr>
        <p:pic>
          <p:nvPicPr>
            <p:cNvPr id="929"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28" name="Picture 927"/>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 name="Shape 932"/>
          <p:cNvSpPr>
            <a:spLocks noGrp="1"/>
          </p:cNvSpPr>
          <p:nvPr>
            <p:ph type="body" idx="1"/>
          </p:nvPr>
        </p:nvSpPr>
        <p:spPr>
          <a:xfrm>
            <a:off x="1009054" y="4208760"/>
            <a:ext cx="5119292" cy="395922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“Apart from Revelation, we could really have known nothing at all about the works of the days of the first Great Week.”</a:t>
            </a:r>
          </a:p>
        </p:txBody>
      </p:sp>
      <p:grpSp>
        <p:nvGrpSpPr>
          <p:cNvPr id="935" name="Group 935"/>
          <p:cNvGrpSpPr/>
          <p:nvPr/>
        </p:nvGrpSpPr>
        <p:grpSpPr>
          <a:xfrm>
            <a:off x="6889369" y="1322265"/>
            <a:ext cx="5261877" cy="6392116"/>
            <a:chOff x="-266700" y="-126999"/>
            <a:chExt cx="5261876" cy="6392114"/>
          </a:xfrm>
        </p:grpSpPr>
        <p:pic>
          <p:nvPicPr>
            <p:cNvPr id="934"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33" name="Picture 932"/>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Picture 117"/>
          <p:cNvPicPr/>
          <p:nvPr/>
        </p:nvPicPr>
        <p:blipFill>
          <a:blip r:embed="rId2">
            <a:extLst/>
          </a:blip>
          <a:stretch>
            <a:fillRect/>
          </a:stretch>
        </p:blipFill>
        <p:spPr>
          <a:xfrm>
            <a:off x="812800" y="635000"/>
            <a:ext cx="11328400" cy="8534400"/>
          </a:xfrm>
          <a:prstGeom prst="rect">
            <a:avLst/>
          </a:prstGeom>
        </p:spPr>
      </p:pic>
    </p:spTree>
  </p:cSld>
  <p:clrMapOvr>
    <a:masterClrMapping/>
  </p:clrMapOvr>
  <p:transition spd="med"/>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 name="Shape 937"/>
          <p:cNvSpPr>
            <a:spLocks noGrp="1"/>
          </p:cNvSpPr>
          <p:nvPr>
            <p:ph type="body" idx="1"/>
          </p:nvPr>
        </p:nvSpPr>
        <p:spPr>
          <a:xfrm>
            <a:off x="711150" y="1583233"/>
            <a:ext cx="5715100" cy="753963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“There exists however a vague suspicion after all that the beginning of Genesis is a vision, or an allegory, or a parable. It is hard to imagine why. If there be a book in the whole Bible which purports to be a plain historical narrative of actual events, that book is the book of Genesis.”</a:t>
            </a:r>
          </a:p>
        </p:txBody>
      </p:sp>
      <p:grpSp>
        <p:nvGrpSpPr>
          <p:cNvPr id="940" name="Group 940"/>
          <p:cNvGrpSpPr/>
          <p:nvPr/>
        </p:nvGrpSpPr>
        <p:grpSpPr>
          <a:xfrm>
            <a:off x="6889369" y="1322265"/>
            <a:ext cx="5261877" cy="6392116"/>
            <a:chOff x="-266700" y="-126999"/>
            <a:chExt cx="5261876" cy="6392114"/>
          </a:xfrm>
        </p:grpSpPr>
        <p:pic>
          <p:nvPicPr>
            <p:cNvPr id="939"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38" name="Picture 937"/>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 name="Shape 942"/>
          <p:cNvSpPr>
            <a:spLocks noGrp="1"/>
          </p:cNvSpPr>
          <p:nvPr>
            <p:ph type="body" idx="1"/>
          </p:nvPr>
        </p:nvSpPr>
        <p:spPr>
          <a:xfrm>
            <a:off x="766911" y="2512615"/>
            <a:ext cx="5603578" cy="652274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 week is described. Days are spoken of,—each made of an evening and a morning. … You may not play tricks with language plain as this, and elongate a week, until it shall more than embrace the span of all recorded time.”</a:t>
            </a:r>
          </a:p>
        </p:txBody>
      </p:sp>
      <p:grpSp>
        <p:nvGrpSpPr>
          <p:cNvPr id="945" name="Group 945"/>
          <p:cNvGrpSpPr/>
          <p:nvPr/>
        </p:nvGrpSpPr>
        <p:grpSpPr>
          <a:xfrm>
            <a:off x="6889369" y="1322265"/>
            <a:ext cx="5261877" cy="6392116"/>
            <a:chOff x="-266700" y="-126999"/>
            <a:chExt cx="5261876" cy="6392114"/>
          </a:xfrm>
        </p:grpSpPr>
        <p:pic>
          <p:nvPicPr>
            <p:cNvPr id="944"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43" name="Picture 942"/>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 name="Shape 947"/>
          <p:cNvSpPr>
            <a:spLocks noGrp="1"/>
          </p:cNvSpPr>
          <p:nvPr>
            <p:ph type="body" idx="1"/>
          </p:nvPr>
        </p:nvSpPr>
        <p:spPr>
          <a:xfrm>
            <a:off x="456108" y="1630164"/>
            <a:ext cx="5767984" cy="740211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“Natural science has lately woke up from her long slumber … She is impatient to measure her crude theories against the sure revelation of God’s Word. Where the two differ, she assumes that of course the inspired oracles are wrong, and her own wild guesses right.”</a:t>
            </a:r>
          </a:p>
        </p:txBody>
      </p:sp>
      <p:grpSp>
        <p:nvGrpSpPr>
          <p:cNvPr id="950" name="Group 950"/>
          <p:cNvGrpSpPr/>
          <p:nvPr/>
        </p:nvGrpSpPr>
        <p:grpSpPr>
          <a:xfrm>
            <a:off x="6889369" y="1322265"/>
            <a:ext cx="5261877" cy="6392116"/>
            <a:chOff x="-266700" y="-126999"/>
            <a:chExt cx="5261876" cy="6392114"/>
          </a:xfrm>
        </p:grpSpPr>
        <p:pic>
          <p:nvPicPr>
            <p:cNvPr id="949"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48" name="Picture 947"/>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 name="Shape 952"/>
          <p:cNvSpPr>
            <a:spLocks noGrp="1"/>
          </p:cNvSpPr>
          <p:nvPr>
            <p:ph type="body" idx="1"/>
          </p:nvPr>
        </p:nvSpPr>
        <p:spPr>
          <a:xfrm>
            <a:off x="747811" y="2919114"/>
            <a:ext cx="5133778" cy="517455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“Destroy my confidence in the Bible as an historical record, and you destroy my confidence in it altogether. For by far the largest part of the Bible is an historical record.”</a:t>
            </a:r>
          </a:p>
        </p:txBody>
      </p:sp>
      <p:grpSp>
        <p:nvGrpSpPr>
          <p:cNvPr id="955" name="Group 955"/>
          <p:cNvGrpSpPr/>
          <p:nvPr/>
        </p:nvGrpSpPr>
        <p:grpSpPr>
          <a:xfrm>
            <a:off x="6889369" y="1322265"/>
            <a:ext cx="5261877" cy="6392116"/>
            <a:chOff x="-266700" y="-126999"/>
            <a:chExt cx="5261876" cy="6392114"/>
          </a:xfrm>
        </p:grpSpPr>
        <p:pic>
          <p:nvPicPr>
            <p:cNvPr id="954"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53" name="Picture 952"/>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 name="Shape 957"/>
          <p:cNvSpPr>
            <a:spLocks noGrp="1"/>
          </p:cNvSpPr>
          <p:nvPr>
            <p:ph type="body" idx="1"/>
          </p:nvPr>
        </p:nvSpPr>
        <p:spPr>
          <a:xfrm>
            <a:off x="766911" y="2994471"/>
            <a:ext cx="5603578" cy="566211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“Either, with the best and wisest of all ages, you must believe the whole of Holy Scripture; or, with the narrow-minded infidel, you must disbelieve the whole. There is no middle course open to you.”</a:t>
            </a:r>
          </a:p>
        </p:txBody>
      </p:sp>
      <p:grpSp>
        <p:nvGrpSpPr>
          <p:cNvPr id="960" name="Group 960"/>
          <p:cNvGrpSpPr/>
          <p:nvPr/>
        </p:nvGrpSpPr>
        <p:grpSpPr>
          <a:xfrm>
            <a:off x="6889369" y="1322265"/>
            <a:ext cx="5261877" cy="6392116"/>
            <a:chOff x="-266700" y="-126999"/>
            <a:chExt cx="5261876" cy="6392114"/>
          </a:xfrm>
        </p:grpSpPr>
        <p:pic>
          <p:nvPicPr>
            <p:cNvPr id="959"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58" name="Picture 957"/>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 name="Shape 962"/>
          <p:cNvSpPr>
            <a:spLocks noGrp="1"/>
          </p:cNvSpPr>
          <p:nvPr>
            <p:ph type="body" idx="1"/>
          </p:nvPr>
        </p:nvSpPr>
        <p:spPr>
          <a:xfrm>
            <a:off x="761999" y="1347242"/>
            <a:ext cx="5613401" cy="808087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“We constantly find Science and Theology opposed to one another: just as if Theology were not a science! … What have other sciences to boast of which Theology has not? … The express Revelation of the Eternal is that whereon Theological Science builds her fabric of imperishable Truth.”</a:t>
            </a:r>
          </a:p>
        </p:txBody>
      </p:sp>
      <p:grpSp>
        <p:nvGrpSpPr>
          <p:cNvPr id="965" name="Group 965"/>
          <p:cNvGrpSpPr/>
          <p:nvPr/>
        </p:nvGrpSpPr>
        <p:grpSpPr>
          <a:xfrm>
            <a:off x="6889369" y="1322265"/>
            <a:ext cx="5261877" cy="6392116"/>
            <a:chOff x="-266700" y="-126999"/>
            <a:chExt cx="5261876" cy="6392114"/>
          </a:xfrm>
        </p:grpSpPr>
        <p:pic>
          <p:nvPicPr>
            <p:cNvPr id="964"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63" name="Picture 962"/>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 name="Shape 967"/>
          <p:cNvSpPr>
            <a:spLocks noGrp="1"/>
          </p:cNvSpPr>
          <p:nvPr>
            <p:ph type="body" idx="1"/>
          </p:nvPr>
        </p:nvSpPr>
        <p:spPr>
          <a:xfrm>
            <a:off x="669280" y="1016225"/>
            <a:ext cx="5798840" cy="880759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“Or sirs … it must suffice to have warned you against the men who resort to the armory of Natural Science for weapons wherewith to assail God’s Truth. Regard them as the enemies of your peace; and learn to reject their specious, yet most inconsequential reasonings, with the scorn which is properly their due.”</a:t>
            </a:r>
          </a:p>
        </p:txBody>
      </p:sp>
      <p:grpSp>
        <p:nvGrpSpPr>
          <p:cNvPr id="970" name="Group 970"/>
          <p:cNvGrpSpPr/>
          <p:nvPr/>
        </p:nvGrpSpPr>
        <p:grpSpPr>
          <a:xfrm>
            <a:off x="6889369" y="1322265"/>
            <a:ext cx="5261877" cy="6392116"/>
            <a:chOff x="-266700" y="-126999"/>
            <a:chExt cx="5261876" cy="6392114"/>
          </a:xfrm>
        </p:grpSpPr>
        <p:pic>
          <p:nvPicPr>
            <p:cNvPr id="969"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68" name="Picture 967"/>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 name="Shape 972"/>
          <p:cNvSpPr>
            <a:spLocks noGrp="1"/>
          </p:cNvSpPr>
          <p:nvPr>
            <p:ph type="body" idx="1"/>
          </p:nvPr>
        </p:nvSpPr>
        <p:spPr>
          <a:xfrm>
            <a:off x="874910" y="5832574"/>
            <a:ext cx="5387580" cy="248334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who surrenders the first page of his Bible surrenders all.”</a:t>
            </a:r>
          </a:p>
        </p:txBody>
      </p:sp>
      <p:grpSp>
        <p:nvGrpSpPr>
          <p:cNvPr id="975" name="Group 975"/>
          <p:cNvGrpSpPr/>
          <p:nvPr/>
        </p:nvGrpSpPr>
        <p:grpSpPr>
          <a:xfrm>
            <a:off x="6889369" y="1322265"/>
            <a:ext cx="5261877" cy="6392116"/>
            <a:chOff x="-266700" y="-126999"/>
            <a:chExt cx="5261876" cy="6392114"/>
          </a:xfrm>
        </p:grpSpPr>
        <p:pic>
          <p:nvPicPr>
            <p:cNvPr id="974"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73" name="Picture 972"/>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 name="Shape 977"/>
          <p:cNvSpPr>
            <a:spLocks noGrp="1"/>
          </p:cNvSpPr>
          <p:nvPr>
            <p:ph type="body" idx="1"/>
          </p:nvPr>
        </p:nvSpPr>
        <p:spPr>
          <a:xfrm>
            <a:off x="937761" y="3417986"/>
            <a:ext cx="5261878" cy="488652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Bible (be persuaded) is the very utterance of the eternal;—as much God’s Word, as if high heaven were open, and we heard God speaking to us with human voice.”</a:t>
            </a:r>
          </a:p>
        </p:txBody>
      </p:sp>
      <p:grpSp>
        <p:nvGrpSpPr>
          <p:cNvPr id="980" name="Group 980"/>
          <p:cNvGrpSpPr/>
          <p:nvPr/>
        </p:nvGrpSpPr>
        <p:grpSpPr>
          <a:xfrm>
            <a:off x="6889369" y="1322265"/>
            <a:ext cx="5261877" cy="6392116"/>
            <a:chOff x="-266700" y="-126999"/>
            <a:chExt cx="5261876" cy="6392114"/>
          </a:xfrm>
        </p:grpSpPr>
        <p:pic>
          <p:nvPicPr>
            <p:cNvPr id="979"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78" name="Picture 977"/>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 name="Shape 982"/>
          <p:cNvSpPr>
            <a:spLocks noGrp="1"/>
          </p:cNvSpPr>
          <p:nvPr>
            <p:ph type="body" idx="1"/>
          </p:nvPr>
        </p:nvSpPr>
        <p:spPr>
          <a:xfrm>
            <a:off x="702816" y="2439392"/>
            <a:ext cx="5731769" cy="639211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Bible is none other than the voice of him that sitteth upon the throne! Every book of it,—every chapter of it,—every verse of it,—every word of it,—every syllable of it,—every letter of it—is the direct utterance of the most high!”</a:t>
            </a:r>
          </a:p>
        </p:txBody>
      </p:sp>
      <p:grpSp>
        <p:nvGrpSpPr>
          <p:cNvPr id="985" name="Group 985"/>
          <p:cNvGrpSpPr/>
          <p:nvPr/>
        </p:nvGrpSpPr>
        <p:grpSpPr>
          <a:xfrm>
            <a:off x="6889369" y="1322265"/>
            <a:ext cx="5261877" cy="6392116"/>
            <a:chOff x="-266700" y="-126999"/>
            <a:chExt cx="5261876" cy="6392114"/>
          </a:xfrm>
        </p:grpSpPr>
        <p:pic>
          <p:nvPicPr>
            <p:cNvPr id="984"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83" name="Picture 982"/>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Picture 119"/>
          <p:cNvPicPr/>
          <p:nvPr/>
        </p:nvPicPr>
        <p:blipFill>
          <a:blip r:embed="rId2">
            <a:extLst/>
          </a:blip>
          <a:stretch>
            <a:fillRect/>
          </a:stretch>
        </p:blipFill>
        <p:spPr>
          <a:xfrm>
            <a:off x="812800" y="635000"/>
            <a:ext cx="11328400" cy="8534400"/>
          </a:xfrm>
          <a:prstGeom prst="rect">
            <a:avLst/>
          </a:prstGeom>
        </p:spPr>
      </p:pic>
      <p:sp>
        <p:nvSpPr>
          <p:cNvPr id="121" name="Shape 121"/>
          <p:cNvSpPr/>
          <p:nvPr/>
        </p:nvSpPr>
        <p:spPr>
          <a:xfrm>
            <a:off x="1270000" y="2260600"/>
            <a:ext cx="4064000" cy="1600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000000"/>
                </a:solidFill>
                <a:latin typeface="Georgia"/>
                <a:ea typeface="Georgia"/>
                <a:cs typeface="Georgia"/>
                <a:sym typeface="Georgia"/>
              </a:defRPr>
            </a:lvl1pPr>
          </a:lstStyle>
          <a:p>
            <a:pPr lvl="0">
              <a:defRPr sz="1800" spc="0"/>
            </a:pPr>
            <a:r>
              <a:rPr sz="3600" spc="-47"/>
              <a:t>Chicago Field Museum</a:t>
            </a:r>
          </a:p>
        </p:txBody>
      </p:sp>
    </p:spTree>
  </p:cSld>
  <p:clrMapOvr>
    <a:masterClrMapping/>
  </p:clrMapOvr>
  <p:transition spd="med"/>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 name="Shape 987"/>
          <p:cNvSpPr>
            <a:spLocks noGrp="1"/>
          </p:cNvSpPr>
          <p:nvPr>
            <p:ph type="body" idx="1"/>
          </p:nvPr>
        </p:nvSpPr>
        <p:spPr>
          <a:xfrm>
            <a:off x="715565" y="3033712"/>
            <a:ext cx="5706270" cy="590569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Bible is none other than the Word of God: not some part of it more, some part of it, less; but all alike, the utterance of Him who sitteth upon the Throne;—absolute,—faultless,—unerring,—supreme!”</a:t>
            </a:r>
          </a:p>
        </p:txBody>
      </p:sp>
      <p:grpSp>
        <p:nvGrpSpPr>
          <p:cNvPr id="990" name="Group 990"/>
          <p:cNvGrpSpPr/>
          <p:nvPr/>
        </p:nvGrpSpPr>
        <p:grpSpPr>
          <a:xfrm>
            <a:off x="6889369" y="1322265"/>
            <a:ext cx="5261877" cy="6392116"/>
            <a:chOff x="-266700" y="-126999"/>
            <a:chExt cx="5261876" cy="6392114"/>
          </a:xfrm>
        </p:grpSpPr>
        <p:pic>
          <p:nvPicPr>
            <p:cNvPr id="989"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88" name="Picture 987"/>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 name="Shape 992"/>
          <p:cNvSpPr>
            <a:spLocks noGrp="1"/>
          </p:cNvSpPr>
          <p:nvPr>
            <p:ph type="body" idx="1"/>
          </p:nvPr>
        </p:nvSpPr>
        <p:spPr>
          <a:xfrm>
            <a:off x="715565" y="5707260"/>
            <a:ext cx="5706270" cy="272355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battle against liberalism in the Anglican Church was lost in that day.</a:t>
            </a:r>
          </a:p>
        </p:txBody>
      </p:sp>
      <p:grpSp>
        <p:nvGrpSpPr>
          <p:cNvPr id="995" name="Group 995"/>
          <p:cNvGrpSpPr/>
          <p:nvPr/>
        </p:nvGrpSpPr>
        <p:grpSpPr>
          <a:xfrm>
            <a:off x="6889369" y="1322265"/>
            <a:ext cx="5261877" cy="6392116"/>
            <a:chOff x="-266700" y="-126999"/>
            <a:chExt cx="5261876" cy="6392114"/>
          </a:xfrm>
        </p:grpSpPr>
        <p:pic>
          <p:nvPicPr>
            <p:cNvPr id="994" name="pasted-image.png"/>
            <p:cNvPicPr/>
            <p:nvPr/>
          </p:nvPicPr>
          <p:blipFill>
            <a:blip r:embed="rId2">
              <a:extLst/>
            </a:blip>
            <a:srcRect/>
            <a:stretch>
              <a:fillRect/>
            </a:stretch>
          </p:blipFill>
          <p:spPr>
            <a:xfrm>
              <a:off x="0" y="0"/>
              <a:ext cx="4893577" cy="6138116"/>
            </a:xfrm>
            <a:prstGeom prst="rect">
              <a:avLst/>
            </a:prstGeom>
            <a:ln>
              <a:noFill/>
            </a:ln>
            <a:effectLst/>
          </p:spPr>
        </p:pic>
        <p:pic>
          <p:nvPicPr>
            <p:cNvPr id="993" name="Picture 992"/>
            <p:cNvPicPr/>
            <p:nvPr/>
          </p:nvPicPr>
          <p:blipFill>
            <a:blip r:embed="rId3">
              <a:extLst/>
            </a:blip>
            <a:stretch>
              <a:fillRect/>
            </a:stretch>
          </p:blipFill>
          <p:spPr>
            <a:xfrm>
              <a:off x="-266700" y="-127000"/>
              <a:ext cx="5261876" cy="6392116"/>
            </a:xfrm>
            <a:prstGeom prst="rect">
              <a:avLst/>
            </a:prstGeom>
            <a:effectLst/>
          </p:spPr>
        </p:pic>
      </p:grpSp>
    </p:spTree>
  </p:cSld>
  <p:clrMapOvr>
    <a:masterClrMapping/>
  </p:clrMapOvr>
  <p:transition spd="med"/>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 name="Shape 997"/>
          <p:cNvSpPr>
            <a:spLocks noGrp="1"/>
          </p:cNvSpPr>
          <p:nvPr>
            <p:ph type="body" idx="1"/>
          </p:nvPr>
        </p:nvSpPr>
        <p:spPr>
          <a:xfrm>
            <a:off x="715565" y="4429125"/>
            <a:ext cx="5706270" cy="401955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We have documented this important history in For Love of the Bible: The Battle for the Authorized Version and the Received Text from 1800 to Present.</a:t>
            </a:r>
          </a:p>
        </p:txBody>
      </p:sp>
      <p:grpSp>
        <p:nvGrpSpPr>
          <p:cNvPr id="1000" name="Group 1000"/>
          <p:cNvGrpSpPr/>
          <p:nvPr/>
        </p:nvGrpSpPr>
        <p:grpSpPr>
          <a:xfrm>
            <a:off x="6813169" y="1357714"/>
            <a:ext cx="5261877" cy="6676819"/>
            <a:chOff x="-266700" y="-127000"/>
            <a:chExt cx="5261876" cy="6676818"/>
          </a:xfrm>
        </p:grpSpPr>
        <p:pic>
          <p:nvPicPr>
            <p:cNvPr id="999" name="for love of the bible new b.jpg"/>
            <p:cNvPicPr/>
            <p:nvPr/>
          </p:nvPicPr>
          <p:blipFill>
            <a:blip r:embed="rId2">
              <a:extLst/>
            </a:blip>
            <a:srcRect/>
            <a:stretch>
              <a:fillRect/>
            </a:stretch>
          </p:blipFill>
          <p:spPr>
            <a:xfrm>
              <a:off x="0" y="0"/>
              <a:ext cx="4893577" cy="6422819"/>
            </a:xfrm>
            <a:prstGeom prst="rect">
              <a:avLst/>
            </a:prstGeom>
            <a:ln>
              <a:noFill/>
            </a:ln>
            <a:effectLst/>
          </p:spPr>
        </p:pic>
        <p:pic>
          <p:nvPicPr>
            <p:cNvPr id="998" name="Picture 997"/>
            <p:cNvPicPr/>
            <p:nvPr/>
          </p:nvPicPr>
          <p:blipFill>
            <a:blip r:embed="rId3">
              <a:extLst/>
            </a:blip>
            <a:stretch>
              <a:fillRect/>
            </a:stretch>
          </p:blipFill>
          <p:spPr>
            <a:xfrm>
              <a:off x="-266700" y="-127000"/>
              <a:ext cx="5261877" cy="6676819"/>
            </a:xfrm>
            <a:prstGeom prst="rect">
              <a:avLst/>
            </a:prstGeom>
            <a:effectLst/>
          </p:spPr>
        </p:pic>
      </p:grpSp>
    </p:spTree>
  </p:cSld>
  <p:clrMapOvr>
    <a:masterClrMapping/>
  </p:clrMapOvr>
  <p:transition spd="med"/>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 name="Shape 1002"/>
          <p:cNvSpPr>
            <a:spLocks noGrp="1"/>
          </p:cNvSpPr>
          <p:nvPr>
            <p:ph type="body" idx="1"/>
          </p:nvPr>
        </p:nvSpPr>
        <p:spPr>
          <a:xfrm>
            <a:off x="736600" y="4120951"/>
            <a:ext cx="5664200" cy="463589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By 1882, 22 years later, the condition of the Anglican Church was evident by the fact that Charles Darwin was buried with highest honors in Westminster Cathedral.</a:t>
            </a:r>
          </a:p>
        </p:txBody>
      </p:sp>
      <p:grpSp>
        <p:nvGrpSpPr>
          <p:cNvPr id="1005" name="Group 1005"/>
          <p:cNvGrpSpPr/>
          <p:nvPr/>
        </p:nvGrpSpPr>
        <p:grpSpPr>
          <a:xfrm>
            <a:off x="6883400" y="952500"/>
            <a:ext cx="5626100" cy="7074118"/>
            <a:chOff x="-266700" y="-127000"/>
            <a:chExt cx="5626100" cy="7074117"/>
          </a:xfrm>
        </p:grpSpPr>
        <p:pic>
          <p:nvPicPr>
            <p:cNvPr id="1004" name="pasted-image.png"/>
            <p:cNvPicPr/>
            <p:nvPr/>
          </p:nvPicPr>
          <p:blipFill>
            <a:blip r:embed="rId2">
              <a:extLst/>
            </a:blip>
            <a:srcRect l="26872" r="26872"/>
            <a:stretch>
              <a:fillRect/>
            </a:stretch>
          </p:blipFill>
          <p:spPr>
            <a:xfrm>
              <a:off x="0" y="0"/>
              <a:ext cx="5257800" cy="6820118"/>
            </a:xfrm>
            <a:prstGeom prst="rect">
              <a:avLst/>
            </a:prstGeom>
            <a:ln>
              <a:noFill/>
            </a:ln>
            <a:effectLst/>
          </p:spPr>
        </p:pic>
        <p:pic>
          <p:nvPicPr>
            <p:cNvPr id="1003" name="Picture 100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 name="Shape 1007"/>
          <p:cNvSpPr>
            <a:spLocks noGrp="1"/>
          </p:cNvSpPr>
          <p:nvPr>
            <p:ph type="body" idx="1"/>
          </p:nvPr>
        </p:nvSpPr>
        <p:spPr>
          <a:xfrm>
            <a:off x="736600" y="6553993"/>
            <a:ext cx="5664200" cy="201850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Choristers sang, “I am the resurrection and the life.” </a:t>
            </a:r>
          </a:p>
        </p:txBody>
      </p:sp>
      <p:grpSp>
        <p:nvGrpSpPr>
          <p:cNvPr id="1010" name="Group 1010"/>
          <p:cNvGrpSpPr/>
          <p:nvPr/>
        </p:nvGrpSpPr>
        <p:grpSpPr>
          <a:xfrm>
            <a:off x="6883400" y="952500"/>
            <a:ext cx="5626100" cy="7074118"/>
            <a:chOff x="-266700" y="-127000"/>
            <a:chExt cx="5626100" cy="7074117"/>
          </a:xfrm>
        </p:grpSpPr>
        <p:pic>
          <p:nvPicPr>
            <p:cNvPr id="1009" name="pasted-image.png"/>
            <p:cNvPicPr/>
            <p:nvPr/>
          </p:nvPicPr>
          <p:blipFill>
            <a:blip r:embed="rId2">
              <a:extLst/>
            </a:blip>
            <a:srcRect l="23907" r="23907"/>
            <a:stretch>
              <a:fillRect/>
            </a:stretch>
          </p:blipFill>
          <p:spPr>
            <a:xfrm>
              <a:off x="0" y="0"/>
              <a:ext cx="5257800" cy="6820118"/>
            </a:xfrm>
            <a:prstGeom prst="rect">
              <a:avLst/>
            </a:prstGeom>
            <a:ln>
              <a:noFill/>
            </a:ln>
            <a:effectLst/>
          </p:spPr>
        </p:pic>
        <p:pic>
          <p:nvPicPr>
            <p:cNvPr id="1008" name="Picture 100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 name="Shape 1012"/>
          <p:cNvSpPr>
            <a:spLocks noGrp="1"/>
          </p:cNvSpPr>
          <p:nvPr>
            <p:ph type="body" idx="1"/>
          </p:nvPr>
        </p:nvSpPr>
        <p:spPr>
          <a:xfrm>
            <a:off x="736600" y="4651077"/>
            <a:ext cx="5664200" cy="445482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 hymn composed for the occasion based on the book of Proverbs said, “Happy is the man that findeth wisdom, and getting understanding.”</a:t>
            </a:r>
          </a:p>
        </p:txBody>
      </p:sp>
      <p:grpSp>
        <p:nvGrpSpPr>
          <p:cNvPr id="1015" name="Group 1015"/>
          <p:cNvGrpSpPr/>
          <p:nvPr/>
        </p:nvGrpSpPr>
        <p:grpSpPr>
          <a:xfrm>
            <a:off x="6883400" y="952500"/>
            <a:ext cx="5626100" cy="7074118"/>
            <a:chOff x="-266700" y="-127000"/>
            <a:chExt cx="5626100" cy="7074117"/>
          </a:xfrm>
        </p:grpSpPr>
        <p:pic>
          <p:nvPicPr>
            <p:cNvPr id="1014" name="pasted-image.png"/>
            <p:cNvPicPr/>
            <p:nvPr/>
          </p:nvPicPr>
          <p:blipFill>
            <a:blip r:embed="rId2">
              <a:extLst/>
            </a:blip>
            <a:srcRect l="23907" r="23907"/>
            <a:stretch>
              <a:fillRect/>
            </a:stretch>
          </p:blipFill>
          <p:spPr>
            <a:xfrm>
              <a:off x="0" y="0"/>
              <a:ext cx="5257800" cy="6820118"/>
            </a:xfrm>
            <a:prstGeom prst="rect">
              <a:avLst/>
            </a:prstGeom>
            <a:ln>
              <a:noFill/>
            </a:ln>
            <a:effectLst/>
          </p:spPr>
        </p:pic>
        <p:pic>
          <p:nvPicPr>
            <p:cNvPr id="1013" name="Picture 101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 name="Shape 1017"/>
          <p:cNvSpPr>
            <a:spLocks noGrp="1"/>
          </p:cNvSpPr>
          <p:nvPr>
            <p:ph type="body" idx="1"/>
          </p:nvPr>
        </p:nvSpPr>
        <p:spPr>
          <a:xfrm>
            <a:off x="736600" y="5133677"/>
            <a:ext cx="5664200" cy="353690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As the coffin was lowered into the grave, the choristers said, “His body is buried in peace, but his name liveth forever.”</a:t>
            </a:r>
          </a:p>
        </p:txBody>
      </p:sp>
      <p:grpSp>
        <p:nvGrpSpPr>
          <p:cNvPr id="1020" name="Group 1020"/>
          <p:cNvGrpSpPr/>
          <p:nvPr/>
        </p:nvGrpSpPr>
        <p:grpSpPr>
          <a:xfrm>
            <a:off x="6883400" y="952500"/>
            <a:ext cx="5626100" cy="7074118"/>
            <a:chOff x="-266700" y="-127000"/>
            <a:chExt cx="5626100" cy="7074117"/>
          </a:xfrm>
        </p:grpSpPr>
        <p:pic>
          <p:nvPicPr>
            <p:cNvPr id="1019" name="pasted-image.png"/>
            <p:cNvPicPr/>
            <p:nvPr/>
          </p:nvPicPr>
          <p:blipFill>
            <a:blip r:embed="rId2">
              <a:extLst/>
            </a:blip>
            <a:srcRect l="23907" r="23907"/>
            <a:stretch>
              <a:fillRect/>
            </a:stretch>
          </p:blipFill>
          <p:spPr>
            <a:xfrm>
              <a:off x="0" y="0"/>
              <a:ext cx="5257800" cy="6820118"/>
            </a:xfrm>
            <a:prstGeom prst="rect">
              <a:avLst/>
            </a:prstGeom>
            <a:ln>
              <a:noFill/>
            </a:ln>
            <a:effectLst/>
          </p:spPr>
        </p:pic>
        <p:pic>
          <p:nvPicPr>
            <p:cNvPr id="1018" name="Picture 101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2" name="Shape 1022"/>
          <p:cNvSpPr>
            <a:spLocks noGrp="1"/>
          </p:cNvSpPr>
          <p:nvPr>
            <p:ph type="body" idx="1"/>
          </p:nvPr>
        </p:nvSpPr>
        <p:spPr>
          <a:xfrm>
            <a:off x="736600" y="6085185"/>
            <a:ext cx="5664200" cy="256133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Six years later John Burgon died, and ten years later, Charles Spurgeon died.</a:t>
            </a:r>
          </a:p>
        </p:txBody>
      </p:sp>
      <p:grpSp>
        <p:nvGrpSpPr>
          <p:cNvPr id="1025" name="Group 1025"/>
          <p:cNvGrpSpPr/>
          <p:nvPr/>
        </p:nvGrpSpPr>
        <p:grpSpPr>
          <a:xfrm>
            <a:off x="4931428" y="442897"/>
            <a:ext cx="4208744" cy="5235606"/>
            <a:chOff x="-266699" y="-126999"/>
            <a:chExt cx="4208743" cy="5235604"/>
          </a:xfrm>
        </p:grpSpPr>
        <p:pic>
          <p:nvPicPr>
            <p:cNvPr id="1024" name="pasted-image.png"/>
            <p:cNvPicPr/>
            <p:nvPr/>
          </p:nvPicPr>
          <p:blipFill>
            <a:blip r:embed="rId2">
              <a:extLst/>
            </a:blip>
            <a:srcRect t="5539" b="5539"/>
            <a:stretch>
              <a:fillRect/>
            </a:stretch>
          </p:blipFill>
          <p:spPr>
            <a:xfrm>
              <a:off x="0" y="0"/>
              <a:ext cx="3840444" cy="4981605"/>
            </a:xfrm>
            <a:prstGeom prst="rect">
              <a:avLst/>
            </a:prstGeom>
            <a:ln>
              <a:noFill/>
            </a:ln>
            <a:effectLst/>
          </p:spPr>
        </p:pic>
        <p:pic>
          <p:nvPicPr>
            <p:cNvPr id="1023" name="Picture 1022"/>
            <p:cNvPicPr/>
            <p:nvPr/>
          </p:nvPicPr>
          <p:blipFill>
            <a:blip r:embed="rId3">
              <a:extLst/>
            </a:blip>
            <a:stretch>
              <a:fillRect/>
            </a:stretch>
          </p:blipFill>
          <p:spPr>
            <a:xfrm>
              <a:off x="-266700" y="-127000"/>
              <a:ext cx="4208744" cy="5235605"/>
            </a:xfrm>
            <a:prstGeom prst="rect">
              <a:avLst/>
            </a:prstGeom>
            <a:effectLst/>
          </p:spPr>
        </p:pic>
      </p:grpSp>
      <p:grpSp>
        <p:nvGrpSpPr>
          <p:cNvPr id="1028" name="Group 1028"/>
          <p:cNvGrpSpPr/>
          <p:nvPr/>
        </p:nvGrpSpPr>
        <p:grpSpPr>
          <a:xfrm>
            <a:off x="8081027" y="4131924"/>
            <a:ext cx="4208745" cy="5071151"/>
            <a:chOff x="-266699" y="-126999"/>
            <a:chExt cx="4208743" cy="5071149"/>
          </a:xfrm>
        </p:grpSpPr>
        <p:pic>
          <p:nvPicPr>
            <p:cNvPr id="1027" name="pasted-image.png"/>
            <p:cNvPicPr/>
            <p:nvPr/>
          </p:nvPicPr>
          <p:blipFill>
            <a:blip r:embed="rId4">
              <a:extLst/>
            </a:blip>
            <a:srcRect/>
            <a:stretch>
              <a:fillRect/>
            </a:stretch>
          </p:blipFill>
          <p:spPr>
            <a:xfrm>
              <a:off x="0" y="0"/>
              <a:ext cx="3840444" cy="4817150"/>
            </a:xfrm>
            <a:prstGeom prst="rect">
              <a:avLst/>
            </a:prstGeom>
            <a:ln>
              <a:noFill/>
            </a:ln>
            <a:effectLst/>
          </p:spPr>
        </p:pic>
        <p:pic>
          <p:nvPicPr>
            <p:cNvPr id="1026" name="Picture 1025"/>
            <p:cNvPicPr/>
            <p:nvPr/>
          </p:nvPicPr>
          <p:blipFill>
            <a:blip r:embed="rId5">
              <a:extLst/>
            </a:blip>
            <a:stretch>
              <a:fillRect/>
            </a:stretch>
          </p:blipFill>
          <p:spPr>
            <a:xfrm>
              <a:off x="-266700" y="-127000"/>
              <a:ext cx="4208744" cy="5071150"/>
            </a:xfrm>
            <a:prstGeom prst="rect">
              <a:avLst/>
            </a:prstGeom>
            <a:effectLst/>
          </p:spPr>
        </p:pic>
      </p:grpSp>
    </p:spTree>
  </p:cSld>
  <p:clrMapOvr>
    <a:masterClrMapping/>
  </p:clrMapOvr>
  <p:transition spd="med"/>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Shape 1030"/>
          <p:cNvSpPr>
            <a:spLocks noGrp="1"/>
          </p:cNvSpPr>
          <p:nvPr>
            <p:ph type="body" idx="1"/>
          </p:nvPr>
        </p:nvSpPr>
        <p:spPr>
          <a:xfrm>
            <a:off x="736600" y="3035300"/>
            <a:ext cx="5664200" cy="62484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Huxley and his liberal friends took control of science in England.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They founded the X-Club, which was dedicated to “science, pure and free, untrammeled by religious dogmas.” </a:t>
            </a:r>
          </a:p>
        </p:txBody>
      </p:sp>
      <p:grpSp>
        <p:nvGrpSpPr>
          <p:cNvPr id="1033" name="Group 1033"/>
          <p:cNvGrpSpPr/>
          <p:nvPr/>
        </p:nvGrpSpPr>
        <p:grpSpPr>
          <a:xfrm>
            <a:off x="6883400" y="952500"/>
            <a:ext cx="5626100" cy="7074118"/>
            <a:chOff x="-266700" y="-127000"/>
            <a:chExt cx="5626100" cy="7074117"/>
          </a:xfrm>
        </p:grpSpPr>
        <p:pic>
          <p:nvPicPr>
            <p:cNvPr id="1032" name="pasted-image.png"/>
            <p:cNvPicPr/>
            <p:nvPr/>
          </p:nvPicPr>
          <p:blipFill>
            <a:blip r:embed="rId2">
              <a:extLst/>
            </a:blip>
            <a:srcRect l="15664" r="15664"/>
            <a:stretch>
              <a:fillRect/>
            </a:stretch>
          </p:blipFill>
          <p:spPr>
            <a:xfrm>
              <a:off x="0" y="0"/>
              <a:ext cx="5257800" cy="6820118"/>
            </a:xfrm>
            <a:prstGeom prst="rect">
              <a:avLst/>
            </a:prstGeom>
            <a:ln>
              <a:noFill/>
            </a:ln>
            <a:effectLst/>
          </p:spPr>
        </p:pic>
        <p:pic>
          <p:nvPicPr>
            <p:cNvPr id="1031" name="Picture 103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 name="Shape 1035"/>
          <p:cNvSpPr>
            <a:spLocks noGrp="1"/>
          </p:cNvSpPr>
          <p:nvPr>
            <p:ph type="body" idx="1"/>
          </p:nvPr>
        </p:nvSpPr>
        <p:spPr>
          <a:xfrm>
            <a:off x="736600" y="5405536"/>
            <a:ext cx="5664200" cy="291296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“Opponents were locked out, ignored, and mocked” (Wiker, The Darwin Myth, p. 105).</a:t>
            </a:r>
          </a:p>
        </p:txBody>
      </p:sp>
      <p:grpSp>
        <p:nvGrpSpPr>
          <p:cNvPr id="1038" name="Group 1038"/>
          <p:cNvGrpSpPr/>
          <p:nvPr/>
        </p:nvGrpSpPr>
        <p:grpSpPr>
          <a:xfrm>
            <a:off x="6883400" y="952500"/>
            <a:ext cx="5626100" cy="7074118"/>
            <a:chOff x="-266700" y="-127000"/>
            <a:chExt cx="5626100" cy="7074117"/>
          </a:xfrm>
        </p:grpSpPr>
        <p:pic>
          <p:nvPicPr>
            <p:cNvPr id="1037" name="pasted-image.png"/>
            <p:cNvPicPr/>
            <p:nvPr/>
          </p:nvPicPr>
          <p:blipFill>
            <a:blip r:embed="rId2">
              <a:extLst/>
            </a:blip>
            <a:srcRect l="15664" r="15664"/>
            <a:stretch>
              <a:fillRect/>
            </a:stretch>
          </p:blipFill>
          <p:spPr>
            <a:xfrm>
              <a:off x="0" y="0"/>
              <a:ext cx="5257800" cy="6820118"/>
            </a:xfrm>
            <a:prstGeom prst="rect">
              <a:avLst/>
            </a:prstGeom>
            <a:ln>
              <a:noFill/>
            </a:ln>
            <a:effectLst/>
          </p:spPr>
        </p:pic>
        <p:pic>
          <p:nvPicPr>
            <p:cNvPr id="1036" name="Picture 103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49630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Before viewing these PowerPoints, the teacher should first present the introduction to the evolution 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Picture 122"/>
          <p:cNvPicPr/>
          <p:nvPr/>
        </p:nvPicPr>
        <p:blipFill>
          <a:blip r:embed="rId2">
            <a:extLst/>
          </a:blip>
          <a:stretch>
            <a:fillRect/>
          </a:stretch>
        </p:blipFill>
        <p:spPr>
          <a:xfrm>
            <a:off x="812800" y="635000"/>
            <a:ext cx="11328400" cy="8534400"/>
          </a:xfrm>
          <a:prstGeom prst="rect">
            <a:avLst/>
          </a:prstGeom>
        </p:spPr>
      </p:pic>
    </p:spTree>
  </p:cSld>
  <p:clrMapOvr>
    <a:masterClrMapping/>
  </p:clrMapOvr>
  <p:transition spd="med"/>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0" name="Shape 1040"/>
          <p:cNvSpPr>
            <a:spLocks noGrp="1"/>
          </p:cNvSpPr>
          <p:nvPr>
            <p:ph type="body" idx="1"/>
          </p:nvPr>
        </p:nvSpPr>
        <p:spPr>
          <a:xfrm>
            <a:off x="736600" y="6845300"/>
            <a:ext cx="5664200" cy="190480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Huxley’s X-Club nickname was Xalted.</a:t>
            </a:r>
          </a:p>
        </p:txBody>
      </p:sp>
      <p:grpSp>
        <p:nvGrpSpPr>
          <p:cNvPr id="1043" name="Group 1043"/>
          <p:cNvGrpSpPr/>
          <p:nvPr/>
        </p:nvGrpSpPr>
        <p:grpSpPr>
          <a:xfrm>
            <a:off x="6883400" y="952500"/>
            <a:ext cx="5626100" cy="7074118"/>
            <a:chOff x="-266700" y="-127000"/>
            <a:chExt cx="5626100" cy="7074117"/>
          </a:xfrm>
        </p:grpSpPr>
        <p:pic>
          <p:nvPicPr>
            <p:cNvPr id="1042" name="pasted-image.png"/>
            <p:cNvPicPr/>
            <p:nvPr/>
          </p:nvPicPr>
          <p:blipFill>
            <a:blip r:embed="rId2">
              <a:extLst/>
            </a:blip>
            <a:srcRect t="8109" b="8109"/>
            <a:stretch>
              <a:fillRect/>
            </a:stretch>
          </p:blipFill>
          <p:spPr>
            <a:xfrm>
              <a:off x="0" y="0"/>
              <a:ext cx="5257800" cy="6820118"/>
            </a:xfrm>
            <a:prstGeom prst="rect">
              <a:avLst/>
            </a:prstGeom>
            <a:ln>
              <a:noFill/>
            </a:ln>
            <a:effectLst/>
          </p:spPr>
        </p:pic>
        <p:pic>
          <p:nvPicPr>
            <p:cNvPr id="1041" name="Picture 104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 name="Shape 1045"/>
          <p:cNvSpPr>
            <a:spLocks noGrp="1"/>
          </p:cNvSpPr>
          <p:nvPr>
            <p:ph type="body" idx="1"/>
          </p:nvPr>
        </p:nvSpPr>
        <p:spPr>
          <a:xfrm>
            <a:off x="736600" y="5984378"/>
            <a:ext cx="5664200" cy="312132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Eight presidents of Britain’s highest scientific societies came from the X-Club.</a:t>
            </a:r>
          </a:p>
        </p:txBody>
      </p:sp>
      <p:grpSp>
        <p:nvGrpSpPr>
          <p:cNvPr id="1048" name="Group 1048"/>
          <p:cNvGrpSpPr/>
          <p:nvPr/>
        </p:nvGrpSpPr>
        <p:grpSpPr>
          <a:xfrm>
            <a:off x="6883400" y="952500"/>
            <a:ext cx="5626100" cy="7074118"/>
            <a:chOff x="-266700" y="-127000"/>
            <a:chExt cx="5626100" cy="7074117"/>
          </a:xfrm>
        </p:grpSpPr>
        <p:pic>
          <p:nvPicPr>
            <p:cNvPr id="1047" name="pasted-image.png"/>
            <p:cNvPicPr/>
            <p:nvPr/>
          </p:nvPicPr>
          <p:blipFill>
            <a:blip r:embed="rId2">
              <a:extLst/>
            </a:blip>
            <a:srcRect t="8109" b="8109"/>
            <a:stretch>
              <a:fillRect/>
            </a:stretch>
          </p:blipFill>
          <p:spPr>
            <a:xfrm>
              <a:off x="0" y="0"/>
              <a:ext cx="5257800" cy="6820118"/>
            </a:xfrm>
            <a:prstGeom prst="rect">
              <a:avLst/>
            </a:prstGeom>
            <a:ln>
              <a:noFill/>
            </a:ln>
            <a:effectLst/>
          </p:spPr>
        </p:pic>
        <p:pic>
          <p:nvPicPr>
            <p:cNvPr id="1046" name="Picture 104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0" name="Shape 1050"/>
          <p:cNvSpPr>
            <a:spLocks noGrp="1"/>
          </p:cNvSpPr>
          <p:nvPr>
            <p:ph type="body" idx="1"/>
          </p:nvPr>
        </p:nvSpPr>
        <p:spPr>
          <a:xfrm>
            <a:off x="736600" y="1427261"/>
            <a:ext cx="5664200" cy="722124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X-Club founded a periodical called Nature to promote Darwinism. It is still published today and still promoting Darwinism.</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In January 2009, Nature published a free online packet for “those wishing to spread the good news about Darwinism.’</a:t>
            </a:r>
          </a:p>
        </p:txBody>
      </p:sp>
      <p:grpSp>
        <p:nvGrpSpPr>
          <p:cNvPr id="1053" name="Group 1053"/>
          <p:cNvGrpSpPr/>
          <p:nvPr/>
        </p:nvGrpSpPr>
        <p:grpSpPr>
          <a:xfrm>
            <a:off x="6883400" y="952500"/>
            <a:ext cx="5626100" cy="7074118"/>
            <a:chOff x="-266700" y="-127000"/>
            <a:chExt cx="5626100" cy="7074117"/>
          </a:xfrm>
        </p:grpSpPr>
        <p:pic>
          <p:nvPicPr>
            <p:cNvPr id="1052" name="pasted-image.png"/>
            <p:cNvPicPr/>
            <p:nvPr/>
          </p:nvPicPr>
          <p:blipFill>
            <a:blip r:embed="rId2">
              <a:extLst/>
            </a:blip>
            <a:srcRect t="899" b="899"/>
            <a:stretch>
              <a:fillRect/>
            </a:stretch>
          </p:blipFill>
          <p:spPr>
            <a:xfrm>
              <a:off x="0" y="0"/>
              <a:ext cx="5257800" cy="6820118"/>
            </a:xfrm>
            <a:prstGeom prst="rect">
              <a:avLst/>
            </a:prstGeom>
            <a:ln>
              <a:noFill/>
            </a:ln>
            <a:effectLst/>
          </p:spPr>
        </p:pic>
        <p:pic>
          <p:nvPicPr>
            <p:cNvPr id="1051" name="Picture 105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 name="Shape 1055"/>
          <p:cNvSpPr>
            <a:spLocks noGrp="1"/>
          </p:cNvSpPr>
          <p:nvPr>
            <p:ph type="body" idx="1"/>
          </p:nvPr>
        </p:nvSpPr>
        <p:spPr>
          <a:xfrm>
            <a:off x="736600" y="1530241"/>
            <a:ext cx="5664200" cy="7074118"/>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Huxley realized that education was the key to the promotion of evolution and the overthrow of the Bible in men’s hearts.</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He said, “How to break the hold of the sermon? Get science into the classroom” (Desmond, p. 272).</a:t>
            </a:r>
          </a:p>
        </p:txBody>
      </p:sp>
      <p:grpSp>
        <p:nvGrpSpPr>
          <p:cNvPr id="1058" name="Group 1058"/>
          <p:cNvGrpSpPr/>
          <p:nvPr/>
        </p:nvGrpSpPr>
        <p:grpSpPr>
          <a:xfrm>
            <a:off x="6883400" y="952500"/>
            <a:ext cx="5626101" cy="7074118"/>
            <a:chOff x="-266700" y="-127000"/>
            <a:chExt cx="5626100" cy="7074117"/>
          </a:xfrm>
        </p:grpSpPr>
        <p:pic>
          <p:nvPicPr>
            <p:cNvPr id="1057" name="pasted-image.png"/>
            <p:cNvPicPr/>
            <p:nvPr/>
          </p:nvPicPr>
          <p:blipFill>
            <a:blip r:embed="rId2">
              <a:extLst/>
            </a:blip>
            <a:srcRect l="7636" r="34096"/>
            <a:stretch>
              <a:fillRect/>
            </a:stretch>
          </p:blipFill>
          <p:spPr>
            <a:xfrm>
              <a:off x="0" y="0"/>
              <a:ext cx="5257800" cy="6820118"/>
            </a:xfrm>
            <a:prstGeom prst="rect">
              <a:avLst/>
            </a:prstGeom>
            <a:ln>
              <a:noFill/>
            </a:ln>
            <a:effectLst/>
          </p:spPr>
        </p:pic>
        <p:pic>
          <p:nvPicPr>
            <p:cNvPr id="1056" name="Picture 105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0" name="Shape 1060"/>
          <p:cNvSpPr>
            <a:spLocks noGrp="1"/>
          </p:cNvSpPr>
          <p:nvPr>
            <p:ph type="body" idx="1"/>
          </p:nvPr>
        </p:nvSpPr>
        <p:spPr>
          <a:xfrm>
            <a:off x="736600" y="6348313"/>
            <a:ext cx="5664200" cy="261213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 called for the removal of the Bible from classrooms. </a:t>
            </a:r>
          </a:p>
        </p:txBody>
      </p:sp>
      <p:grpSp>
        <p:nvGrpSpPr>
          <p:cNvPr id="1063" name="Group 1063"/>
          <p:cNvGrpSpPr/>
          <p:nvPr/>
        </p:nvGrpSpPr>
        <p:grpSpPr>
          <a:xfrm>
            <a:off x="6883400" y="952500"/>
            <a:ext cx="5626101" cy="7074118"/>
            <a:chOff x="-266700" y="-127000"/>
            <a:chExt cx="5626100" cy="7074117"/>
          </a:xfrm>
        </p:grpSpPr>
        <p:pic>
          <p:nvPicPr>
            <p:cNvPr id="1062" name="pasted-image.png"/>
            <p:cNvPicPr/>
            <p:nvPr/>
          </p:nvPicPr>
          <p:blipFill>
            <a:blip r:embed="rId2">
              <a:extLst/>
            </a:blip>
            <a:srcRect l="7636" r="34096"/>
            <a:stretch>
              <a:fillRect/>
            </a:stretch>
          </p:blipFill>
          <p:spPr>
            <a:xfrm>
              <a:off x="0" y="0"/>
              <a:ext cx="5257800" cy="6820118"/>
            </a:xfrm>
            <a:prstGeom prst="rect">
              <a:avLst/>
            </a:prstGeom>
            <a:ln>
              <a:noFill/>
            </a:ln>
            <a:effectLst/>
          </p:spPr>
        </p:pic>
        <p:pic>
          <p:nvPicPr>
            <p:cNvPr id="1061" name="Picture 106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 name="Shape 1065"/>
          <p:cNvSpPr>
            <a:spLocks noGrp="1"/>
          </p:cNvSpPr>
          <p:nvPr>
            <p:ph type="body" idx="1"/>
          </p:nvPr>
        </p:nvSpPr>
        <p:spPr>
          <a:xfrm>
            <a:off x="736600" y="2542480"/>
            <a:ext cx="5664200" cy="5821066"/>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Huxley understood the power of the printed page.</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skeptics used the new steam presses to pump out cheap books and tabloids promoting their unbelief. Huxley’s lectures sold by the thousands. </a:t>
            </a:r>
          </a:p>
        </p:txBody>
      </p:sp>
      <p:grpSp>
        <p:nvGrpSpPr>
          <p:cNvPr id="1068" name="Group 1068"/>
          <p:cNvGrpSpPr/>
          <p:nvPr/>
        </p:nvGrpSpPr>
        <p:grpSpPr>
          <a:xfrm>
            <a:off x="6883400" y="952500"/>
            <a:ext cx="5626101" cy="7074118"/>
            <a:chOff x="-266700" y="-127000"/>
            <a:chExt cx="5626100" cy="7074117"/>
          </a:xfrm>
        </p:grpSpPr>
        <p:pic>
          <p:nvPicPr>
            <p:cNvPr id="1067" name="pasted-image.png"/>
            <p:cNvPicPr/>
            <p:nvPr/>
          </p:nvPicPr>
          <p:blipFill>
            <a:blip r:embed="rId2">
              <a:extLst/>
            </a:blip>
            <a:srcRect l="10057" r="31094"/>
            <a:stretch>
              <a:fillRect/>
            </a:stretch>
          </p:blipFill>
          <p:spPr>
            <a:xfrm>
              <a:off x="0" y="0"/>
              <a:ext cx="5257800" cy="6820118"/>
            </a:xfrm>
            <a:prstGeom prst="rect">
              <a:avLst/>
            </a:prstGeom>
            <a:ln>
              <a:noFill/>
            </a:ln>
            <a:effectLst/>
          </p:spPr>
        </p:pic>
        <p:pic>
          <p:nvPicPr>
            <p:cNvPr id="1066" name="Picture 106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0" name="Shape 1070"/>
          <p:cNvSpPr>
            <a:spLocks noGrp="1"/>
          </p:cNvSpPr>
          <p:nvPr>
            <p:ph type="body" idx="1"/>
          </p:nvPr>
        </p:nvSpPr>
        <p:spPr>
          <a:xfrm>
            <a:off x="736600" y="5600700"/>
            <a:ext cx="5664200" cy="315108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Pope Huxley and his fellow bishops in the Church of Science brought back the inquisition.  </a:t>
            </a:r>
          </a:p>
        </p:txBody>
      </p:sp>
      <p:grpSp>
        <p:nvGrpSpPr>
          <p:cNvPr id="1073" name="Group 1073"/>
          <p:cNvGrpSpPr/>
          <p:nvPr/>
        </p:nvGrpSpPr>
        <p:grpSpPr>
          <a:xfrm>
            <a:off x="6883400" y="952500"/>
            <a:ext cx="5626101" cy="7074118"/>
            <a:chOff x="-266700" y="-127000"/>
            <a:chExt cx="5626100" cy="7074117"/>
          </a:xfrm>
        </p:grpSpPr>
        <p:pic>
          <p:nvPicPr>
            <p:cNvPr id="1072" name="pasted-image.png"/>
            <p:cNvPicPr/>
            <p:nvPr/>
          </p:nvPicPr>
          <p:blipFill>
            <a:blip r:embed="rId2">
              <a:extLst/>
            </a:blip>
            <a:srcRect l="2681" r="44798"/>
            <a:stretch>
              <a:fillRect/>
            </a:stretch>
          </p:blipFill>
          <p:spPr>
            <a:xfrm>
              <a:off x="0" y="0"/>
              <a:ext cx="5257800" cy="6820118"/>
            </a:xfrm>
            <a:prstGeom prst="rect">
              <a:avLst/>
            </a:prstGeom>
            <a:ln>
              <a:noFill/>
            </a:ln>
            <a:effectLst/>
          </p:spPr>
        </p:pic>
        <p:pic>
          <p:nvPicPr>
            <p:cNvPr id="1071" name="Picture 107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 name="Shape 1075"/>
          <p:cNvSpPr>
            <a:spLocks noGrp="1"/>
          </p:cNvSpPr>
          <p:nvPr>
            <p:ph type="body" idx="1"/>
          </p:nvPr>
        </p:nvSpPr>
        <p:spPr>
          <a:xfrm>
            <a:off x="736600" y="5092055"/>
            <a:ext cx="5664200" cy="335409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If a scientist dared to question evolution, he was persecuted. Freedom of thought and inquiry was not allowed. </a:t>
            </a:r>
          </a:p>
        </p:txBody>
      </p:sp>
      <p:grpSp>
        <p:nvGrpSpPr>
          <p:cNvPr id="1078" name="Group 1078"/>
          <p:cNvGrpSpPr/>
          <p:nvPr/>
        </p:nvGrpSpPr>
        <p:grpSpPr>
          <a:xfrm>
            <a:off x="6883400" y="952500"/>
            <a:ext cx="5626101" cy="7074118"/>
            <a:chOff x="-266700" y="-127000"/>
            <a:chExt cx="5626100" cy="7074117"/>
          </a:xfrm>
        </p:grpSpPr>
        <p:pic>
          <p:nvPicPr>
            <p:cNvPr id="1077" name="pasted-image.png"/>
            <p:cNvPicPr/>
            <p:nvPr/>
          </p:nvPicPr>
          <p:blipFill>
            <a:blip r:embed="rId2">
              <a:extLst/>
            </a:blip>
            <a:srcRect l="2681" r="44798"/>
            <a:stretch>
              <a:fillRect/>
            </a:stretch>
          </p:blipFill>
          <p:spPr>
            <a:xfrm>
              <a:off x="0" y="0"/>
              <a:ext cx="5257800" cy="6820118"/>
            </a:xfrm>
            <a:prstGeom prst="rect">
              <a:avLst/>
            </a:prstGeom>
            <a:ln>
              <a:noFill/>
            </a:ln>
            <a:effectLst/>
          </p:spPr>
        </p:pic>
        <p:pic>
          <p:nvPicPr>
            <p:cNvPr id="1076" name="Picture 107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0" name="Shape 1080"/>
          <p:cNvSpPr>
            <a:spLocks noGrp="1"/>
          </p:cNvSpPr>
          <p:nvPr>
            <p:ph type="body" idx="1"/>
          </p:nvPr>
        </p:nvSpPr>
        <p:spPr>
          <a:xfrm>
            <a:off x="533400" y="4631432"/>
            <a:ext cx="5664200" cy="397053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Consider George Mivart. He was a disciple of Huxley at first, but he began to question Darwinian evolution and eventually rejected it.</a:t>
            </a:r>
          </a:p>
        </p:txBody>
      </p:sp>
      <p:grpSp>
        <p:nvGrpSpPr>
          <p:cNvPr id="1083" name="Group 1083"/>
          <p:cNvGrpSpPr/>
          <p:nvPr/>
        </p:nvGrpSpPr>
        <p:grpSpPr>
          <a:xfrm>
            <a:off x="6883400" y="952500"/>
            <a:ext cx="5626101" cy="7074118"/>
            <a:chOff x="-266700" y="-127000"/>
            <a:chExt cx="5626100" cy="7074117"/>
          </a:xfrm>
        </p:grpSpPr>
        <p:pic>
          <p:nvPicPr>
            <p:cNvPr id="1082" name="pasted-image.png"/>
            <p:cNvPicPr/>
            <p:nvPr/>
          </p:nvPicPr>
          <p:blipFill>
            <a:blip r:embed="rId2">
              <a:extLst/>
            </a:blip>
            <a:srcRect l="5551" r="5551"/>
            <a:stretch>
              <a:fillRect/>
            </a:stretch>
          </p:blipFill>
          <p:spPr>
            <a:xfrm>
              <a:off x="0" y="0"/>
              <a:ext cx="5257800" cy="6820118"/>
            </a:xfrm>
            <a:prstGeom prst="rect">
              <a:avLst/>
            </a:prstGeom>
            <a:ln>
              <a:noFill/>
            </a:ln>
            <a:effectLst/>
          </p:spPr>
        </p:pic>
        <p:pic>
          <p:nvPicPr>
            <p:cNvPr id="1081" name="Picture 108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 name="Shape 1085"/>
          <p:cNvSpPr>
            <a:spLocks noGrp="1"/>
          </p:cNvSpPr>
          <p:nvPr>
            <p:ph type="body" idx="1"/>
          </p:nvPr>
        </p:nvSpPr>
        <p:spPr>
          <a:xfrm>
            <a:off x="533400" y="4631432"/>
            <a:ext cx="5664200" cy="397053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Mirvart was a Roman Catholic and held to theistic evolution, but he warned that Darwinism would destroy morality and produce despair.</a:t>
            </a:r>
          </a:p>
        </p:txBody>
      </p:sp>
      <p:grpSp>
        <p:nvGrpSpPr>
          <p:cNvPr id="1088" name="Group 1088"/>
          <p:cNvGrpSpPr/>
          <p:nvPr/>
        </p:nvGrpSpPr>
        <p:grpSpPr>
          <a:xfrm>
            <a:off x="6883400" y="952500"/>
            <a:ext cx="5626101" cy="7074118"/>
            <a:chOff x="-266700" y="-127000"/>
            <a:chExt cx="5626100" cy="7074117"/>
          </a:xfrm>
        </p:grpSpPr>
        <p:pic>
          <p:nvPicPr>
            <p:cNvPr id="1087" name="pasted-image.png"/>
            <p:cNvPicPr/>
            <p:nvPr/>
          </p:nvPicPr>
          <p:blipFill>
            <a:blip r:embed="rId2">
              <a:extLst/>
            </a:blip>
            <a:srcRect l="5551" r="5551"/>
            <a:stretch>
              <a:fillRect/>
            </a:stretch>
          </p:blipFill>
          <p:spPr>
            <a:xfrm>
              <a:off x="0" y="0"/>
              <a:ext cx="5257800" cy="6820118"/>
            </a:xfrm>
            <a:prstGeom prst="rect">
              <a:avLst/>
            </a:prstGeom>
            <a:ln>
              <a:noFill/>
            </a:ln>
            <a:effectLst/>
          </p:spPr>
        </p:pic>
        <p:pic>
          <p:nvPicPr>
            <p:cNvPr id="1086" name="Picture 108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Picture 124"/>
          <p:cNvPicPr/>
          <p:nvPr/>
        </p:nvPicPr>
        <p:blipFill>
          <a:blip r:embed="rId2">
            <a:extLst/>
          </a:blip>
          <a:stretch>
            <a:fillRect/>
          </a:stretch>
        </p:blipFill>
        <p:spPr>
          <a:xfrm>
            <a:off x="838200" y="787400"/>
            <a:ext cx="11328400" cy="8534400"/>
          </a:xfrm>
          <a:prstGeom prst="rect">
            <a:avLst/>
          </a:prstGeom>
        </p:spPr>
      </p:pic>
      <p:sp>
        <p:nvSpPr>
          <p:cNvPr id="126" name="Shape 126"/>
          <p:cNvSpPr/>
          <p:nvPr/>
        </p:nvSpPr>
        <p:spPr>
          <a:xfrm>
            <a:off x="2679700" y="1943100"/>
            <a:ext cx="4064000" cy="1422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000000"/>
                </a:solidFill>
                <a:latin typeface="Georgia"/>
                <a:ea typeface="Georgia"/>
                <a:cs typeface="Georgia"/>
                <a:sym typeface="Georgia"/>
              </a:defRPr>
            </a:lvl1pPr>
          </a:lstStyle>
          <a:p>
            <a:pPr lvl="0">
              <a:defRPr sz="1800" spc="0"/>
            </a:pPr>
            <a:r>
              <a:rPr sz="3600" spc="-47"/>
              <a:t>Australia Museum, Sydney</a:t>
            </a:r>
          </a:p>
        </p:txBody>
      </p:sp>
    </p:spTree>
  </p:cSld>
  <p:clrMapOvr>
    <a:masterClrMapping/>
  </p:clrMapOvr>
  <p:transition spd="med"/>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0" name="Shape 1090"/>
          <p:cNvSpPr>
            <a:spLocks noGrp="1"/>
          </p:cNvSpPr>
          <p:nvPr>
            <p:ph type="body" idx="1"/>
          </p:nvPr>
        </p:nvSpPr>
        <p:spPr>
          <a:xfrm>
            <a:off x="508000" y="6032500"/>
            <a:ext cx="5664200" cy="272434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was kicked out of scientific organizations. He was treated like a leper.</a:t>
            </a:r>
          </a:p>
        </p:txBody>
      </p:sp>
      <p:grpSp>
        <p:nvGrpSpPr>
          <p:cNvPr id="1093" name="Group 1093"/>
          <p:cNvGrpSpPr/>
          <p:nvPr/>
        </p:nvGrpSpPr>
        <p:grpSpPr>
          <a:xfrm>
            <a:off x="6883400" y="952500"/>
            <a:ext cx="5626101" cy="7074118"/>
            <a:chOff x="-266700" y="-127000"/>
            <a:chExt cx="5626100" cy="7074117"/>
          </a:xfrm>
        </p:grpSpPr>
        <p:pic>
          <p:nvPicPr>
            <p:cNvPr id="1092" name="pasted-image.png"/>
            <p:cNvPicPr/>
            <p:nvPr/>
          </p:nvPicPr>
          <p:blipFill>
            <a:blip r:embed="rId2">
              <a:extLst/>
            </a:blip>
            <a:srcRect l="5551" r="5551"/>
            <a:stretch>
              <a:fillRect/>
            </a:stretch>
          </p:blipFill>
          <p:spPr>
            <a:xfrm>
              <a:off x="0" y="0"/>
              <a:ext cx="5257800" cy="6820118"/>
            </a:xfrm>
            <a:prstGeom prst="rect">
              <a:avLst/>
            </a:prstGeom>
            <a:ln>
              <a:noFill/>
            </a:ln>
            <a:effectLst/>
          </p:spPr>
        </p:pic>
        <p:pic>
          <p:nvPicPr>
            <p:cNvPr id="1091" name="Picture 109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 name="Shape 1095"/>
          <p:cNvSpPr>
            <a:spLocks noGrp="1"/>
          </p:cNvSpPr>
          <p:nvPr>
            <p:ph type="body" idx="1"/>
          </p:nvPr>
        </p:nvSpPr>
        <p:spPr>
          <a:xfrm>
            <a:off x="736600" y="6413500"/>
            <a:ext cx="5664200" cy="2159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persecution is going on today in every field of science.</a:t>
            </a:r>
          </a:p>
        </p:txBody>
      </p:sp>
      <p:grpSp>
        <p:nvGrpSpPr>
          <p:cNvPr id="1098" name="Group 1098"/>
          <p:cNvGrpSpPr/>
          <p:nvPr/>
        </p:nvGrpSpPr>
        <p:grpSpPr>
          <a:xfrm>
            <a:off x="6883400" y="952500"/>
            <a:ext cx="5626100" cy="7074118"/>
            <a:chOff x="-266700" y="-127000"/>
            <a:chExt cx="5626100" cy="7074117"/>
          </a:xfrm>
        </p:grpSpPr>
        <p:pic>
          <p:nvPicPr>
            <p:cNvPr id="1097" name="pasted-image.png"/>
            <p:cNvPicPr/>
            <p:nvPr/>
          </p:nvPicPr>
          <p:blipFill>
            <a:blip r:embed="rId2">
              <a:extLst/>
            </a:blip>
            <a:srcRect l="13226" r="34813"/>
            <a:stretch>
              <a:fillRect/>
            </a:stretch>
          </p:blipFill>
          <p:spPr>
            <a:xfrm>
              <a:off x="0" y="0"/>
              <a:ext cx="5257800" cy="6820118"/>
            </a:xfrm>
            <a:prstGeom prst="rect">
              <a:avLst/>
            </a:prstGeom>
            <a:ln>
              <a:noFill/>
            </a:ln>
            <a:effectLst/>
          </p:spPr>
        </p:pic>
        <p:pic>
          <p:nvPicPr>
            <p:cNvPr id="1096" name="Picture 109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0" name="Shape 1100"/>
          <p:cNvSpPr>
            <a:spLocks noGrp="1"/>
          </p:cNvSpPr>
          <p:nvPr>
            <p:ph type="body" idx="1"/>
          </p:nvPr>
        </p:nvSpPr>
        <p:spPr>
          <a:xfrm>
            <a:off x="660400" y="1058366"/>
            <a:ext cx="5296694" cy="8373468"/>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Phillip Johnson, law professor</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“Darwinian theory is the creation myth of our culture. … So we have the priesthood of naturalism … which has to protect its mystery that gives it that authority—that’s why they’re so vicious towards critics.”</a:t>
            </a:r>
          </a:p>
        </p:txBody>
      </p:sp>
      <p:grpSp>
        <p:nvGrpSpPr>
          <p:cNvPr id="1103" name="Group 1103"/>
          <p:cNvGrpSpPr/>
          <p:nvPr/>
        </p:nvGrpSpPr>
        <p:grpSpPr>
          <a:xfrm>
            <a:off x="7797800" y="3442566"/>
            <a:ext cx="4792382" cy="5992668"/>
            <a:chOff x="-266699" y="-126999"/>
            <a:chExt cx="4792381" cy="5992666"/>
          </a:xfrm>
        </p:grpSpPr>
        <p:pic>
          <p:nvPicPr>
            <p:cNvPr id="1102" name="pasted-image.png"/>
            <p:cNvPicPr/>
            <p:nvPr/>
          </p:nvPicPr>
          <p:blipFill>
            <a:blip r:embed="rId2">
              <a:extLst/>
            </a:blip>
            <a:srcRect t="7058" b="7058"/>
            <a:stretch>
              <a:fillRect/>
            </a:stretch>
          </p:blipFill>
          <p:spPr>
            <a:xfrm>
              <a:off x="0" y="0"/>
              <a:ext cx="4424082" cy="5738667"/>
            </a:xfrm>
            <a:prstGeom prst="rect">
              <a:avLst/>
            </a:prstGeom>
            <a:ln>
              <a:noFill/>
            </a:ln>
            <a:effectLst/>
          </p:spPr>
        </p:pic>
        <p:pic>
          <p:nvPicPr>
            <p:cNvPr id="1101" name="Picture 1100"/>
            <p:cNvPicPr/>
            <p:nvPr/>
          </p:nvPicPr>
          <p:blipFill>
            <a:blip r:embed="rId3">
              <a:extLst/>
            </a:blip>
            <a:stretch>
              <a:fillRect/>
            </a:stretch>
          </p:blipFill>
          <p:spPr>
            <a:xfrm>
              <a:off x="-266700" y="-127000"/>
              <a:ext cx="4792382" cy="5992667"/>
            </a:xfrm>
            <a:prstGeom prst="rect">
              <a:avLst/>
            </a:prstGeom>
            <a:effectLst/>
          </p:spPr>
        </p:pic>
      </p:grpSp>
      <p:grpSp>
        <p:nvGrpSpPr>
          <p:cNvPr id="1106" name="Group 1106"/>
          <p:cNvGrpSpPr/>
          <p:nvPr/>
        </p:nvGrpSpPr>
        <p:grpSpPr>
          <a:xfrm>
            <a:off x="6629399" y="393700"/>
            <a:ext cx="3540504" cy="4368801"/>
            <a:chOff x="-266700" y="-126999"/>
            <a:chExt cx="3540502" cy="4368800"/>
          </a:xfrm>
        </p:grpSpPr>
        <p:pic>
          <p:nvPicPr>
            <p:cNvPr id="1105" name="pasted-image.png"/>
            <p:cNvPicPr/>
            <p:nvPr/>
          </p:nvPicPr>
          <p:blipFill>
            <a:blip r:embed="rId4">
              <a:extLst/>
            </a:blip>
            <a:srcRect t="2134" b="2134"/>
            <a:stretch>
              <a:fillRect/>
            </a:stretch>
          </p:blipFill>
          <p:spPr>
            <a:xfrm>
              <a:off x="0" y="0"/>
              <a:ext cx="3172203" cy="4114800"/>
            </a:xfrm>
            <a:prstGeom prst="rect">
              <a:avLst/>
            </a:prstGeom>
            <a:ln>
              <a:noFill/>
            </a:ln>
            <a:effectLst/>
          </p:spPr>
        </p:pic>
        <p:pic>
          <p:nvPicPr>
            <p:cNvPr id="1104" name="Picture 1103"/>
            <p:cNvPicPr/>
            <p:nvPr/>
          </p:nvPicPr>
          <p:blipFill>
            <a:blip r:embed="rId5">
              <a:extLst/>
            </a:blip>
            <a:stretch>
              <a:fillRect/>
            </a:stretch>
          </p:blipFill>
          <p:spPr>
            <a:xfrm>
              <a:off x="-266700" y="-127000"/>
              <a:ext cx="3540503" cy="4368801"/>
            </a:xfrm>
            <a:prstGeom prst="rect">
              <a:avLst/>
            </a:prstGeom>
            <a:effectLst/>
          </p:spPr>
        </p:pic>
      </p:grpSp>
    </p:spTree>
  </p:cSld>
  <p:clrMapOvr>
    <a:masterClrMapping/>
  </p:clrMapOvr>
  <p:transition spd="med"/>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 name="Shape 1108"/>
          <p:cNvSpPr>
            <a:spLocks noGrp="1"/>
          </p:cNvSpPr>
          <p:nvPr>
            <p:ph type="body" idx="1"/>
          </p:nvPr>
        </p:nvSpPr>
        <p:spPr>
          <a:xfrm>
            <a:off x="736600" y="5041155"/>
            <a:ext cx="5664200" cy="404009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Expelled: No Intelligence Allowed examines the persecution of scientists and professors who dare to question Darwinism.</a:t>
            </a:r>
          </a:p>
        </p:txBody>
      </p:sp>
      <p:grpSp>
        <p:nvGrpSpPr>
          <p:cNvPr id="1111" name="Group 1111"/>
          <p:cNvGrpSpPr/>
          <p:nvPr/>
        </p:nvGrpSpPr>
        <p:grpSpPr>
          <a:xfrm>
            <a:off x="6883400" y="952500"/>
            <a:ext cx="5626100" cy="7074118"/>
            <a:chOff x="-266700" y="-127000"/>
            <a:chExt cx="5626100" cy="7074117"/>
          </a:xfrm>
        </p:grpSpPr>
        <p:pic>
          <p:nvPicPr>
            <p:cNvPr id="1110" name="pasted-image.png"/>
            <p:cNvPicPr/>
            <p:nvPr/>
          </p:nvPicPr>
          <p:blipFill>
            <a:blip r:embed="rId2">
              <a:extLst/>
            </a:blip>
            <a:srcRect l="16226" r="28507"/>
            <a:stretch>
              <a:fillRect/>
            </a:stretch>
          </p:blipFill>
          <p:spPr>
            <a:xfrm>
              <a:off x="0" y="0"/>
              <a:ext cx="5257800" cy="6820118"/>
            </a:xfrm>
            <a:prstGeom prst="rect">
              <a:avLst/>
            </a:prstGeom>
            <a:ln>
              <a:noFill/>
            </a:ln>
            <a:effectLst/>
          </p:spPr>
        </p:pic>
        <p:pic>
          <p:nvPicPr>
            <p:cNvPr id="1109" name="Picture 110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3" name="Shape 1113"/>
          <p:cNvSpPr>
            <a:spLocks noGrp="1"/>
          </p:cNvSpPr>
          <p:nvPr>
            <p:ph type="body" idx="1"/>
          </p:nvPr>
        </p:nvSpPr>
        <p:spPr>
          <a:xfrm>
            <a:off x="419100" y="5384055"/>
            <a:ext cx="6640612" cy="434945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Dr. Jerry Bergman holds a Ph.D. in biology and a Ph.D. in measurement</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He tells the “shocking truth about killing the careers of Darwin doubters.” Bergman himself was fired.</a:t>
            </a:r>
          </a:p>
        </p:txBody>
      </p:sp>
      <p:pic>
        <p:nvPicPr>
          <p:cNvPr id="1114" name="pasted-image.png"/>
          <p:cNvPicPr/>
          <p:nvPr/>
        </p:nvPicPr>
        <p:blipFill>
          <a:blip r:embed="rId2">
            <a:extLst/>
          </a:blip>
          <a:stretch>
            <a:fillRect/>
          </a:stretch>
        </p:blipFill>
        <p:spPr>
          <a:xfrm>
            <a:off x="7530653" y="1918394"/>
            <a:ext cx="4903094" cy="7344028"/>
          </a:xfrm>
          <a:prstGeom prst="rect">
            <a:avLst/>
          </a:prstGeom>
          <a:ln w="12700">
            <a:miter lim="400000"/>
          </a:ln>
        </p:spPr>
      </p:pic>
      <p:pic>
        <p:nvPicPr>
          <p:cNvPr id="1115" name="pasted-image.png"/>
          <p:cNvPicPr/>
          <p:nvPr/>
        </p:nvPicPr>
        <p:blipFill>
          <a:blip r:embed="rId3">
            <a:extLst/>
          </a:blip>
          <a:stretch>
            <a:fillRect/>
          </a:stretch>
        </p:blipFill>
        <p:spPr>
          <a:xfrm>
            <a:off x="4265024" y="178960"/>
            <a:ext cx="3824876" cy="492644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7" name="Shape 1117"/>
          <p:cNvSpPr>
            <a:spLocks noGrp="1"/>
          </p:cNvSpPr>
          <p:nvPr>
            <p:ph type="body" idx="1"/>
          </p:nvPr>
        </p:nvSpPr>
        <p:spPr>
          <a:xfrm>
            <a:off x="736600" y="1633686"/>
            <a:ext cx="5664200" cy="7934028"/>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At best, the scientist who questions evolution is treated as an idiot and a fool.</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Here is how Michael Behe, Ph.D. in biology, is depicted on the internet. He is not a creationist, but he has written books debunking evolution by mutations.</a:t>
            </a:r>
          </a:p>
        </p:txBody>
      </p:sp>
      <p:grpSp>
        <p:nvGrpSpPr>
          <p:cNvPr id="1120" name="Group 1120"/>
          <p:cNvGrpSpPr/>
          <p:nvPr/>
        </p:nvGrpSpPr>
        <p:grpSpPr>
          <a:xfrm>
            <a:off x="6883400" y="952500"/>
            <a:ext cx="5626100" cy="7074118"/>
            <a:chOff x="-266700" y="-127000"/>
            <a:chExt cx="5626100" cy="7074117"/>
          </a:xfrm>
        </p:grpSpPr>
        <p:pic>
          <p:nvPicPr>
            <p:cNvPr id="1119" name="pasted-image.png"/>
            <p:cNvPicPr/>
            <p:nvPr/>
          </p:nvPicPr>
          <p:blipFill>
            <a:blip r:embed="rId2">
              <a:extLst/>
            </a:blip>
            <a:srcRect t="9926" b="21648"/>
            <a:stretch>
              <a:fillRect/>
            </a:stretch>
          </p:blipFill>
          <p:spPr>
            <a:xfrm>
              <a:off x="0" y="0"/>
              <a:ext cx="5257800" cy="6820118"/>
            </a:xfrm>
            <a:prstGeom prst="rect">
              <a:avLst/>
            </a:prstGeom>
            <a:ln>
              <a:noFill/>
            </a:ln>
            <a:effectLst/>
          </p:spPr>
        </p:pic>
        <p:pic>
          <p:nvPicPr>
            <p:cNvPr id="1118" name="Picture 111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2" name="Shape 1122"/>
          <p:cNvSpPr>
            <a:spLocks noGrp="1"/>
          </p:cNvSpPr>
          <p:nvPr>
            <p:ph type="body" idx="1"/>
          </p:nvPr>
        </p:nvSpPr>
        <p:spPr>
          <a:xfrm>
            <a:off x="508000" y="4527897"/>
            <a:ext cx="5664200" cy="424507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Some evolutionists even call themselves howler monkeys because of their fierce opposition to those who dare question their doctrine.</a:t>
            </a:r>
          </a:p>
        </p:txBody>
      </p:sp>
      <p:grpSp>
        <p:nvGrpSpPr>
          <p:cNvPr id="1125" name="Group 1125"/>
          <p:cNvGrpSpPr/>
          <p:nvPr/>
        </p:nvGrpSpPr>
        <p:grpSpPr>
          <a:xfrm>
            <a:off x="6883400" y="952500"/>
            <a:ext cx="5626100" cy="7074118"/>
            <a:chOff x="-266700" y="-127000"/>
            <a:chExt cx="5626100" cy="7074117"/>
          </a:xfrm>
        </p:grpSpPr>
        <p:pic>
          <p:nvPicPr>
            <p:cNvPr id="1124" name="pasted-image.png"/>
            <p:cNvPicPr/>
            <p:nvPr/>
          </p:nvPicPr>
          <p:blipFill>
            <a:blip r:embed="rId2">
              <a:extLst/>
            </a:blip>
            <a:srcRect l="24402" r="24402"/>
            <a:stretch>
              <a:fillRect/>
            </a:stretch>
          </p:blipFill>
          <p:spPr>
            <a:xfrm>
              <a:off x="0" y="0"/>
              <a:ext cx="5257800" cy="6820118"/>
            </a:xfrm>
            <a:prstGeom prst="rect">
              <a:avLst/>
            </a:prstGeom>
            <a:ln>
              <a:noFill/>
            </a:ln>
            <a:effectLst/>
          </p:spPr>
        </p:pic>
        <p:pic>
          <p:nvPicPr>
            <p:cNvPr id="1123" name="Picture 112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Shape 1127"/>
          <p:cNvSpPr>
            <a:spLocks noGrp="1"/>
          </p:cNvSpPr>
          <p:nvPr>
            <p:ph type="body" idx="1"/>
          </p:nvPr>
        </p:nvSpPr>
        <p:spPr>
          <a:xfrm>
            <a:off x="1271934" y="7779692"/>
            <a:ext cx="10460932" cy="136872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Howler monkeys use their howls to protect their territory and intimidate their enemies.</a:t>
            </a:r>
          </a:p>
        </p:txBody>
      </p:sp>
      <p:pic>
        <p:nvPicPr>
          <p:cNvPr id="1128" name="FirefoxScreenSnapz002.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1627257" y="412154"/>
            <a:ext cx="9750286" cy="7100751"/>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0" fill="hold"/>
                                        <p:tgtEl>
                                          <p:spTgt spid="112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1128"/>
                </p:tgtEl>
              </p:cMediaNode>
            </p:video>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0" name="Shape 1130"/>
          <p:cNvSpPr>
            <a:spLocks noGrp="1"/>
          </p:cNvSpPr>
          <p:nvPr>
            <p:ph type="body" idx="1"/>
          </p:nvPr>
        </p:nvSpPr>
        <p:spPr>
          <a:xfrm>
            <a:off x="508000" y="3241377"/>
            <a:ext cx="5664200" cy="6395046"/>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Huxley coined the term “agnostic.” It means “no knowledge.” The agnostic claims that there isn’t sufficient evidence to know if God exists.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Agnosticism glorifies a skeptical mindset.</a:t>
            </a:r>
          </a:p>
        </p:txBody>
      </p:sp>
      <p:grpSp>
        <p:nvGrpSpPr>
          <p:cNvPr id="1133" name="Group 1133"/>
          <p:cNvGrpSpPr/>
          <p:nvPr/>
        </p:nvGrpSpPr>
        <p:grpSpPr>
          <a:xfrm>
            <a:off x="6883400" y="952500"/>
            <a:ext cx="5626100" cy="7074118"/>
            <a:chOff x="-266700" y="-127000"/>
            <a:chExt cx="5626100" cy="7074117"/>
          </a:xfrm>
        </p:grpSpPr>
        <p:pic>
          <p:nvPicPr>
            <p:cNvPr id="1132" name="pasted-image.png"/>
            <p:cNvPicPr/>
            <p:nvPr/>
          </p:nvPicPr>
          <p:blipFill>
            <a:blip r:embed="rId2">
              <a:extLst/>
            </a:blip>
            <a:srcRect t="723" b="723"/>
            <a:stretch>
              <a:fillRect/>
            </a:stretch>
          </p:blipFill>
          <p:spPr>
            <a:xfrm>
              <a:off x="0" y="0"/>
              <a:ext cx="5257800" cy="6820118"/>
            </a:xfrm>
            <a:prstGeom prst="rect">
              <a:avLst/>
            </a:prstGeom>
            <a:ln>
              <a:noFill/>
            </a:ln>
            <a:effectLst/>
          </p:spPr>
        </p:pic>
        <p:pic>
          <p:nvPicPr>
            <p:cNvPr id="1131" name="Picture 113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 name="Shape 1135"/>
          <p:cNvSpPr>
            <a:spLocks noGrp="1"/>
          </p:cNvSpPr>
          <p:nvPr>
            <p:ph type="body" idx="1"/>
          </p:nvPr>
        </p:nvSpPr>
        <p:spPr>
          <a:xfrm>
            <a:off x="736600" y="5956300"/>
            <a:ext cx="5664200" cy="306169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Huxley’s biographer said, “Agnosticism was to become the new faith of the West.”</a:t>
            </a:r>
          </a:p>
        </p:txBody>
      </p:sp>
      <p:grpSp>
        <p:nvGrpSpPr>
          <p:cNvPr id="1138" name="Group 1138"/>
          <p:cNvGrpSpPr/>
          <p:nvPr/>
        </p:nvGrpSpPr>
        <p:grpSpPr>
          <a:xfrm>
            <a:off x="6883400" y="952500"/>
            <a:ext cx="5626100" cy="7074118"/>
            <a:chOff x="-266700" y="-127000"/>
            <a:chExt cx="5626100" cy="7074117"/>
          </a:xfrm>
        </p:grpSpPr>
        <p:pic>
          <p:nvPicPr>
            <p:cNvPr id="1137" name="pasted-image.png"/>
            <p:cNvPicPr/>
            <p:nvPr/>
          </p:nvPicPr>
          <p:blipFill>
            <a:blip r:embed="rId2">
              <a:extLst/>
            </a:blip>
            <a:srcRect t="723" b="723"/>
            <a:stretch>
              <a:fillRect/>
            </a:stretch>
          </p:blipFill>
          <p:spPr>
            <a:xfrm>
              <a:off x="0" y="0"/>
              <a:ext cx="5257800" cy="6820118"/>
            </a:xfrm>
            <a:prstGeom prst="rect">
              <a:avLst/>
            </a:prstGeom>
            <a:ln>
              <a:noFill/>
            </a:ln>
            <a:effectLst/>
          </p:spPr>
        </p:pic>
        <p:pic>
          <p:nvPicPr>
            <p:cNvPr id="1136" name="Picture 113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Picture 127"/>
          <p:cNvPicPr/>
          <p:nvPr/>
        </p:nvPicPr>
        <p:blipFill>
          <a:blip r:embed="rId2">
            <a:extLst/>
          </a:blip>
          <a:stretch>
            <a:fillRect/>
          </a:stretch>
        </p:blipFill>
        <p:spPr>
          <a:xfrm>
            <a:off x="838200" y="787400"/>
            <a:ext cx="11328400" cy="8534400"/>
          </a:xfrm>
          <a:prstGeom prst="rect">
            <a:avLst/>
          </a:prstGeom>
        </p:spPr>
      </p:pic>
    </p:spTree>
  </p:cSld>
  <p:clrMapOvr>
    <a:masterClrMapping/>
  </p:clrMapOvr>
  <p:transition spd="med"/>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0" name="Shape 1140"/>
          <p:cNvSpPr>
            <a:spLocks noGrp="1"/>
          </p:cNvSpPr>
          <p:nvPr>
            <p:ph type="body" idx="1"/>
          </p:nvPr>
        </p:nvSpPr>
        <p:spPr>
          <a:xfrm>
            <a:off x="736600" y="2893119"/>
            <a:ext cx="5664200" cy="580638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Both Darwin and Huxley believed they could maintain a moral code for society even if God is rejected, but this is impossible when men believe they are mere animals and products of blind chance.</a:t>
            </a:r>
          </a:p>
        </p:txBody>
      </p:sp>
      <p:grpSp>
        <p:nvGrpSpPr>
          <p:cNvPr id="1143" name="Group 1143"/>
          <p:cNvGrpSpPr/>
          <p:nvPr/>
        </p:nvGrpSpPr>
        <p:grpSpPr>
          <a:xfrm>
            <a:off x="6883400" y="952500"/>
            <a:ext cx="5626100" cy="7074118"/>
            <a:chOff x="-266700" y="-127000"/>
            <a:chExt cx="5626100" cy="7074117"/>
          </a:xfrm>
        </p:grpSpPr>
        <p:pic>
          <p:nvPicPr>
            <p:cNvPr id="1142" name="pasted-image.png"/>
            <p:cNvPicPr/>
            <p:nvPr/>
          </p:nvPicPr>
          <p:blipFill>
            <a:blip r:embed="rId2">
              <a:extLst/>
            </a:blip>
            <a:srcRect t="723" b="723"/>
            <a:stretch>
              <a:fillRect/>
            </a:stretch>
          </p:blipFill>
          <p:spPr>
            <a:xfrm>
              <a:off x="0" y="0"/>
              <a:ext cx="5257800" cy="6820118"/>
            </a:xfrm>
            <a:prstGeom prst="rect">
              <a:avLst/>
            </a:prstGeom>
            <a:ln>
              <a:noFill/>
            </a:ln>
            <a:effectLst/>
          </p:spPr>
        </p:pic>
        <p:pic>
          <p:nvPicPr>
            <p:cNvPr id="1141" name="Picture 114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5" name="Shape 1145"/>
          <p:cNvSpPr>
            <a:spLocks noGrp="1"/>
          </p:cNvSpPr>
          <p:nvPr>
            <p:ph type="body" idx="1"/>
          </p:nvPr>
        </p:nvSpPr>
        <p:spPr>
          <a:xfrm>
            <a:off x="736600" y="4250928"/>
            <a:ext cx="5664200" cy="500300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Both men were faithful husbands who believed in the traditional institution of marriage. They opposed the new morality that was coming to the fore in their time.</a:t>
            </a:r>
          </a:p>
        </p:txBody>
      </p:sp>
      <p:grpSp>
        <p:nvGrpSpPr>
          <p:cNvPr id="1148" name="Group 1148"/>
          <p:cNvGrpSpPr/>
          <p:nvPr/>
        </p:nvGrpSpPr>
        <p:grpSpPr>
          <a:xfrm>
            <a:off x="6883400" y="952500"/>
            <a:ext cx="5626100" cy="7074118"/>
            <a:chOff x="-266700" y="-127000"/>
            <a:chExt cx="5626100" cy="7074117"/>
          </a:xfrm>
        </p:grpSpPr>
        <p:pic>
          <p:nvPicPr>
            <p:cNvPr id="1147" name="pasted-image.png"/>
            <p:cNvPicPr/>
            <p:nvPr/>
          </p:nvPicPr>
          <p:blipFill>
            <a:blip r:embed="rId2">
              <a:extLst/>
            </a:blip>
            <a:srcRect t="723" b="723"/>
            <a:stretch>
              <a:fillRect/>
            </a:stretch>
          </p:blipFill>
          <p:spPr>
            <a:xfrm>
              <a:off x="0" y="0"/>
              <a:ext cx="5257800" cy="6820118"/>
            </a:xfrm>
            <a:prstGeom prst="rect">
              <a:avLst/>
            </a:prstGeom>
            <a:ln>
              <a:noFill/>
            </a:ln>
            <a:effectLst/>
          </p:spPr>
        </p:pic>
        <p:pic>
          <p:nvPicPr>
            <p:cNvPr id="1146" name="Picture 114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0" name="Shape 1150"/>
          <p:cNvSpPr>
            <a:spLocks noGrp="1"/>
          </p:cNvSpPr>
          <p:nvPr>
            <p:ph type="body" idx="1"/>
          </p:nvPr>
        </p:nvSpPr>
        <p:spPr>
          <a:xfrm>
            <a:off x="736600" y="3742928"/>
            <a:ext cx="5664200" cy="500300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But no-fault divorce, homosexual rights, legalized abortion, and the pornography revolution are direct products of their religious skepticism and evolutionary doctrine.</a:t>
            </a:r>
          </a:p>
        </p:txBody>
      </p:sp>
      <p:grpSp>
        <p:nvGrpSpPr>
          <p:cNvPr id="1153" name="Group 1153"/>
          <p:cNvGrpSpPr/>
          <p:nvPr/>
        </p:nvGrpSpPr>
        <p:grpSpPr>
          <a:xfrm>
            <a:off x="6883400" y="952500"/>
            <a:ext cx="5626100" cy="7074118"/>
            <a:chOff x="-266700" y="-127000"/>
            <a:chExt cx="5626100" cy="7074117"/>
          </a:xfrm>
        </p:grpSpPr>
        <p:pic>
          <p:nvPicPr>
            <p:cNvPr id="1152" name="pasted-image.png"/>
            <p:cNvPicPr/>
            <p:nvPr/>
          </p:nvPicPr>
          <p:blipFill>
            <a:blip r:embed="rId2">
              <a:extLst/>
            </a:blip>
            <a:srcRect t="723" b="723"/>
            <a:stretch>
              <a:fillRect/>
            </a:stretch>
          </p:blipFill>
          <p:spPr>
            <a:xfrm>
              <a:off x="0" y="0"/>
              <a:ext cx="5257800" cy="6820118"/>
            </a:xfrm>
            <a:prstGeom prst="rect">
              <a:avLst/>
            </a:prstGeom>
            <a:ln>
              <a:noFill/>
            </a:ln>
            <a:effectLst/>
          </p:spPr>
        </p:pic>
        <p:pic>
          <p:nvPicPr>
            <p:cNvPr id="1151" name="Picture 115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5" name="Shape 1155"/>
          <p:cNvSpPr>
            <a:spLocks noGrp="1"/>
          </p:cNvSpPr>
          <p:nvPr>
            <p:ph type="body" idx="1"/>
          </p:nvPr>
        </p:nvSpPr>
        <p:spPr>
          <a:xfrm>
            <a:off x="736600" y="6117431"/>
            <a:ext cx="5664200" cy="248046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 lived to despise the nihilistic culture he helped create.</a:t>
            </a:r>
          </a:p>
        </p:txBody>
      </p:sp>
      <p:grpSp>
        <p:nvGrpSpPr>
          <p:cNvPr id="1158" name="Group 1158"/>
          <p:cNvGrpSpPr/>
          <p:nvPr/>
        </p:nvGrpSpPr>
        <p:grpSpPr>
          <a:xfrm>
            <a:off x="6883400" y="952500"/>
            <a:ext cx="5626100" cy="7074118"/>
            <a:chOff x="-266700" y="-127000"/>
            <a:chExt cx="5626100" cy="7074117"/>
          </a:xfrm>
        </p:grpSpPr>
        <p:pic>
          <p:nvPicPr>
            <p:cNvPr id="1157" name="pasted-image.png"/>
            <p:cNvPicPr/>
            <p:nvPr/>
          </p:nvPicPr>
          <p:blipFill>
            <a:blip r:embed="rId2">
              <a:extLst/>
            </a:blip>
            <a:srcRect t="723" b="723"/>
            <a:stretch>
              <a:fillRect/>
            </a:stretch>
          </p:blipFill>
          <p:spPr>
            <a:xfrm>
              <a:off x="0" y="0"/>
              <a:ext cx="5257800" cy="6820118"/>
            </a:xfrm>
            <a:prstGeom prst="rect">
              <a:avLst/>
            </a:prstGeom>
            <a:ln>
              <a:noFill/>
            </a:ln>
            <a:effectLst/>
          </p:spPr>
        </p:pic>
        <p:pic>
          <p:nvPicPr>
            <p:cNvPr id="1156" name="Picture 1155"/>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0" name="Shape 1160"/>
          <p:cNvSpPr>
            <a:spLocks noGrp="1"/>
          </p:cNvSpPr>
          <p:nvPr>
            <p:ph type="body" idx="1"/>
          </p:nvPr>
        </p:nvSpPr>
        <p:spPr>
          <a:xfrm>
            <a:off x="736600" y="5076031"/>
            <a:ext cx="5664200" cy="402570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was trying to slay the ghost he had raised, but lacked the formula” (Jacques, Barzun, Darwin, Marx, Wagner, p. 103).</a:t>
            </a:r>
          </a:p>
        </p:txBody>
      </p:sp>
      <p:grpSp>
        <p:nvGrpSpPr>
          <p:cNvPr id="1163" name="Group 1163"/>
          <p:cNvGrpSpPr/>
          <p:nvPr/>
        </p:nvGrpSpPr>
        <p:grpSpPr>
          <a:xfrm>
            <a:off x="6901967" y="621031"/>
            <a:ext cx="5201134" cy="8511538"/>
            <a:chOff x="-266700" y="-127000"/>
            <a:chExt cx="5201132" cy="8511537"/>
          </a:xfrm>
        </p:grpSpPr>
        <p:pic>
          <p:nvPicPr>
            <p:cNvPr id="1162" name="pasted-image.png"/>
            <p:cNvPicPr/>
            <p:nvPr/>
          </p:nvPicPr>
          <p:blipFill>
            <a:blip r:embed="rId2">
              <a:extLst/>
            </a:blip>
            <a:srcRect/>
            <a:stretch>
              <a:fillRect/>
            </a:stretch>
          </p:blipFill>
          <p:spPr>
            <a:xfrm>
              <a:off x="0" y="0"/>
              <a:ext cx="4832833" cy="8257538"/>
            </a:xfrm>
            <a:prstGeom prst="rect">
              <a:avLst/>
            </a:prstGeom>
            <a:ln>
              <a:noFill/>
            </a:ln>
            <a:effectLst/>
          </p:spPr>
        </p:pic>
        <p:pic>
          <p:nvPicPr>
            <p:cNvPr id="1161" name="Picture 1160"/>
            <p:cNvPicPr/>
            <p:nvPr/>
          </p:nvPicPr>
          <p:blipFill>
            <a:blip r:embed="rId3">
              <a:extLst/>
            </a:blip>
            <a:stretch>
              <a:fillRect/>
            </a:stretch>
          </p:blipFill>
          <p:spPr>
            <a:xfrm>
              <a:off x="-266700" y="-127000"/>
              <a:ext cx="5201133" cy="8511537"/>
            </a:xfrm>
            <a:prstGeom prst="rect">
              <a:avLst/>
            </a:prstGeom>
            <a:effectLst/>
          </p:spPr>
        </p:pic>
      </p:grpSp>
    </p:spTree>
  </p:cSld>
  <p:clrMapOvr>
    <a:masterClrMapping/>
  </p:clrMapOvr>
  <p:transition spd="med"/>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5" name="Shape 1165"/>
          <p:cNvSpPr>
            <a:spLocks noGrp="1"/>
          </p:cNvSpPr>
          <p:nvPr>
            <p:ph type="body" idx="1"/>
          </p:nvPr>
        </p:nvSpPr>
        <p:spPr>
          <a:xfrm>
            <a:off x="736600" y="4629249"/>
            <a:ext cx="5664200" cy="402570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Huxley was 60, the flamboyant homosexual Oscar Wilde came to his house with some of his daughter Nettie’s “self-obsessed hedonist” friends.</a:t>
            </a:r>
          </a:p>
        </p:txBody>
      </p:sp>
      <p:grpSp>
        <p:nvGrpSpPr>
          <p:cNvPr id="1168" name="Group 1168"/>
          <p:cNvGrpSpPr/>
          <p:nvPr/>
        </p:nvGrpSpPr>
        <p:grpSpPr>
          <a:xfrm>
            <a:off x="6698767" y="621031"/>
            <a:ext cx="5201134" cy="8511538"/>
            <a:chOff x="-266700" y="-127000"/>
            <a:chExt cx="5201132" cy="8511537"/>
          </a:xfrm>
        </p:grpSpPr>
        <p:pic>
          <p:nvPicPr>
            <p:cNvPr id="1167" name="pasted-image.png"/>
            <p:cNvPicPr/>
            <p:nvPr/>
          </p:nvPicPr>
          <p:blipFill>
            <a:blip r:embed="rId2">
              <a:extLst/>
            </a:blip>
            <a:srcRect l="759" r="759"/>
            <a:stretch>
              <a:fillRect/>
            </a:stretch>
          </p:blipFill>
          <p:spPr>
            <a:xfrm>
              <a:off x="0" y="0"/>
              <a:ext cx="4832833" cy="8257538"/>
            </a:xfrm>
            <a:prstGeom prst="rect">
              <a:avLst/>
            </a:prstGeom>
            <a:ln>
              <a:noFill/>
            </a:ln>
            <a:effectLst/>
          </p:spPr>
        </p:pic>
        <p:pic>
          <p:nvPicPr>
            <p:cNvPr id="1166" name="Picture 1165"/>
            <p:cNvPicPr/>
            <p:nvPr/>
          </p:nvPicPr>
          <p:blipFill>
            <a:blip r:embed="rId3">
              <a:extLst/>
            </a:blip>
            <a:stretch>
              <a:fillRect/>
            </a:stretch>
          </p:blipFill>
          <p:spPr>
            <a:xfrm>
              <a:off x="-266700" y="-127000"/>
              <a:ext cx="5201133" cy="8511537"/>
            </a:xfrm>
            <a:prstGeom prst="rect">
              <a:avLst/>
            </a:prstGeom>
            <a:effectLst/>
          </p:spPr>
        </p:pic>
      </p:grpSp>
    </p:spTree>
  </p:cSld>
  <p:clrMapOvr>
    <a:masterClrMapping/>
  </p:clrMapOvr>
  <p:transition spd="med"/>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0" name="Shape 1170"/>
          <p:cNvSpPr>
            <a:spLocks noGrp="1"/>
          </p:cNvSpPr>
          <p:nvPr>
            <p:ph type="body" idx="1"/>
          </p:nvPr>
        </p:nvSpPr>
        <p:spPr>
          <a:xfrm>
            <a:off x="533400" y="3707507"/>
            <a:ext cx="5664200" cy="527764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Wilde came “with his risqué quips, with all the petulances and flippancies and decadence and voluptuousness and perversity of the new Hedonism”</a:t>
            </a:r>
            <a:br>
              <a:rPr sz="3600" spc="-47">
                <a:solidFill>
                  <a:srgbClr val="CBCBCB"/>
                </a:solidFill>
                <a:latin typeface="Georgia"/>
                <a:ea typeface="Georgia"/>
                <a:cs typeface="Georgia"/>
                <a:sym typeface="Georgia"/>
              </a:rPr>
            </a:br>
            <a:r>
              <a:rPr sz="3600" spc="-47">
                <a:solidFill>
                  <a:srgbClr val="CBCBCB"/>
                </a:solidFill>
                <a:latin typeface="Georgia"/>
                <a:ea typeface="Georgia"/>
                <a:cs typeface="Georgia"/>
                <a:sym typeface="Georgia"/>
              </a:rPr>
              <a:t>(Desmond, p. 540).</a:t>
            </a:r>
          </a:p>
        </p:txBody>
      </p:sp>
      <p:grpSp>
        <p:nvGrpSpPr>
          <p:cNvPr id="1173" name="Group 1173"/>
          <p:cNvGrpSpPr/>
          <p:nvPr/>
        </p:nvGrpSpPr>
        <p:grpSpPr>
          <a:xfrm>
            <a:off x="6781799" y="709934"/>
            <a:ext cx="5599111" cy="8333732"/>
            <a:chOff x="-266700" y="-127000"/>
            <a:chExt cx="5599109" cy="8333731"/>
          </a:xfrm>
        </p:grpSpPr>
        <p:pic>
          <p:nvPicPr>
            <p:cNvPr id="1172" name="pasted-image.png"/>
            <p:cNvPicPr/>
            <p:nvPr/>
          </p:nvPicPr>
          <p:blipFill>
            <a:blip r:embed="rId2">
              <a:extLst/>
            </a:blip>
            <a:srcRect l="3210" r="3210"/>
            <a:stretch>
              <a:fillRect/>
            </a:stretch>
          </p:blipFill>
          <p:spPr>
            <a:xfrm>
              <a:off x="0" y="0"/>
              <a:ext cx="5230810" cy="8079732"/>
            </a:xfrm>
            <a:prstGeom prst="rect">
              <a:avLst/>
            </a:prstGeom>
            <a:ln>
              <a:noFill/>
            </a:ln>
            <a:effectLst/>
          </p:spPr>
        </p:pic>
        <p:pic>
          <p:nvPicPr>
            <p:cNvPr id="1171" name="Picture 1170"/>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5" name="Shape 1175"/>
          <p:cNvSpPr>
            <a:spLocks noGrp="1"/>
          </p:cNvSpPr>
          <p:nvPr>
            <p:ph type="body" idx="1"/>
          </p:nvPr>
        </p:nvSpPr>
        <p:spPr>
          <a:xfrm>
            <a:off x="533400" y="6417468"/>
            <a:ext cx="5664200" cy="256768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After he left, Huxley said, “That man never enters my house again.”</a:t>
            </a:r>
          </a:p>
        </p:txBody>
      </p:sp>
      <p:grpSp>
        <p:nvGrpSpPr>
          <p:cNvPr id="1178" name="Group 1178"/>
          <p:cNvGrpSpPr/>
          <p:nvPr/>
        </p:nvGrpSpPr>
        <p:grpSpPr>
          <a:xfrm>
            <a:off x="6781799" y="709934"/>
            <a:ext cx="5599111" cy="8333732"/>
            <a:chOff x="-266700" y="-127000"/>
            <a:chExt cx="5599109" cy="8333731"/>
          </a:xfrm>
        </p:grpSpPr>
        <p:pic>
          <p:nvPicPr>
            <p:cNvPr id="1177" name="pasted-image.png"/>
            <p:cNvPicPr/>
            <p:nvPr/>
          </p:nvPicPr>
          <p:blipFill>
            <a:blip r:embed="rId2">
              <a:extLst/>
            </a:blip>
            <a:srcRect/>
            <a:stretch>
              <a:fillRect/>
            </a:stretch>
          </p:blipFill>
          <p:spPr>
            <a:xfrm>
              <a:off x="0" y="0"/>
              <a:ext cx="5230810" cy="8079732"/>
            </a:xfrm>
            <a:prstGeom prst="rect">
              <a:avLst/>
            </a:prstGeom>
            <a:ln>
              <a:noFill/>
            </a:ln>
            <a:effectLst/>
          </p:spPr>
        </p:pic>
        <p:pic>
          <p:nvPicPr>
            <p:cNvPr id="1176" name="Picture 1175"/>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0" name="Shape 1180"/>
          <p:cNvSpPr>
            <a:spLocks noGrp="1"/>
          </p:cNvSpPr>
          <p:nvPr>
            <p:ph type="body" idx="1"/>
          </p:nvPr>
        </p:nvSpPr>
        <p:spPr>
          <a:xfrm>
            <a:off x="533400" y="4997251"/>
            <a:ext cx="5664200" cy="33275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 “died heavyhearted with forebodings of the kind of future he had helped to prepare” (Barzun, p. 64).</a:t>
            </a:r>
          </a:p>
        </p:txBody>
      </p:sp>
      <p:grpSp>
        <p:nvGrpSpPr>
          <p:cNvPr id="1183" name="Group 1183"/>
          <p:cNvGrpSpPr/>
          <p:nvPr/>
        </p:nvGrpSpPr>
        <p:grpSpPr>
          <a:xfrm>
            <a:off x="6901967" y="621031"/>
            <a:ext cx="5201134" cy="8511538"/>
            <a:chOff x="-266700" y="-127000"/>
            <a:chExt cx="5201132" cy="8511537"/>
          </a:xfrm>
        </p:grpSpPr>
        <p:pic>
          <p:nvPicPr>
            <p:cNvPr id="1182" name="pasted-image.png"/>
            <p:cNvPicPr/>
            <p:nvPr/>
          </p:nvPicPr>
          <p:blipFill>
            <a:blip r:embed="rId2">
              <a:extLst/>
            </a:blip>
            <a:srcRect/>
            <a:stretch>
              <a:fillRect/>
            </a:stretch>
          </p:blipFill>
          <p:spPr>
            <a:xfrm>
              <a:off x="0" y="0"/>
              <a:ext cx="4832833" cy="8257538"/>
            </a:xfrm>
            <a:prstGeom prst="rect">
              <a:avLst/>
            </a:prstGeom>
            <a:ln>
              <a:noFill/>
            </a:ln>
            <a:effectLst/>
          </p:spPr>
        </p:pic>
        <p:pic>
          <p:nvPicPr>
            <p:cNvPr id="1181" name="Picture 1180"/>
            <p:cNvPicPr/>
            <p:nvPr/>
          </p:nvPicPr>
          <p:blipFill>
            <a:blip r:embed="rId3">
              <a:extLst/>
            </a:blip>
            <a:stretch>
              <a:fillRect/>
            </a:stretch>
          </p:blipFill>
          <p:spPr>
            <a:xfrm>
              <a:off x="-266700" y="-127000"/>
              <a:ext cx="5201133" cy="8511537"/>
            </a:xfrm>
            <a:prstGeom prst="rect">
              <a:avLst/>
            </a:prstGeom>
            <a:effectLst/>
          </p:spPr>
        </p:pic>
      </p:grpSp>
    </p:spTree>
  </p:cSld>
  <p:clrMapOvr>
    <a:masterClrMapping/>
  </p:clrMapOvr>
  <p:transition spd="med"/>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5" name="Shape 1185"/>
          <p:cNvSpPr>
            <a:spLocks noGrp="1"/>
          </p:cNvSpPr>
          <p:nvPr>
            <p:ph type="body" idx="1"/>
          </p:nvPr>
        </p:nvSpPr>
        <p:spPr>
          <a:xfrm>
            <a:off x="558800" y="6177756"/>
            <a:ext cx="5664200" cy="237559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became increasingly depressed and nihilistic (Desmond, p. 560).</a:t>
            </a:r>
          </a:p>
        </p:txBody>
      </p:sp>
      <p:grpSp>
        <p:nvGrpSpPr>
          <p:cNvPr id="1188" name="Group 1188"/>
          <p:cNvGrpSpPr/>
          <p:nvPr/>
        </p:nvGrpSpPr>
        <p:grpSpPr>
          <a:xfrm>
            <a:off x="6781799" y="709934"/>
            <a:ext cx="5599111" cy="8333732"/>
            <a:chOff x="-266700" y="-127000"/>
            <a:chExt cx="5599109" cy="8333731"/>
          </a:xfrm>
        </p:grpSpPr>
        <p:pic>
          <p:nvPicPr>
            <p:cNvPr id="1187" name="pasted-image.png"/>
            <p:cNvPicPr/>
            <p:nvPr/>
          </p:nvPicPr>
          <p:blipFill>
            <a:blip r:embed="rId2">
              <a:extLst/>
            </a:blip>
            <a:srcRect/>
            <a:stretch>
              <a:fillRect/>
            </a:stretch>
          </p:blipFill>
          <p:spPr>
            <a:xfrm>
              <a:off x="0" y="0"/>
              <a:ext cx="5230810" cy="8079732"/>
            </a:xfrm>
            <a:prstGeom prst="rect">
              <a:avLst/>
            </a:prstGeom>
            <a:ln>
              <a:noFill/>
            </a:ln>
            <a:effectLst/>
          </p:spPr>
        </p:pic>
        <p:pic>
          <p:nvPicPr>
            <p:cNvPr id="1186" name="Picture 1185"/>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Picture 129"/>
          <p:cNvPicPr/>
          <p:nvPr/>
        </p:nvPicPr>
        <p:blipFill>
          <a:blip r:embed="rId2">
            <a:extLst/>
          </a:blip>
          <a:stretch>
            <a:fillRect/>
          </a:stretch>
        </p:blipFill>
        <p:spPr>
          <a:xfrm>
            <a:off x="812800" y="635000"/>
            <a:ext cx="11328400" cy="8534400"/>
          </a:xfrm>
          <a:prstGeom prst="rect">
            <a:avLst/>
          </a:prstGeom>
        </p:spPr>
      </p:pic>
      <p:sp>
        <p:nvSpPr>
          <p:cNvPr id="131" name="Shape 131"/>
          <p:cNvSpPr/>
          <p:nvPr/>
        </p:nvSpPr>
        <p:spPr>
          <a:xfrm>
            <a:off x="965200" y="1346200"/>
            <a:ext cx="5410200" cy="178048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FFFFFF"/>
                </a:solidFill>
                <a:latin typeface="Georgia"/>
                <a:ea typeface="Georgia"/>
                <a:cs typeface="Georgia"/>
                <a:sym typeface="Georgia"/>
              </a:defRPr>
            </a:lvl1pPr>
          </a:lstStyle>
          <a:p>
            <a:pPr lvl="0">
              <a:defRPr sz="1800" spc="0">
                <a:solidFill>
                  <a:srgbClr val="000000"/>
                </a:solidFill>
              </a:defRPr>
            </a:pPr>
            <a:r>
              <a:rPr sz="3600" spc="-47">
                <a:solidFill>
                  <a:srgbClr val="FFFFFF"/>
                </a:solidFill>
              </a:rPr>
              <a:t>British Museum of Natural History London, England</a:t>
            </a:r>
          </a:p>
        </p:txBody>
      </p:sp>
    </p:spTree>
  </p:cSld>
  <p:clrMapOvr>
    <a:masterClrMapping/>
  </p:clrMapOvr>
  <p:transition spd="med"/>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0" name="Shape 1190"/>
          <p:cNvSpPr>
            <a:spLocks noGrp="1"/>
          </p:cNvSpPr>
          <p:nvPr>
            <p:ph type="body" idx="1"/>
          </p:nvPr>
        </p:nvSpPr>
        <p:spPr>
          <a:xfrm>
            <a:off x="736600" y="6568876"/>
            <a:ext cx="5664200" cy="259407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 said “a deadness hangs about me.”</a:t>
            </a:r>
          </a:p>
        </p:txBody>
      </p:sp>
      <p:grpSp>
        <p:nvGrpSpPr>
          <p:cNvPr id="1193" name="Group 1193"/>
          <p:cNvGrpSpPr/>
          <p:nvPr/>
        </p:nvGrpSpPr>
        <p:grpSpPr>
          <a:xfrm>
            <a:off x="6781799" y="709934"/>
            <a:ext cx="5599111" cy="8333732"/>
            <a:chOff x="-266700" y="-127000"/>
            <a:chExt cx="5599109" cy="8333731"/>
          </a:xfrm>
        </p:grpSpPr>
        <p:pic>
          <p:nvPicPr>
            <p:cNvPr id="1192" name="pasted-image.png"/>
            <p:cNvPicPr/>
            <p:nvPr/>
          </p:nvPicPr>
          <p:blipFill>
            <a:blip r:embed="rId2">
              <a:extLst/>
            </a:blip>
            <a:srcRect/>
            <a:stretch>
              <a:fillRect/>
            </a:stretch>
          </p:blipFill>
          <p:spPr>
            <a:xfrm>
              <a:off x="0" y="0"/>
              <a:ext cx="5230810" cy="8079732"/>
            </a:xfrm>
            <a:prstGeom prst="rect">
              <a:avLst/>
            </a:prstGeom>
            <a:ln>
              <a:noFill/>
            </a:ln>
            <a:effectLst/>
          </p:spPr>
        </p:pic>
        <p:pic>
          <p:nvPicPr>
            <p:cNvPr id="1191" name="Picture 1190"/>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5" name="Shape 1195"/>
          <p:cNvSpPr>
            <a:spLocks noGrp="1"/>
          </p:cNvSpPr>
          <p:nvPr>
            <p:ph type="body" idx="1"/>
          </p:nvPr>
        </p:nvSpPr>
        <p:spPr>
          <a:xfrm>
            <a:off x="736600" y="1863030"/>
            <a:ext cx="5664200" cy="7150299"/>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Huxley was said to “carry a strain of madness in him.”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He had “lengthy conversations between unknown persons living within his brain” (Desmond, p. 555).</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This sounds like demons.</a:t>
            </a:r>
          </a:p>
        </p:txBody>
      </p:sp>
      <p:grpSp>
        <p:nvGrpSpPr>
          <p:cNvPr id="1198" name="Group 1198"/>
          <p:cNvGrpSpPr/>
          <p:nvPr/>
        </p:nvGrpSpPr>
        <p:grpSpPr>
          <a:xfrm>
            <a:off x="6781799" y="709934"/>
            <a:ext cx="5599111" cy="8333732"/>
            <a:chOff x="-266700" y="-127000"/>
            <a:chExt cx="5599109" cy="8333731"/>
          </a:xfrm>
        </p:grpSpPr>
        <p:pic>
          <p:nvPicPr>
            <p:cNvPr id="1197" name="pasted-image.png"/>
            <p:cNvPicPr/>
            <p:nvPr/>
          </p:nvPicPr>
          <p:blipFill>
            <a:blip r:embed="rId2">
              <a:extLst/>
            </a:blip>
            <a:srcRect/>
            <a:stretch>
              <a:fillRect/>
            </a:stretch>
          </p:blipFill>
          <p:spPr>
            <a:xfrm>
              <a:off x="0" y="0"/>
              <a:ext cx="5230810" cy="8079732"/>
            </a:xfrm>
            <a:prstGeom prst="rect">
              <a:avLst/>
            </a:prstGeom>
            <a:ln>
              <a:noFill/>
            </a:ln>
            <a:effectLst/>
          </p:spPr>
        </p:pic>
        <p:pic>
          <p:nvPicPr>
            <p:cNvPr id="1196" name="Picture 1195"/>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0" name="Shape 1200"/>
          <p:cNvSpPr>
            <a:spLocks noGrp="1"/>
          </p:cNvSpPr>
          <p:nvPr>
            <p:ph type="body" idx="1"/>
          </p:nvPr>
        </p:nvSpPr>
        <p:spPr>
          <a:xfrm>
            <a:off x="736600" y="7338516"/>
            <a:ext cx="5664200" cy="154503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Huxley’s father died in an asylum.</a:t>
            </a:r>
          </a:p>
        </p:txBody>
      </p:sp>
      <p:grpSp>
        <p:nvGrpSpPr>
          <p:cNvPr id="1203" name="Group 1203"/>
          <p:cNvGrpSpPr/>
          <p:nvPr/>
        </p:nvGrpSpPr>
        <p:grpSpPr>
          <a:xfrm>
            <a:off x="6781799" y="709934"/>
            <a:ext cx="5599111" cy="8333732"/>
            <a:chOff x="-266700" y="-127000"/>
            <a:chExt cx="5599109" cy="8333731"/>
          </a:xfrm>
        </p:grpSpPr>
        <p:pic>
          <p:nvPicPr>
            <p:cNvPr id="1202" name="pasted-image.png"/>
            <p:cNvPicPr/>
            <p:nvPr/>
          </p:nvPicPr>
          <p:blipFill>
            <a:blip r:embed="rId2">
              <a:extLst/>
            </a:blip>
            <a:srcRect/>
            <a:stretch>
              <a:fillRect/>
            </a:stretch>
          </p:blipFill>
          <p:spPr>
            <a:xfrm>
              <a:off x="0" y="0"/>
              <a:ext cx="5230810" cy="8079732"/>
            </a:xfrm>
            <a:prstGeom prst="rect">
              <a:avLst/>
            </a:prstGeom>
            <a:ln>
              <a:noFill/>
            </a:ln>
            <a:effectLst/>
          </p:spPr>
        </p:pic>
        <p:pic>
          <p:nvPicPr>
            <p:cNvPr id="1201" name="Picture 1200"/>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5" name="Shape 1205"/>
          <p:cNvSpPr>
            <a:spLocks noGrp="1"/>
          </p:cNvSpPr>
          <p:nvPr>
            <p:ph type="body" idx="1"/>
          </p:nvPr>
        </p:nvSpPr>
        <p:spPr>
          <a:xfrm>
            <a:off x="736600" y="6680497"/>
            <a:ext cx="5664200" cy="263485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Huxley’s brothers suffered “extreme mental anxiety” and “near madness.”</a:t>
            </a:r>
          </a:p>
        </p:txBody>
      </p:sp>
      <p:grpSp>
        <p:nvGrpSpPr>
          <p:cNvPr id="1208" name="Group 1208"/>
          <p:cNvGrpSpPr/>
          <p:nvPr/>
        </p:nvGrpSpPr>
        <p:grpSpPr>
          <a:xfrm>
            <a:off x="6781799" y="709934"/>
            <a:ext cx="5599111" cy="8333732"/>
            <a:chOff x="-266700" y="-127000"/>
            <a:chExt cx="5599109" cy="8333731"/>
          </a:xfrm>
        </p:grpSpPr>
        <p:pic>
          <p:nvPicPr>
            <p:cNvPr id="1207" name="pasted-image.png"/>
            <p:cNvPicPr/>
            <p:nvPr/>
          </p:nvPicPr>
          <p:blipFill>
            <a:blip r:embed="rId2">
              <a:extLst/>
            </a:blip>
            <a:srcRect/>
            <a:stretch>
              <a:fillRect/>
            </a:stretch>
          </p:blipFill>
          <p:spPr>
            <a:xfrm>
              <a:off x="0" y="0"/>
              <a:ext cx="5230810" cy="8079732"/>
            </a:xfrm>
            <a:prstGeom prst="rect">
              <a:avLst/>
            </a:prstGeom>
            <a:ln>
              <a:noFill/>
            </a:ln>
            <a:effectLst/>
          </p:spPr>
        </p:pic>
        <p:pic>
          <p:nvPicPr>
            <p:cNvPr id="1206" name="Picture 1205"/>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0" name="Shape 1210"/>
          <p:cNvSpPr>
            <a:spLocks noGrp="1"/>
          </p:cNvSpPr>
          <p:nvPr>
            <p:ph type="body" idx="1"/>
          </p:nvPr>
        </p:nvSpPr>
        <p:spPr>
          <a:xfrm>
            <a:off x="736600" y="2967980"/>
            <a:ext cx="5664200" cy="5911652"/>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Huxley’s daughter Mady was “prey to gloom and horrors” and died in her mid-twenties.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She died in near-madness, “desperately wanting to believe in another happier world” (p. 558).</a:t>
            </a:r>
          </a:p>
        </p:txBody>
      </p:sp>
      <p:grpSp>
        <p:nvGrpSpPr>
          <p:cNvPr id="1213" name="Group 1213"/>
          <p:cNvGrpSpPr/>
          <p:nvPr/>
        </p:nvGrpSpPr>
        <p:grpSpPr>
          <a:xfrm>
            <a:off x="6781799" y="709934"/>
            <a:ext cx="5599111" cy="8333732"/>
            <a:chOff x="-266700" y="-127000"/>
            <a:chExt cx="5599109" cy="8333731"/>
          </a:xfrm>
        </p:grpSpPr>
        <p:pic>
          <p:nvPicPr>
            <p:cNvPr id="1212" name="pasted-image.png"/>
            <p:cNvPicPr/>
            <p:nvPr/>
          </p:nvPicPr>
          <p:blipFill>
            <a:blip r:embed="rId2">
              <a:extLst/>
            </a:blip>
            <a:srcRect/>
            <a:stretch>
              <a:fillRect/>
            </a:stretch>
          </p:blipFill>
          <p:spPr>
            <a:xfrm>
              <a:off x="0" y="0"/>
              <a:ext cx="5230810" cy="8079732"/>
            </a:xfrm>
            <a:prstGeom prst="rect">
              <a:avLst/>
            </a:prstGeom>
            <a:ln>
              <a:noFill/>
            </a:ln>
            <a:effectLst/>
          </p:spPr>
        </p:pic>
        <p:pic>
          <p:nvPicPr>
            <p:cNvPr id="1211" name="Picture 1210"/>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5" name="Shape 1215"/>
          <p:cNvSpPr>
            <a:spLocks noGrp="1"/>
          </p:cNvSpPr>
          <p:nvPr>
            <p:ph type="body" idx="1"/>
          </p:nvPr>
        </p:nvSpPr>
        <p:spPr>
          <a:xfrm>
            <a:off x="736600" y="5923905"/>
            <a:ext cx="5664200" cy="295572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Huxley’s grandson Noel Travelyan, committed suicide at age 25.</a:t>
            </a:r>
          </a:p>
        </p:txBody>
      </p:sp>
      <p:grpSp>
        <p:nvGrpSpPr>
          <p:cNvPr id="1218" name="Group 1218"/>
          <p:cNvGrpSpPr/>
          <p:nvPr/>
        </p:nvGrpSpPr>
        <p:grpSpPr>
          <a:xfrm>
            <a:off x="6781799" y="709934"/>
            <a:ext cx="5599111" cy="8333732"/>
            <a:chOff x="-266700" y="-127000"/>
            <a:chExt cx="5599109" cy="8333731"/>
          </a:xfrm>
        </p:grpSpPr>
        <p:pic>
          <p:nvPicPr>
            <p:cNvPr id="1217" name="pasted-image.png"/>
            <p:cNvPicPr/>
            <p:nvPr/>
          </p:nvPicPr>
          <p:blipFill>
            <a:blip r:embed="rId2">
              <a:extLst/>
            </a:blip>
            <a:srcRect/>
            <a:stretch>
              <a:fillRect/>
            </a:stretch>
          </p:blipFill>
          <p:spPr>
            <a:xfrm>
              <a:off x="0" y="0"/>
              <a:ext cx="5230810" cy="8079732"/>
            </a:xfrm>
            <a:prstGeom prst="rect">
              <a:avLst/>
            </a:prstGeom>
            <a:ln>
              <a:noFill/>
            </a:ln>
            <a:effectLst/>
          </p:spPr>
        </p:pic>
        <p:pic>
          <p:nvPicPr>
            <p:cNvPr id="1216" name="Picture 1215"/>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0" name="Shape 1220"/>
          <p:cNvSpPr>
            <a:spLocks noGrp="1"/>
          </p:cNvSpPr>
          <p:nvPr>
            <p:ph type="body" idx="1"/>
          </p:nvPr>
        </p:nvSpPr>
        <p:spPr>
          <a:xfrm>
            <a:off x="736600" y="5923905"/>
            <a:ext cx="5664200" cy="295572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Another grandson, Julian Huxley, suffered six mental breakdowns.</a:t>
            </a:r>
          </a:p>
        </p:txBody>
      </p:sp>
      <p:grpSp>
        <p:nvGrpSpPr>
          <p:cNvPr id="1223" name="Group 1223"/>
          <p:cNvGrpSpPr/>
          <p:nvPr/>
        </p:nvGrpSpPr>
        <p:grpSpPr>
          <a:xfrm>
            <a:off x="6781799" y="709934"/>
            <a:ext cx="5599111" cy="8333732"/>
            <a:chOff x="-266700" y="-127000"/>
            <a:chExt cx="5599109" cy="8333731"/>
          </a:xfrm>
        </p:grpSpPr>
        <p:pic>
          <p:nvPicPr>
            <p:cNvPr id="1222" name="pasted-image.png"/>
            <p:cNvPicPr/>
            <p:nvPr/>
          </p:nvPicPr>
          <p:blipFill>
            <a:blip r:embed="rId2">
              <a:extLst/>
            </a:blip>
            <a:srcRect/>
            <a:stretch>
              <a:fillRect/>
            </a:stretch>
          </p:blipFill>
          <p:spPr>
            <a:xfrm>
              <a:off x="0" y="0"/>
              <a:ext cx="5230810" cy="8079732"/>
            </a:xfrm>
            <a:prstGeom prst="rect">
              <a:avLst/>
            </a:prstGeom>
            <a:ln>
              <a:noFill/>
            </a:ln>
            <a:effectLst/>
          </p:spPr>
        </p:pic>
        <p:pic>
          <p:nvPicPr>
            <p:cNvPr id="1221" name="Picture 1220"/>
            <p:cNvPicPr/>
            <p:nvPr/>
          </p:nvPicPr>
          <p:blipFill>
            <a:blip r:embed="rId3">
              <a:extLst/>
            </a:blip>
            <a:stretch>
              <a:fillRect/>
            </a:stretch>
          </p:blipFill>
          <p:spPr>
            <a:xfrm>
              <a:off x="-266700" y="-127000"/>
              <a:ext cx="5599110" cy="8333732"/>
            </a:xfrm>
            <a:prstGeom prst="rect">
              <a:avLst/>
            </a:prstGeom>
            <a:effectLst/>
          </p:spPr>
        </p:pic>
      </p:grpSp>
    </p:spTree>
  </p:cSld>
  <p:clrMapOvr>
    <a:masterClrMapping/>
  </p:clrMapOvr>
  <p:transition spd="med"/>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5" name="Shape 1225"/>
          <p:cNvSpPr>
            <a:spLocks noGrp="1"/>
          </p:cNvSpPr>
          <p:nvPr>
            <p:ph type="body" idx="1"/>
          </p:nvPr>
        </p:nvSpPr>
        <p:spPr>
          <a:xfrm>
            <a:off x="596900" y="5670351"/>
            <a:ext cx="5664200" cy="4076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Huxley’s wife, Nettie, who professed to believe the Bible and was a church goer, “was lapping on the edges of agnosticism herself” (p. 516).</a:t>
            </a:r>
          </a:p>
        </p:txBody>
      </p:sp>
      <p:grpSp>
        <p:nvGrpSpPr>
          <p:cNvPr id="1228" name="Group 1228"/>
          <p:cNvGrpSpPr/>
          <p:nvPr/>
        </p:nvGrpSpPr>
        <p:grpSpPr>
          <a:xfrm>
            <a:off x="6837056" y="2270928"/>
            <a:ext cx="5553818" cy="6532544"/>
            <a:chOff x="-266700" y="-126999"/>
            <a:chExt cx="5553817" cy="6532543"/>
          </a:xfrm>
        </p:grpSpPr>
        <p:pic>
          <p:nvPicPr>
            <p:cNvPr id="1227" name="pasted-image.png"/>
            <p:cNvPicPr/>
            <p:nvPr/>
          </p:nvPicPr>
          <p:blipFill>
            <a:blip r:embed="rId2">
              <a:extLst/>
            </a:blip>
            <a:srcRect/>
            <a:stretch>
              <a:fillRect/>
            </a:stretch>
          </p:blipFill>
          <p:spPr>
            <a:xfrm>
              <a:off x="0" y="0"/>
              <a:ext cx="5185518" cy="6278544"/>
            </a:xfrm>
            <a:prstGeom prst="rect">
              <a:avLst/>
            </a:prstGeom>
            <a:ln>
              <a:noFill/>
            </a:ln>
            <a:effectLst/>
          </p:spPr>
        </p:pic>
        <p:pic>
          <p:nvPicPr>
            <p:cNvPr id="1226" name="Picture 1225"/>
            <p:cNvPicPr/>
            <p:nvPr/>
          </p:nvPicPr>
          <p:blipFill>
            <a:blip r:embed="rId3">
              <a:extLst/>
            </a:blip>
            <a:stretch>
              <a:fillRect/>
            </a:stretch>
          </p:blipFill>
          <p:spPr>
            <a:xfrm>
              <a:off x="-266700" y="-127000"/>
              <a:ext cx="5553818" cy="6532544"/>
            </a:xfrm>
            <a:prstGeom prst="rect">
              <a:avLst/>
            </a:prstGeom>
            <a:effectLst/>
          </p:spPr>
        </p:pic>
      </p:grpSp>
      <p:grpSp>
        <p:nvGrpSpPr>
          <p:cNvPr id="1231" name="Group 1231"/>
          <p:cNvGrpSpPr/>
          <p:nvPr/>
        </p:nvGrpSpPr>
        <p:grpSpPr>
          <a:xfrm>
            <a:off x="3679147" y="264328"/>
            <a:ext cx="4243714" cy="4946290"/>
            <a:chOff x="-266699" y="-126999"/>
            <a:chExt cx="4243713" cy="4946289"/>
          </a:xfrm>
        </p:grpSpPr>
        <p:pic>
          <p:nvPicPr>
            <p:cNvPr id="1230" name="pasted-image.png"/>
            <p:cNvPicPr/>
            <p:nvPr/>
          </p:nvPicPr>
          <p:blipFill>
            <a:blip r:embed="rId4">
              <a:extLst/>
            </a:blip>
            <a:srcRect t="4271" b="23081"/>
            <a:stretch>
              <a:fillRect/>
            </a:stretch>
          </p:blipFill>
          <p:spPr>
            <a:xfrm>
              <a:off x="0" y="0"/>
              <a:ext cx="3875414" cy="4692290"/>
            </a:xfrm>
            <a:prstGeom prst="rect">
              <a:avLst/>
            </a:prstGeom>
            <a:ln>
              <a:noFill/>
            </a:ln>
            <a:effectLst/>
          </p:spPr>
        </p:pic>
        <p:pic>
          <p:nvPicPr>
            <p:cNvPr id="1229" name="Picture 1228"/>
            <p:cNvPicPr/>
            <p:nvPr/>
          </p:nvPicPr>
          <p:blipFill>
            <a:blip r:embed="rId5">
              <a:extLst/>
            </a:blip>
            <a:stretch>
              <a:fillRect/>
            </a:stretch>
          </p:blipFill>
          <p:spPr>
            <a:xfrm>
              <a:off x="-266700" y="-127000"/>
              <a:ext cx="4243714" cy="4946290"/>
            </a:xfrm>
            <a:prstGeom prst="rect">
              <a:avLst/>
            </a:prstGeom>
            <a:effectLst/>
          </p:spPr>
        </p:pic>
      </p:grpSp>
    </p:spTree>
  </p:cSld>
  <p:clrMapOvr>
    <a:masterClrMapping/>
  </p:clrMapOvr>
  <p:transition spd="med"/>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 name="Shape 1233"/>
          <p:cNvSpPr>
            <a:spLocks noGrp="1"/>
          </p:cNvSpPr>
          <p:nvPr>
            <p:ph type="body" idx="1"/>
          </p:nvPr>
        </p:nvSpPr>
        <p:spPr>
          <a:xfrm>
            <a:off x="533400" y="2348557"/>
            <a:ext cx="5664200" cy="7164686"/>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She had ignored the warning of God’s Word.</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“Be ye not unequally yoked together with unbelievers: for what fellowship hath righteousness with unrighteousness? and what communion hath light with darkness?” (1 Corinthians 6:14).</a:t>
            </a:r>
          </a:p>
        </p:txBody>
      </p:sp>
      <p:grpSp>
        <p:nvGrpSpPr>
          <p:cNvPr id="1236" name="Group 1236"/>
          <p:cNvGrpSpPr/>
          <p:nvPr/>
        </p:nvGrpSpPr>
        <p:grpSpPr>
          <a:xfrm>
            <a:off x="6506856" y="1610528"/>
            <a:ext cx="5553819" cy="6532544"/>
            <a:chOff x="-266700" y="-126999"/>
            <a:chExt cx="5553817" cy="6532543"/>
          </a:xfrm>
        </p:grpSpPr>
        <p:pic>
          <p:nvPicPr>
            <p:cNvPr id="1235" name="pasted-image.png"/>
            <p:cNvPicPr/>
            <p:nvPr/>
          </p:nvPicPr>
          <p:blipFill>
            <a:blip r:embed="rId2">
              <a:extLst/>
            </a:blip>
            <a:srcRect t="4595" b="4595"/>
            <a:stretch>
              <a:fillRect/>
            </a:stretch>
          </p:blipFill>
          <p:spPr>
            <a:xfrm>
              <a:off x="0" y="0"/>
              <a:ext cx="5185518" cy="6278544"/>
            </a:xfrm>
            <a:prstGeom prst="rect">
              <a:avLst/>
            </a:prstGeom>
            <a:ln>
              <a:noFill/>
            </a:ln>
            <a:effectLst/>
          </p:spPr>
        </p:pic>
        <p:pic>
          <p:nvPicPr>
            <p:cNvPr id="1234" name="Picture 1233"/>
            <p:cNvPicPr/>
            <p:nvPr/>
          </p:nvPicPr>
          <p:blipFill>
            <a:blip r:embed="rId3">
              <a:extLst/>
            </a:blip>
            <a:stretch>
              <a:fillRect/>
            </a:stretch>
          </p:blipFill>
          <p:spPr>
            <a:xfrm>
              <a:off x="-266700" y="-127000"/>
              <a:ext cx="5553818" cy="6532544"/>
            </a:xfrm>
            <a:prstGeom prst="rect">
              <a:avLst/>
            </a:prstGeom>
            <a:effectLst/>
          </p:spPr>
        </p:pic>
      </p:grpSp>
    </p:spTree>
  </p:cSld>
  <p:clrMapOvr>
    <a:masterClrMapping/>
  </p:clrMapOvr>
  <p:transition spd="med"/>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8" name="Shape 1238"/>
          <p:cNvSpPr>
            <a:spLocks noGrp="1"/>
          </p:cNvSpPr>
          <p:nvPr>
            <p:ph type="body" idx="1"/>
          </p:nvPr>
        </p:nvSpPr>
        <p:spPr>
          <a:xfrm>
            <a:off x="533400" y="5603378"/>
            <a:ext cx="5664200" cy="328017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“Be not deceived: evil communications corrupt good manners” (1 Corinthians 15:33).</a:t>
            </a:r>
          </a:p>
        </p:txBody>
      </p:sp>
      <p:grpSp>
        <p:nvGrpSpPr>
          <p:cNvPr id="1241" name="Group 1241"/>
          <p:cNvGrpSpPr/>
          <p:nvPr/>
        </p:nvGrpSpPr>
        <p:grpSpPr>
          <a:xfrm>
            <a:off x="6506856" y="1610528"/>
            <a:ext cx="5553819" cy="6532544"/>
            <a:chOff x="-266700" y="-126999"/>
            <a:chExt cx="5553817" cy="6532543"/>
          </a:xfrm>
        </p:grpSpPr>
        <p:pic>
          <p:nvPicPr>
            <p:cNvPr id="1240" name="pasted-image.png"/>
            <p:cNvPicPr/>
            <p:nvPr/>
          </p:nvPicPr>
          <p:blipFill>
            <a:blip r:embed="rId2">
              <a:extLst/>
            </a:blip>
            <a:srcRect t="4595" b="4595"/>
            <a:stretch>
              <a:fillRect/>
            </a:stretch>
          </p:blipFill>
          <p:spPr>
            <a:xfrm>
              <a:off x="0" y="0"/>
              <a:ext cx="5185518" cy="6278544"/>
            </a:xfrm>
            <a:prstGeom prst="rect">
              <a:avLst/>
            </a:prstGeom>
            <a:ln>
              <a:noFill/>
            </a:ln>
            <a:effectLst/>
          </p:spPr>
        </p:pic>
        <p:pic>
          <p:nvPicPr>
            <p:cNvPr id="1239" name="Picture 1238"/>
            <p:cNvPicPr/>
            <p:nvPr/>
          </p:nvPicPr>
          <p:blipFill>
            <a:blip r:embed="rId3">
              <a:extLst/>
            </a:blip>
            <a:stretch>
              <a:fillRect/>
            </a:stretch>
          </p:blipFill>
          <p:spPr>
            <a:xfrm>
              <a:off x="-266700" y="-127000"/>
              <a:ext cx="5553818" cy="6532544"/>
            </a:xfrm>
            <a:prstGeom prst="rect">
              <a:avLst/>
            </a:prstGeom>
            <a:effectLst/>
          </p:spPr>
        </p:pic>
      </p:gr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Picture 132"/>
          <p:cNvPicPr/>
          <p:nvPr/>
        </p:nvPicPr>
        <p:blipFill>
          <a:blip r:embed="rId2">
            <a:extLst/>
          </a:blip>
          <a:stretch>
            <a:fillRect/>
          </a:stretch>
        </p:blipFill>
        <p:spPr>
          <a:xfrm>
            <a:off x="812800" y="635000"/>
            <a:ext cx="11328400" cy="8534400"/>
          </a:xfrm>
          <a:prstGeom prst="rect">
            <a:avLst/>
          </a:prstGeom>
        </p:spPr>
      </p:pic>
    </p:spTree>
  </p:cSld>
  <p:clrMapOvr>
    <a:masterClrMapping/>
  </p:clrMapOvr>
  <p:transition spd="med"/>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 name="Shape 1243"/>
          <p:cNvSpPr>
            <a:spLocks noGrp="1"/>
          </p:cNvSpPr>
          <p:nvPr>
            <p:ph type="body" idx="1"/>
          </p:nvPr>
        </p:nvSpPr>
        <p:spPr>
          <a:xfrm>
            <a:off x="477887" y="654545"/>
            <a:ext cx="6181626" cy="9753601"/>
          </a:xfrm>
          <a:prstGeom prst="rect">
            <a:avLst/>
          </a:prstGeom>
        </p:spPr>
        <p:txBody>
          <a:bodyPr/>
          <a:lstStyle/>
          <a:p>
            <a:pPr lvl="0">
              <a:lnSpc>
                <a:spcPct val="110000"/>
              </a:lnSpc>
              <a:defRPr sz="1800" spc="0">
                <a:solidFill>
                  <a:srgbClr val="000000"/>
                </a:solidFill>
              </a:defRPr>
            </a:pPr>
            <a:r>
              <a:rPr sz="3500" spc="-46">
                <a:solidFill>
                  <a:srgbClr val="CBCBCB"/>
                </a:solidFill>
                <a:latin typeface="Georgia"/>
                <a:ea typeface="Georgia"/>
                <a:cs typeface="Georgia"/>
                <a:sym typeface="Georgia"/>
              </a:rPr>
              <a:t>Before he died, Huxley said he would rather be in hell than be annihilated.</a:t>
            </a:r>
          </a:p>
          <a:p>
            <a:pPr lvl="0">
              <a:lnSpc>
                <a:spcPct val="110000"/>
              </a:lnSpc>
              <a:defRPr sz="1800" spc="0">
                <a:solidFill>
                  <a:srgbClr val="000000"/>
                </a:solidFill>
              </a:defRPr>
            </a:pPr>
            <a:r>
              <a:rPr sz="3500" spc="-46">
                <a:solidFill>
                  <a:srgbClr val="CBCBCB"/>
                </a:solidFill>
                <a:latin typeface="Georgia"/>
                <a:ea typeface="Georgia"/>
                <a:cs typeface="Georgia"/>
                <a:sym typeface="Georgia"/>
              </a:rPr>
              <a:t> </a:t>
            </a:r>
          </a:p>
          <a:p>
            <a:pPr lvl="0">
              <a:lnSpc>
                <a:spcPct val="110000"/>
              </a:lnSpc>
              <a:defRPr sz="1800" spc="0">
                <a:solidFill>
                  <a:srgbClr val="000000"/>
                </a:solidFill>
              </a:defRPr>
            </a:pPr>
            <a:r>
              <a:rPr sz="3500" spc="-46">
                <a:solidFill>
                  <a:srgbClr val="CBCBCB"/>
                </a:solidFill>
                <a:latin typeface="Georgia"/>
                <a:ea typeface="Georgia"/>
                <a:cs typeface="Georgia"/>
                <a:sym typeface="Georgia"/>
              </a:rPr>
              <a:t>“I find my dislike to the thought of extinction increasing as I get older and nearer the goal. It flashes across me at all sorts of times with a sort of horror … I had sooner be in hell … at any rate in one of the upper circles, where the climate and company are not too trying” (Desmond, p. 506). </a:t>
            </a:r>
          </a:p>
        </p:txBody>
      </p:sp>
      <p:grpSp>
        <p:nvGrpSpPr>
          <p:cNvPr id="1246" name="Group 1246"/>
          <p:cNvGrpSpPr/>
          <p:nvPr/>
        </p:nvGrpSpPr>
        <p:grpSpPr>
          <a:xfrm>
            <a:off x="7097806" y="1610528"/>
            <a:ext cx="5166069" cy="6063063"/>
            <a:chOff x="-266700" y="-137292"/>
            <a:chExt cx="5166068" cy="6063062"/>
          </a:xfrm>
        </p:grpSpPr>
        <p:pic>
          <p:nvPicPr>
            <p:cNvPr id="1245" name="pasted-image.png"/>
            <p:cNvPicPr/>
            <p:nvPr/>
          </p:nvPicPr>
          <p:blipFill>
            <a:blip r:embed="rId2">
              <a:extLst/>
            </a:blip>
            <a:srcRect b="7337"/>
            <a:stretch>
              <a:fillRect/>
            </a:stretch>
          </p:blipFill>
          <p:spPr>
            <a:xfrm>
              <a:off x="0" y="0"/>
              <a:ext cx="4797768" cy="5798770"/>
            </a:xfrm>
            <a:prstGeom prst="rect">
              <a:avLst/>
            </a:prstGeom>
            <a:ln>
              <a:noFill/>
            </a:ln>
            <a:effectLst/>
          </p:spPr>
        </p:pic>
        <p:pic>
          <p:nvPicPr>
            <p:cNvPr id="1244" name="Picture 1243"/>
            <p:cNvPicPr/>
            <p:nvPr/>
          </p:nvPicPr>
          <p:blipFill>
            <a:blip r:embed="rId3">
              <a:extLst/>
            </a:blip>
            <a:stretch>
              <a:fillRect/>
            </a:stretch>
          </p:blipFill>
          <p:spPr>
            <a:xfrm>
              <a:off x="-266701" y="-137293"/>
              <a:ext cx="5166069" cy="6063063"/>
            </a:xfrm>
            <a:prstGeom prst="rect">
              <a:avLst/>
            </a:prstGeom>
            <a:effectLst/>
          </p:spPr>
        </p:pic>
      </p:grpSp>
    </p:spTree>
  </p:cSld>
  <p:clrMapOvr>
    <a:masterClrMapping/>
  </p:clrMapOvr>
  <p:transition spd="med"/>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8" name="Shape 1248"/>
          <p:cNvSpPr>
            <a:spLocks noGrp="1"/>
          </p:cNvSpPr>
          <p:nvPr>
            <p:ph type="body" idx="1"/>
          </p:nvPr>
        </p:nvSpPr>
        <p:spPr>
          <a:xfrm>
            <a:off x="736600" y="5522862"/>
            <a:ext cx="5664200" cy="277257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Huxley’s gospel has no salvation and is a pathetic substitute for the gospel of Jesus Christ.</a:t>
            </a:r>
          </a:p>
        </p:txBody>
      </p:sp>
      <p:grpSp>
        <p:nvGrpSpPr>
          <p:cNvPr id="1251" name="Group 1251"/>
          <p:cNvGrpSpPr/>
          <p:nvPr/>
        </p:nvGrpSpPr>
        <p:grpSpPr>
          <a:xfrm>
            <a:off x="7097806" y="1610528"/>
            <a:ext cx="5166069" cy="6063063"/>
            <a:chOff x="-266700" y="-137292"/>
            <a:chExt cx="5166068" cy="6063062"/>
          </a:xfrm>
        </p:grpSpPr>
        <p:pic>
          <p:nvPicPr>
            <p:cNvPr id="1250" name="pasted-image.png"/>
            <p:cNvPicPr/>
            <p:nvPr/>
          </p:nvPicPr>
          <p:blipFill>
            <a:blip r:embed="rId2">
              <a:extLst/>
            </a:blip>
            <a:srcRect b="7337"/>
            <a:stretch>
              <a:fillRect/>
            </a:stretch>
          </p:blipFill>
          <p:spPr>
            <a:xfrm>
              <a:off x="0" y="0"/>
              <a:ext cx="4797768" cy="5798770"/>
            </a:xfrm>
            <a:prstGeom prst="rect">
              <a:avLst/>
            </a:prstGeom>
            <a:ln>
              <a:noFill/>
            </a:ln>
            <a:effectLst/>
          </p:spPr>
        </p:pic>
        <p:pic>
          <p:nvPicPr>
            <p:cNvPr id="1249" name="Picture 1248"/>
            <p:cNvPicPr/>
            <p:nvPr/>
          </p:nvPicPr>
          <p:blipFill>
            <a:blip r:embed="rId3">
              <a:extLst/>
            </a:blip>
            <a:stretch>
              <a:fillRect/>
            </a:stretch>
          </p:blipFill>
          <p:spPr>
            <a:xfrm>
              <a:off x="-266701" y="-137293"/>
              <a:ext cx="5166069" cy="6063063"/>
            </a:xfrm>
            <a:prstGeom prst="rect">
              <a:avLst/>
            </a:prstGeom>
            <a:effectLst/>
          </p:spPr>
        </p:pic>
      </p:grpSp>
    </p:spTree>
  </p:cSld>
  <p:clrMapOvr>
    <a:masterClrMapping/>
  </p:clrMapOvr>
  <p:transition spd="med"/>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 name="Shape 1253"/>
          <p:cNvSpPr>
            <a:spLocks noGrp="1"/>
          </p:cNvSpPr>
          <p:nvPr>
            <p:ph type="body" idx="1"/>
          </p:nvPr>
        </p:nvSpPr>
        <p:spPr>
          <a:xfrm>
            <a:off x="736600" y="7165975"/>
            <a:ext cx="5664200" cy="162441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Atheists and agnostics are whistling in the dark.</a:t>
            </a:r>
          </a:p>
        </p:txBody>
      </p:sp>
      <p:grpSp>
        <p:nvGrpSpPr>
          <p:cNvPr id="1256" name="Group 1256"/>
          <p:cNvGrpSpPr/>
          <p:nvPr/>
        </p:nvGrpSpPr>
        <p:grpSpPr>
          <a:xfrm>
            <a:off x="6793006" y="1610528"/>
            <a:ext cx="5068241" cy="5944614"/>
            <a:chOff x="-266700" y="-137082"/>
            <a:chExt cx="5068239" cy="5944613"/>
          </a:xfrm>
        </p:grpSpPr>
        <p:pic>
          <p:nvPicPr>
            <p:cNvPr id="1255" name="pasted-image.png"/>
            <p:cNvPicPr/>
            <p:nvPr/>
          </p:nvPicPr>
          <p:blipFill>
            <a:blip r:embed="rId2">
              <a:extLst/>
            </a:blip>
            <a:srcRect b="7337"/>
            <a:stretch>
              <a:fillRect/>
            </a:stretch>
          </p:blipFill>
          <p:spPr>
            <a:xfrm>
              <a:off x="0" y="0"/>
              <a:ext cx="4699940" cy="5680531"/>
            </a:xfrm>
            <a:prstGeom prst="rect">
              <a:avLst/>
            </a:prstGeom>
            <a:ln>
              <a:noFill/>
            </a:ln>
            <a:effectLst/>
          </p:spPr>
        </p:pic>
        <p:pic>
          <p:nvPicPr>
            <p:cNvPr id="1254" name="Picture 1253"/>
            <p:cNvPicPr/>
            <p:nvPr/>
          </p:nvPicPr>
          <p:blipFill>
            <a:blip r:embed="rId3">
              <a:extLst/>
            </a:blip>
            <a:stretch>
              <a:fillRect/>
            </a:stretch>
          </p:blipFill>
          <p:spPr>
            <a:xfrm>
              <a:off x="-266701" y="-137083"/>
              <a:ext cx="5068241" cy="5944614"/>
            </a:xfrm>
            <a:prstGeom prst="rect">
              <a:avLst/>
            </a:prstGeom>
            <a:effectLst/>
          </p:spPr>
        </p:pic>
      </p:grpSp>
      <p:grpSp>
        <p:nvGrpSpPr>
          <p:cNvPr id="1259" name="Group 1259"/>
          <p:cNvGrpSpPr/>
          <p:nvPr/>
        </p:nvGrpSpPr>
        <p:grpSpPr>
          <a:xfrm>
            <a:off x="1574800" y="495300"/>
            <a:ext cx="4755337" cy="5944614"/>
            <a:chOff x="-266699" y="-126999"/>
            <a:chExt cx="4755336" cy="5944613"/>
          </a:xfrm>
        </p:grpSpPr>
        <p:pic>
          <p:nvPicPr>
            <p:cNvPr id="1258" name="darwin-17 - Version 2.jpg"/>
            <p:cNvPicPr/>
            <p:nvPr/>
          </p:nvPicPr>
          <p:blipFill>
            <a:blip r:embed="rId4">
              <a:extLst/>
            </a:blip>
            <a:srcRect t="1992" b="1993"/>
            <a:stretch>
              <a:fillRect/>
            </a:stretch>
          </p:blipFill>
          <p:spPr>
            <a:xfrm>
              <a:off x="0" y="0"/>
              <a:ext cx="4387037" cy="5690614"/>
            </a:xfrm>
            <a:prstGeom prst="rect">
              <a:avLst/>
            </a:prstGeom>
            <a:ln>
              <a:noFill/>
            </a:ln>
            <a:effectLst/>
          </p:spPr>
        </p:pic>
        <p:pic>
          <p:nvPicPr>
            <p:cNvPr id="1257" name="Picture 1256"/>
            <p:cNvPicPr/>
            <p:nvPr/>
          </p:nvPicPr>
          <p:blipFill>
            <a:blip r:embed="rId5">
              <a:extLst/>
            </a:blip>
            <a:stretch>
              <a:fillRect/>
            </a:stretch>
          </p:blipFill>
          <p:spPr>
            <a:xfrm>
              <a:off x="-266700" y="-127000"/>
              <a:ext cx="4755337" cy="5944614"/>
            </a:xfrm>
            <a:prstGeom prst="rect">
              <a:avLst/>
            </a:prstGeom>
            <a:effectLst/>
          </p:spPr>
        </p:pic>
      </p:grpSp>
    </p:spTree>
  </p:cSld>
  <p:clrMapOvr>
    <a:masterClrMapping/>
  </p:clrMapOvr>
  <p:transition spd="med"/>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1" name="Shape 1261"/>
          <p:cNvSpPr>
            <a:spLocks noGrp="1"/>
          </p:cNvSpPr>
          <p:nvPr>
            <p:ph type="body" idx="1"/>
          </p:nvPr>
        </p:nvSpPr>
        <p:spPr>
          <a:xfrm>
            <a:off x="392332" y="2171700"/>
            <a:ext cx="5867400" cy="7042638"/>
          </a:xfrm>
          <a:prstGeom prst="rect">
            <a:avLst/>
          </a:prstGeom>
        </p:spPr>
        <p:txBody>
          <a:bodyPr/>
          <a:lstStyle/>
          <a:p>
            <a:pPr lvl="0">
              <a:lnSpc>
                <a:spcPct val="120000"/>
              </a:lnSpc>
              <a:defRPr sz="1800" spc="0">
                <a:solidFill>
                  <a:srgbClr val="000000"/>
                </a:solidFill>
              </a:defRPr>
            </a:pPr>
            <a:r>
              <a:rPr sz="3600" spc="-47" dirty="0">
                <a:solidFill>
                  <a:srgbClr val="CBCBCB"/>
                </a:solidFill>
                <a:latin typeface="Georgia Bold"/>
                <a:ea typeface="Georgia Bold"/>
                <a:cs typeface="Georgia Bold"/>
                <a:sym typeface="Georgia Bold"/>
              </a:rPr>
              <a:t>NOTE TO TEACHERS</a:t>
            </a:r>
          </a:p>
          <a:p>
            <a:pPr lvl="0">
              <a:lnSpc>
                <a:spcPct val="120000"/>
              </a:lnSpc>
              <a:defRPr sz="1800" spc="0">
                <a:solidFill>
                  <a:srgbClr val="000000"/>
                </a:solidFill>
              </a:defRPr>
            </a:pPr>
            <a:endParaRPr sz="3600" spc="-47" dirty="0">
              <a:solidFill>
                <a:srgbClr val="CBCBCB"/>
              </a:solidFill>
              <a:latin typeface="Georgia Bold"/>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Bold"/>
                <a:ea typeface="Georgia Bold"/>
                <a:cs typeface="Georgia Bold"/>
                <a:sym typeface="Georgia Bold"/>
              </a:rPr>
              <a:t>There are review questions and summaries to these PowerPoint lessons in the 2015 edition of the book An Unshakeable Faith.</a:t>
            </a:r>
          </a:p>
        </p:txBody>
      </p:sp>
      <p:grpSp>
        <p:nvGrpSpPr>
          <p:cNvPr id="1264" name="Group 1264"/>
          <p:cNvGrpSpPr/>
          <p:nvPr/>
        </p:nvGrpSpPr>
        <p:grpSpPr>
          <a:xfrm>
            <a:off x="6560753" y="901700"/>
            <a:ext cx="5821747" cy="7327900"/>
            <a:chOff x="-271846" y="-127000"/>
            <a:chExt cx="5821746" cy="7327900"/>
          </a:xfrm>
        </p:grpSpPr>
        <p:pic>
          <p:nvPicPr>
            <p:cNvPr id="12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1262" name="Picture 12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6" name="Shape 1266"/>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1269" name="Group 1269"/>
          <p:cNvGrpSpPr/>
          <p:nvPr/>
        </p:nvGrpSpPr>
        <p:grpSpPr>
          <a:xfrm>
            <a:off x="6560753" y="901700"/>
            <a:ext cx="5821747" cy="7327900"/>
            <a:chOff x="-271846" y="-127000"/>
            <a:chExt cx="5821746" cy="7327900"/>
          </a:xfrm>
        </p:grpSpPr>
        <p:pic>
          <p:nvPicPr>
            <p:cNvPr id="1268"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1267" name="Picture 1266"/>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1" name="Shape 1271"/>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Georgia"/>
                <a:ea typeface="Georgia"/>
                <a:cs typeface="Georgia"/>
                <a:sym typeface="Georgia"/>
              </a:rPr>
              <a:t>An Unshakeable Faith</a:t>
            </a:r>
            <a:r>
              <a:rPr sz="3600" dirty="0">
                <a:solidFill>
                  <a:srgbClr val="FFFFFF"/>
                </a:solidFill>
                <a:effectLst>
                  <a:outerShdw blurRad="12700" dist="25400" dir="2700000" rotWithShape="0">
                    <a:srgbClr val="000000"/>
                  </a:outerShdw>
                </a:effectLst>
                <a:latin typeface="Georgia"/>
                <a:ea typeface="Georgia"/>
                <a:cs typeface="Georgia"/>
                <a:sym typeface="Georgia"/>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eorgia"/>
              <a:ea typeface="Georgia"/>
              <a:cs typeface="Georgia"/>
              <a:sym typeface="Georgia"/>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Way of Life Literature</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P. O. Box 610368</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Port Huron, MI 48061</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866-295-4143</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http://www.wayoflife.org</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eorgia"/>
              <a:ea typeface="Georgia"/>
              <a:cs typeface="Georgia"/>
              <a:sym typeface="Georgia"/>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Georgia"/>
                <a:ea typeface="Georgia"/>
                <a:cs typeface="Georgia"/>
                <a:sym typeface="Georgia"/>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eorgia"/>
                <a:ea typeface="Georgia"/>
                <a:cs typeface="Georgia"/>
                <a:sym typeface="Georgia"/>
              </a:rPr>
              <a:t>Bethel Baptist Church, 4212 Campbell St. N., London, Ontario N6P 1A6 </a:t>
            </a:r>
            <a:br>
              <a:rPr sz="3600" dirty="0">
                <a:solidFill>
                  <a:srgbClr val="FFFFFF"/>
                </a:solidFill>
                <a:effectLst>
                  <a:outerShdw blurRad="12700" dist="25400" dir="2700000" rotWithShape="0">
                    <a:srgbClr val="000000"/>
                  </a:outerShdw>
                </a:effectLst>
                <a:latin typeface="Georgia"/>
                <a:ea typeface="Georgia"/>
                <a:cs typeface="Georgia"/>
                <a:sym typeface="Georgia"/>
              </a:rPr>
            </a:br>
            <a:r>
              <a:rPr sz="3600" dirty="0">
                <a:solidFill>
                  <a:srgbClr val="FFFFFF"/>
                </a:solidFill>
                <a:effectLst>
                  <a:outerShdw blurRad="12700" dist="25400" dir="2700000" rotWithShape="0">
                    <a:srgbClr val="000000"/>
                  </a:outerShdw>
                </a:effectLst>
                <a:latin typeface="Georgia"/>
                <a:ea typeface="Georgia"/>
                <a:cs typeface="Georgia"/>
                <a:sym typeface="Georgia"/>
              </a:rPr>
              <a:t>519-652-2619 </a:t>
            </a:r>
          </a:p>
        </p:txBody>
      </p:sp>
      <p:grpSp>
        <p:nvGrpSpPr>
          <p:cNvPr id="1274" name="Group 1274"/>
          <p:cNvGrpSpPr/>
          <p:nvPr/>
        </p:nvGrpSpPr>
        <p:grpSpPr>
          <a:xfrm>
            <a:off x="9227189" y="3487899"/>
            <a:ext cx="2985978" cy="3649501"/>
            <a:chOff x="-269170" y="-126999"/>
            <a:chExt cx="2985976" cy="3649500"/>
          </a:xfrm>
        </p:grpSpPr>
        <p:pic>
          <p:nvPicPr>
            <p:cNvPr id="1273"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1272" name="Picture 1271"/>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p:nvPr/>
        </p:nvSpPr>
        <p:spPr>
          <a:xfrm>
            <a:off x="774700" y="863600"/>
            <a:ext cx="4279900" cy="3357861"/>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The History of Evolution</a:t>
            </a:r>
          </a:p>
        </p:txBody>
      </p:sp>
      <p:pic>
        <p:nvPicPr>
          <p:cNvPr id="136" name="Picture 135"/>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p:cNvSpPr>
          <p:nvPr>
            <p:ph type="body" idx="1"/>
          </p:nvPr>
        </p:nvSpPr>
        <p:spPr>
          <a:xfrm>
            <a:off x="355600" y="3805237"/>
            <a:ext cx="5867400" cy="5707063"/>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doctrine of evolution is one of the ancient heresies associated with the spread of idolatry after Babel.</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It was taught by Greek philosophers.</a:t>
            </a:r>
          </a:p>
        </p:txBody>
      </p:sp>
      <p:grpSp>
        <p:nvGrpSpPr>
          <p:cNvPr id="141" name="Group 141"/>
          <p:cNvGrpSpPr/>
          <p:nvPr/>
        </p:nvGrpSpPr>
        <p:grpSpPr>
          <a:xfrm>
            <a:off x="6560752" y="901700"/>
            <a:ext cx="5821748" cy="7327900"/>
            <a:chOff x="-266700" y="-127000"/>
            <a:chExt cx="5821746" cy="7327900"/>
          </a:xfrm>
        </p:grpSpPr>
        <p:pic>
          <p:nvPicPr>
            <p:cNvPr id="140" name="pasted-image.png"/>
            <p:cNvPicPr/>
            <p:nvPr/>
          </p:nvPicPr>
          <p:blipFill>
            <a:blip r:embed="rId2">
              <a:extLst/>
            </a:blip>
            <a:srcRect l="4944" r="4944"/>
            <a:stretch>
              <a:fillRect/>
            </a:stretch>
          </p:blipFill>
          <p:spPr>
            <a:xfrm>
              <a:off x="0" y="0"/>
              <a:ext cx="5453447" cy="7073900"/>
            </a:xfrm>
            <a:prstGeom prst="rect">
              <a:avLst/>
            </a:prstGeom>
            <a:ln>
              <a:noFill/>
            </a:ln>
            <a:effectLst/>
          </p:spPr>
        </p:pic>
        <p:pic>
          <p:nvPicPr>
            <p:cNvPr id="139" name="Picture 13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body" idx="1"/>
          </p:nvPr>
        </p:nvSpPr>
        <p:spPr>
          <a:xfrm>
            <a:off x="406400" y="6693792"/>
            <a:ext cx="5867400" cy="181520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Anaximander (611-546 BC) taught that man evolved from fish.</a:t>
            </a:r>
          </a:p>
        </p:txBody>
      </p:sp>
      <p:grpSp>
        <p:nvGrpSpPr>
          <p:cNvPr id="146" name="Group 146"/>
          <p:cNvGrpSpPr/>
          <p:nvPr/>
        </p:nvGrpSpPr>
        <p:grpSpPr>
          <a:xfrm>
            <a:off x="6560752" y="901700"/>
            <a:ext cx="5821748" cy="7327900"/>
            <a:chOff x="-266700" y="-127000"/>
            <a:chExt cx="5821746" cy="7327900"/>
          </a:xfrm>
        </p:grpSpPr>
        <p:pic>
          <p:nvPicPr>
            <p:cNvPr id="145" name="pasted-image.png"/>
            <p:cNvPicPr/>
            <p:nvPr/>
          </p:nvPicPr>
          <p:blipFill>
            <a:blip r:embed="rId2">
              <a:extLst/>
            </a:blip>
            <a:srcRect l="4944" r="4944"/>
            <a:stretch>
              <a:fillRect/>
            </a:stretch>
          </p:blipFill>
          <p:spPr>
            <a:xfrm>
              <a:off x="0" y="0"/>
              <a:ext cx="5453447" cy="7073900"/>
            </a:xfrm>
            <a:prstGeom prst="rect">
              <a:avLst/>
            </a:prstGeom>
            <a:ln>
              <a:noFill/>
            </a:ln>
            <a:effectLst/>
          </p:spPr>
        </p:pic>
        <p:pic>
          <p:nvPicPr>
            <p:cNvPr id="144" name="Picture 14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a:spLocks noGrp="1"/>
          </p:cNvSpPr>
          <p:nvPr>
            <p:ph type="body" idx="1"/>
          </p:nvPr>
        </p:nvSpPr>
        <p:spPr>
          <a:xfrm>
            <a:off x="406400" y="5910659"/>
            <a:ext cx="5867400" cy="259834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Xenophanes (d. 490 BC) believed that life arose form the “primordial mud.”</a:t>
            </a:r>
          </a:p>
        </p:txBody>
      </p:sp>
      <p:grpSp>
        <p:nvGrpSpPr>
          <p:cNvPr id="151" name="Group 151"/>
          <p:cNvGrpSpPr/>
          <p:nvPr/>
        </p:nvGrpSpPr>
        <p:grpSpPr>
          <a:xfrm>
            <a:off x="6560752" y="901700"/>
            <a:ext cx="5821748" cy="7327900"/>
            <a:chOff x="-266700" y="-127000"/>
            <a:chExt cx="5821746" cy="7327900"/>
          </a:xfrm>
        </p:grpSpPr>
        <p:pic>
          <p:nvPicPr>
            <p:cNvPr id="150" name="pasted-image.png"/>
            <p:cNvPicPr/>
            <p:nvPr/>
          </p:nvPicPr>
          <p:blipFill>
            <a:blip r:embed="rId2">
              <a:extLst/>
            </a:blip>
            <a:srcRect l="4944" r="4944"/>
            <a:stretch>
              <a:fillRect/>
            </a:stretch>
          </p:blipFill>
          <p:spPr>
            <a:xfrm>
              <a:off x="0" y="0"/>
              <a:ext cx="5453447" cy="7073900"/>
            </a:xfrm>
            <a:prstGeom prst="rect">
              <a:avLst/>
            </a:prstGeom>
            <a:ln>
              <a:noFill/>
            </a:ln>
            <a:effectLst/>
          </p:spPr>
        </p:pic>
        <p:pic>
          <p:nvPicPr>
            <p:cNvPr id="149" name="Picture 14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p:cNvSpPr>
          <p:nvPr>
            <p:ph type="body" idx="1"/>
          </p:nvPr>
        </p:nvSpPr>
        <p:spPr>
          <a:xfrm>
            <a:off x="406400" y="5910659"/>
            <a:ext cx="5867400" cy="259834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Epicureans believed the universe evolved through naturalistic mechanisms apart from God.</a:t>
            </a:r>
          </a:p>
        </p:txBody>
      </p:sp>
      <p:grpSp>
        <p:nvGrpSpPr>
          <p:cNvPr id="156" name="Group 156"/>
          <p:cNvGrpSpPr/>
          <p:nvPr/>
        </p:nvGrpSpPr>
        <p:grpSpPr>
          <a:xfrm>
            <a:off x="6560752" y="901700"/>
            <a:ext cx="5821748" cy="7327900"/>
            <a:chOff x="-266700" y="-127000"/>
            <a:chExt cx="5821746" cy="7327900"/>
          </a:xfrm>
        </p:grpSpPr>
        <p:pic>
          <p:nvPicPr>
            <p:cNvPr id="155" name="pasted-image.png"/>
            <p:cNvPicPr/>
            <p:nvPr/>
          </p:nvPicPr>
          <p:blipFill>
            <a:blip r:embed="rId2">
              <a:extLst/>
            </a:blip>
            <a:srcRect l="4944" r="4944"/>
            <a:stretch>
              <a:fillRect/>
            </a:stretch>
          </p:blipFill>
          <p:spPr>
            <a:xfrm>
              <a:off x="0" y="0"/>
              <a:ext cx="5453447" cy="7073900"/>
            </a:xfrm>
            <a:prstGeom prst="rect">
              <a:avLst/>
            </a:prstGeom>
            <a:ln>
              <a:noFill/>
            </a:ln>
            <a:effectLst/>
          </p:spPr>
        </p:pic>
        <p:pic>
          <p:nvPicPr>
            <p:cNvPr id="154" name="Picture 15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7239000"/>
            <a:ext cx="11722100" cy="1516791"/>
          </a:xfrm>
          <a:prstGeom prst="rect">
            <a:avLst/>
          </a:prstGeom>
        </p:spPr>
        <p:txBody>
          <a:bodyPr/>
          <a:lstStyle/>
          <a:p>
            <a:pPr lvl="0">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 </a:t>
            </a:r>
            <a:r>
              <a:rPr sz="9500" spc="-125">
                <a:solidFill>
                  <a:srgbClr val="E5E5E5"/>
                </a:solidFill>
                <a:latin typeface="Georgia"/>
                <a:ea typeface="Georgia"/>
                <a:cs typeface="Georgia"/>
                <a:sym typeface="Georgia"/>
              </a:rPr>
              <a:t>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body" idx="1"/>
          </p:nvPr>
        </p:nvSpPr>
        <p:spPr>
          <a:xfrm>
            <a:off x="635000" y="5290542"/>
            <a:ext cx="5867400" cy="392965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Taoists (founded in 4th century BC) believed that nature is in a state of “constant transformation” known as the tao.</a:t>
            </a:r>
          </a:p>
        </p:txBody>
      </p:sp>
      <p:grpSp>
        <p:nvGrpSpPr>
          <p:cNvPr id="161" name="Group 161"/>
          <p:cNvGrpSpPr/>
          <p:nvPr/>
        </p:nvGrpSpPr>
        <p:grpSpPr>
          <a:xfrm>
            <a:off x="6560752" y="901700"/>
            <a:ext cx="5821748" cy="7327900"/>
            <a:chOff x="-266700" y="-127000"/>
            <a:chExt cx="5821746" cy="7327900"/>
          </a:xfrm>
        </p:grpSpPr>
        <p:pic>
          <p:nvPicPr>
            <p:cNvPr id="160" name="pasted-image.png"/>
            <p:cNvPicPr/>
            <p:nvPr/>
          </p:nvPicPr>
          <p:blipFill>
            <a:blip r:embed="rId2">
              <a:extLst/>
            </a:blip>
            <a:srcRect l="4944" r="4944"/>
            <a:stretch>
              <a:fillRect/>
            </a:stretch>
          </p:blipFill>
          <p:spPr>
            <a:xfrm>
              <a:off x="0" y="0"/>
              <a:ext cx="5453447" cy="7073900"/>
            </a:xfrm>
            <a:prstGeom prst="rect">
              <a:avLst/>
            </a:prstGeom>
            <a:ln>
              <a:noFill/>
            </a:ln>
            <a:effectLst/>
          </p:spPr>
        </p:pic>
        <p:pic>
          <p:nvPicPr>
            <p:cNvPr id="159" name="Picture 15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body" idx="1"/>
          </p:nvPr>
        </p:nvSpPr>
        <p:spPr>
          <a:xfrm>
            <a:off x="406400" y="5524500"/>
            <a:ext cx="5867400" cy="37719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the late 1700s, evolutionary ideas began to be promoted in Europe, England, and America.</a:t>
            </a:r>
          </a:p>
        </p:txBody>
      </p:sp>
      <p:grpSp>
        <p:nvGrpSpPr>
          <p:cNvPr id="166" name="Group 166"/>
          <p:cNvGrpSpPr/>
          <p:nvPr/>
        </p:nvGrpSpPr>
        <p:grpSpPr>
          <a:xfrm>
            <a:off x="6560752" y="901700"/>
            <a:ext cx="5821748" cy="7327900"/>
            <a:chOff x="-266700" y="-127000"/>
            <a:chExt cx="5821746" cy="7327900"/>
          </a:xfrm>
        </p:grpSpPr>
        <p:pic>
          <p:nvPicPr>
            <p:cNvPr id="165" name="pasted-image.png"/>
            <p:cNvPicPr/>
            <p:nvPr/>
          </p:nvPicPr>
          <p:blipFill>
            <a:blip r:embed="rId2">
              <a:extLst/>
            </a:blip>
            <a:srcRect l="4944" r="4944"/>
            <a:stretch>
              <a:fillRect/>
            </a:stretch>
          </p:blipFill>
          <p:spPr>
            <a:xfrm>
              <a:off x="0" y="0"/>
              <a:ext cx="5453447" cy="7073900"/>
            </a:xfrm>
            <a:prstGeom prst="rect">
              <a:avLst/>
            </a:prstGeom>
            <a:ln>
              <a:noFill/>
            </a:ln>
            <a:effectLst/>
          </p:spPr>
        </p:pic>
        <p:pic>
          <p:nvPicPr>
            <p:cNvPr id="164" name="Picture 16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body" idx="1"/>
          </p:nvPr>
        </p:nvSpPr>
        <p:spPr>
          <a:xfrm>
            <a:off x="457200" y="2545556"/>
            <a:ext cx="5867400" cy="697944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Evolution was promoted by the same men who rejected the Bible. This thinking is called “liberalism” or “modernism” or “humanism.”</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Having rejected God’s Word, they were led by the same spirit as the ancient Greeks.</a:t>
            </a:r>
          </a:p>
        </p:txBody>
      </p:sp>
      <p:grpSp>
        <p:nvGrpSpPr>
          <p:cNvPr id="171" name="Group 171"/>
          <p:cNvGrpSpPr/>
          <p:nvPr/>
        </p:nvGrpSpPr>
        <p:grpSpPr>
          <a:xfrm>
            <a:off x="6560752" y="901700"/>
            <a:ext cx="5821748" cy="7327900"/>
            <a:chOff x="-266700" y="-127000"/>
            <a:chExt cx="5821746" cy="7327900"/>
          </a:xfrm>
        </p:grpSpPr>
        <p:pic>
          <p:nvPicPr>
            <p:cNvPr id="170" name="pasted-image.png"/>
            <p:cNvPicPr/>
            <p:nvPr/>
          </p:nvPicPr>
          <p:blipFill>
            <a:blip r:embed="rId2">
              <a:extLst/>
            </a:blip>
            <a:srcRect l="4944" r="4944"/>
            <a:stretch>
              <a:fillRect/>
            </a:stretch>
          </p:blipFill>
          <p:spPr>
            <a:xfrm>
              <a:off x="0" y="0"/>
              <a:ext cx="5453447" cy="7073900"/>
            </a:xfrm>
            <a:prstGeom prst="rect">
              <a:avLst/>
            </a:prstGeom>
            <a:ln>
              <a:noFill/>
            </a:ln>
            <a:effectLst/>
          </p:spPr>
        </p:pic>
        <p:pic>
          <p:nvPicPr>
            <p:cNvPr id="169" name="Picture 16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p:cNvSpPr>
          <p:nvPr>
            <p:ph type="body" idx="1"/>
          </p:nvPr>
        </p:nvSpPr>
        <p:spPr>
          <a:xfrm>
            <a:off x="406400" y="4318000"/>
            <a:ext cx="5867400" cy="46736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Liberalism has been likened to ivy.</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First it sleeps.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Then it creeps.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Then it leaps.</a:t>
            </a:r>
          </a:p>
        </p:txBody>
      </p:sp>
      <p:grpSp>
        <p:nvGrpSpPr>
          <p:cNvPr id="176" name="Group 176"/>
          <p:cNvGrpSpPr/>
          <p:nvPr/>
        </p:nvGrpSpPr>
        <p:grpSpPr>
          <a:xfrm>
            <a:off x="6560753" y="901700"/>
            <a:ext cx="5821747" cy="7327900"/>
            <a:chOff x="-266700" y="-127000"/>
            <a:chExt cx="5821746" cy="7327900"/>
          </a:xfrm>
        </p:grpSpPr>
        <p:pic>
          <p:nvPicPr>
            <p:cNvPr id="175" name="pasted-image.png"/>
            <p:cNvPicPr/>
            <p:nvPr/>
          </p:nvPicPr>
          <p:blipFill>
            <a:blip r:embed="rId2">
              <a:extLst/>
            </a:blip>
            <a:srcRect l="19268" r="19268"/>
            <a:stretch>
              <a:fillRect/>
            </a:stretch>
          </p:blipFill>
          <p:spPr>
            <a:xfrm>
              <a:off x="0" y="0"/>
              <a:ext cx="5453447" cy="7073900"/>
            </a:xfrm>
            <a:prstGeom prst="rect">
              <a:avLst/>
            </a:prstGeom>
            <a:ln>
              <a:noFill/>
            </a:ln>
            <a:effectLst/>
          </p:spPr>
        </p:pic>
        <p:pic>
          <p:nvPicPr>
            <p:cNvPr id="174" name="Picture 17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p:cNvSpPr>
          <p:nvPr>
            <p:ph type="body" idx="1"/>
          </p:nvPr>
        </p:nvSpPr>
        <p:spPr>
          <a:xfrm>
            <a:off x="457200" y="5168900"/>
            <a:ext cx="5867400" cy="4267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Liberalism slept in the 18th century. It began small among a few men, and at first it didn’t have much influence or popularity.</a:t>
            </a:r>
          </a:p>
        </p:txBody>
      </p:sp>
      <p:grpSp>
        <p:nvGrpSpPr>
          <p:cNvPr id="181" name="Group 181"/>
          <p:cNvGrpSpPr/>
          <p:nvPr/>
        </p:nvGrpSpPr>
        <p:grpSpPr>
          <a:xfrm>
            <a:off x="6560753" y="901700"/>
            <a:ext cx="5821747" cy="7327900"/>
            <a:chOff x="-266700" y="-127000"/>
            <a:chExt cx="5821746" cy="7327900"/>
          </a:xfrm>
        </p:grpSpPr>
        <p:pic>
          <p:nvPicPr>
            <p:cNvPr id="180" name="pasted-image.png"/>
            <p:cNvPicPr/>
            <p:nvPr/>
          </p:nvPicPr>
          <p:blipFill>
            <a:blip r:embed="rId2">
              <a:extLst/>
            </a:blip>
            <a:srcRect l="19268" r="19268"/>
            <a:stretch>
              <a:fillRect/>
            </a:stretch>
          </p:blipFill>
          <p:spPr>
            <a:xfrm>
              <a:off x="0" y="0"/>
              <a:ext cx="5453447" cy="7073900"/>
            </a:xfrm>
            <a:prstGeom prst="rect">
              <a:avLst/>
            </a:prstGeom>
            <a:ln>
              <a:noFill/>
            </a:ln>
            <a:effectLst/>
          </p:spPr>
        </p:pic>
        <p:pic>
          <p:nvPicPr>
            <p:cNvPr id="179" name="Picture 17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hape 183"/>
          <p:cNvSpPr>
            <a:spLocks noGrp="1"/>
          </p:cNvSpPr>
          <p:nvPr>
            <p:ph type="body" idx="1"/>
          </p:nvPr>
        </p:nvSpPr>
        <p:spPr>
          <a:xfrm>
            <a:off x="469900" y="5194300"/>
            <a:ext cx="5867400" cy="37719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Liberalism crept in the first half of the 19th century, slowly gaining adherents. </a:t>
            </a:r>
          </a:p>
        </p:txBody>
      </p:sp>
      <p:grpSp>
        <p:nvGrpSpPr>
          <p:cNvPr id="186" name="Group 186"/>
          <p:cNvGrpSpPr/>
          <p:nvPr/>
        </p:nvGrpSpPr>
        <p:grpSpPr>
          <a:xfrm>
            <a:off x="6560753" y="901700"/>
            <a:ext cx="5821747" cy="7327900"/>
            <a:chOff x="-266700" y="-127000"/>
            <a:chExt cx="5821746" cy="7327900"/>
          </a:xfrm>
        </p:grpSpPr>
        <p:pic>
          <p:nvPicPr>
            <p:cNvPr id="185" name="pasted-image.png"/>
            <p:cNvPicPr/>
            <p:nvPr/>
          </p:nvPicPr>
          <p:blipFill>
            <a:blip r:embed="rId2">
              <a:extLst/>
            </a:blip>
            <a:srcRect l="24463" r="24463"/>
            <a:stretch>
              <a:fillRect/>
            </a:stretch>
          </p:blipFill>
          <p:spPr>
            <a:xfrm>
              <a:off x="0" y="0"/>
              <a:ext cx="5453447" cy="7073900"/>
            </a:xfrm>
            <a:prstGeom prst="rect">
              <a:avLst/>
            </a:prstGeom>
            <a:ln>
              <a:noFill/>
            </a:ln>
            <a:effectLst/>
          </p:spPr>
        </p:pic>
        <p:pic>
          <p:nvPicPr>
            <p:cNvPr id="184" name="Picture 18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p:cNvSpPr>
          <p:nvPr>
            <p:ph type="body" idx="1"/>
          </p:nvPr>
        </p:nvSpPr>
        <p:spPr>
          <a:xfrm>
            <a:off x="457200" y="5168900"/>
            <a:ext cx="5867400" cy="37719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Liberalism leapt in the last half of the 19th century, rapidly spreading through churches, schools, and society.</a:t>
            </a:r>
          </a:p>
        </p:txBody>
      </p:sp>
      <p:grpSp>
        <p:nvGrpSpPr>
          <p:cNvPr id="191" name="Group 191"/>
          <p:cNvGrpSpPr/>
          <p:nvPr/>
        </p:nvGrpSpPr>
        <p:grpSpPr>
          <a:xfrm>
            <a:off x="6560753" y="901700"/>
            <a:ext cx="5821747" cy="7327900"/>
            <a:chOff x="-266700" y="-127000"/>
            <a:chExt cx="5821746" cy="7327900"/>
          </a:xfrm>
        </p:grpSpPr>
        <p:pic>
          <p:nvPicPr>
            <p:cNvPr id="190" name="pasted-image.png"/>
            <p:cNvPicPr/>
            <p:nvPr/>
          </p:nvPicPr>
          <p:blipFill>
            <a:blip r:embed="rId2">
              <a:extLst/>
            </a:blip>
            <a:srcRect l="25007" r="25007"/>
            <a:stretch>
              <a:fillRect/>
            </a:stretch>
          </p:blipFill>
          <p:spPr>
            <a:xfrm>
              <a:off x="0" y="0"/>
              <a:ext cx="5453447" cy="7073900"/>
            </a:xfrm>
            <a:prstGeom prst="rect">
              <a:avLst/>
            </a:prstGeom>
            <a:ln>
              <a:noFill/>
            </a:ln>
            <a:effectLst/>
          </p:spPr>
        </p:pic>
        <p:pic>
          <p:nvPicPr>
            <p:cNvPr id="189" name="Picture 18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p:cNvSpPr>
          <p:nvPr>
            <p:ph type="body" idx="1"/>
          </p:nvPr>
        </p:nvSpPr>
        <p:spPr>
          <a:xfrm>
            <a:off x="457200" y="5168900"/>
            <a:ext cx="5867400" cy="37719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was a fulfillment of Bible prophecy.</a:t>
            </a:r>
          </a:p>
        </p:txBody>
      </p:sp>
      <p:grpSp>
        <p:nvGrpSpPr>
          <p:cNvPr id="196" name="Group 196"/>
          <p:cNvGrpSpPr/>
          <p:nvPr/>
        </p:nvGrpSpPr>
        <p:grpSpPr>
          <a:xfrm>
            <a:off x="6560753" y="901700"/>
            <a:ext cx="5821747" cy="7327900"/>
            <a:chOff x="-266700" y="-127000"/>
            <a:chExt cx="5821746" cy="7327900"/>
          </a:xfrm>
        </p:grpSpPr>
        <p:pic>
          <p:nvPicPr>
            <p:cNvPr id="195" name="pasted-image.png"/>
            <p:cNvPicPr/>
            <p:nvPr/>
          </p:nvPicPr>
          <p:blipFill>
            <a:blip r:embed="rId2">
              <a:extLst/>
            </a:blip>
            <a:srcRect l="24318" r="24318"/>
            <a:stretch>
              <a:fillRect/>
            </a:stretch>
          </p:blipFill>
          <p:spPr>
            <a:xfrm>
              <a:off x="0" y="0"/>
              <a:ext cx="5453447" cy="7073900"/>
            </a:xfrm>
            <a:prstGeom prst="rect">
              <a:avLst/>
            </a:prstGeom>
            <a:ln>
              <a:noFill/>
            </a:ln>
            <a:effectLst/>
          </p:spPr>
        </p:pic>
        <p:pic>
          <p:nvPicPr>
            <p:cNvPr id="194" name="Picture 19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p:cNvSpPr>
          <p:nvPr>
            <p:ph type="body" idx="1"/>
          </p:nvPr>
        </p:nvSpPr>
        <p:spPr>
          <a:xfrm>
            <a:off x="1625600" y="2628900"/>
            <a:ext cx="9753600" cy="6604000"/>
          </a:xfrm>
          <a:prstGeom prst="rect">
            <a:avLst/>
          </a:prstGeom>
        </p:spPr>
        <p:txBody>
          <a:bodyPr/>
          <a:lstStyle/>
          <a:p>
            <a:pPr lvl="0">
              <a:lnSpc>
                <a:spcPct val="110000"/>
              </a:lnSpc>
              <a:defRPr sz="1800" spc="0">
                <a:solidFill>
                  <a:srgbClr val="000000"/>
                </a:solidFill>
              </a:defRPr>
            </a:pPr>
            <a:r>
              <a:rPr sz="4000" spc="-52">
                <a:solidFill>
                  <a:srgbClr val="CBCBCB"/>
                </a:solidFill>
                <a:latin typeface="Georgia"/>
                <a:ea typeface="Georgia"/>
                <a:cs typeface="Georgia"/>
                <a:sym typeface="Georgia"/>
              </a:rPr>
              <a:t>“Knowing this first, that there shall come in the last days scoffers, walking after their own lusts, and saying, where is the promise of his coming? for since the fathers fell asleep, all things continue as they were from the beginning.” </a:t>
            </a:r>
          </a:p>
          <a:p>
            <a:pPr lvl="0">
              <a:lnSpc>
                <a:spcPct val="120000"/>
              </a:lnSpc>
              <a:defRPr sz="1800" spc="0">
                <a:solidFill>
                  <a:srgbClr val="000000"/>
                </a:solidFill>
              </a:defRPr>
            </a:pPr>
            <a:r>
              <a:rPr sz="4000" spc="-52">
                <a:solidFill>
                  <a:srgbClr val="CBCBCB"/>
                </a:solidFill>
                <a:latin typeface="Georgia"/>
                <a:ea typeface="Georgia"/>
                <a:cs typeface="Georgia"/>
                <a:sym typeface="Georgia"/>
              </a:rPr>
              <a:t>2 Peter 3:3-4</a:t>
            </a: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Shape 200"/>
          <p:cNvSpPr>
            <a:spLocks noGrp="1"/>
          </p:cNvSpPr>
          <p:nvPr>
            <p:ph type="body" idx="1"/>
          </p:nvPr>
        </p:nvSpPr>
        <p:spPr>
          <a:xfrm>
            <a:off x="1625600" y="2628900"/>
            <a:ext cx="9753600" cy="6057900"/>
          </a:xfrm>
          <a:prstGeom prst="rect">
            <a:avLst/>
          </a:prstGeom>
        </p:spPr>
        <p:txBody>
          <a:bodyPr/>
          <a:lstStyle/>
          <a:p>
            <a:pPr lvl="0">
              <a:lnSpc>
                <a:spcPct val="110000"/>
              </a:lnSpc>
              <a:defRPr sz="1800" spc="0">
                <a:solidFill>
                  <a:srgbClr val="000000"/>
                </a:solidFill>
              </a:defRPr>
            </a:pPr>
            <a:r>
              <a:rPr sz="4000" spc="-52">
                <a:solidFill>
                  <a:srgbClr val="CBCBCB"/>
                </a:solidFill>
                <a:latin typeface="Georgia"/>
                <a:ea typeface="Georgia"/>
                <a:cs typeface="Georgia"/>
                <a:sym typeface="Georgia"/>
              </a:rPr>
              <a:t>“For this they willingly are ignorant of, that by the word of God the heavens were of old, and the earth standing out of the water and in the water: whereby the world that then was, being overflowed with water, perished.”</a:t>
            </a:r>
          </a:p>
          <a:p>
            <a:pPr lvl="0">
              <a:lnSpc>
                <a:spcPct val="120000"/>
              </a:lnSpc>
              <a:defRPr sz="1800" spc="0">
                <a:solidFill>
                  <a:srgbClr val="000000"/>
                </a:solidFill>
              </a:defRPr>
            </a:pPr>
            <a:r>
              <a:rPr sz="4000" spc="-52">
                <a:solidFill>
                  <a:srgbClr val="CBCBCB"/>
                </a:solidFill>
                <a:latin typeface="Georgia"/>
                <a:ea typeface="Georgia"/>
                <a:cs typeface="Georgia"/>
                <a:sym typeface="Georgia"/>
              </a:rPr>
              <a:t>2 Peter 3:5-6</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244600" y="19685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a:spLocks noGrp="1"/>
          </p:cNvSpPr>
          <p:nvPr>
            <p:ph type="body" idx="1"/>
          </p:nvPr>
        </p:nvSpPr>
        <p:spPr>
          <a:xfrm>
            <a:off x="1625600" y="3030388"/>
            <a:ext cx="9753600" cy="5102524"/>
          </a:xfrm>
          <a:prstGeom prst="rect">
            <a:avLst/>
          </a:prstGeom>
        </p:spPr>
        <p:txBody>
          <a:bodyPr/>
          <a:lstStyle/>
          <a:p>
            <a:pPr lvl="0">
              <a:lnSpc>
                <a:spcPct val="110000"/>
              </a:lnSpc>
              <a:defRPr sz="1800" spc="0">
                <a:solidFill>
                  <a:srgbClr val="000000"/>
                </a:solidFill>
              </a:defRPr>
            </a:pPr>
            <a:r>
              <a:rPr sz="4000" spc="-52">
                <a:solidFill>
                  <a:srgbClr val="CBCBCB"/>
                </a:solidFill>
                <a:latin typeface="Georgia"/>
                <a:ea typeface="Georgia"/>
                <a:cs typeface="Georgia"/>
                <a:sym typeface="Georgia"/>
              </a:rPr>
              <a:t>“But the heavens and the earth, which are now, by the same word are kept in store, reserved unto fire against the day of judgment and perdition of ungodly men.”</a:t>
            </a:r>
          </a:p>
          <a:p>
            <a:pPr lvl="0">
              <a:lnSpc>
                <a:spcPct val="110000"/>
              </a:lnSpc>
              <a:defRPr sz="1800" spc="0">
                <a:solidFill>
                  <a:srgbClr val="000000"/>
                </a:solidFill>
              </a:defRPr>
            </a:pPr>
            <a:r>
              <a:rPr sz="4000" spc="-52">
                <a:solidFill>
                  <a:srgbClr val="CBCBCB"/>
                </a:solidFill>
                <a:latin typeface="Georgia"/>
                <a:ea typeface="Georgia"/>
                <a:cs typeface="Georgia"/>
                <a:sym typeface="Georgia"/>
              </a:rPr>
              <a:t>2 Peter 3:7</a:t>
            </a: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a:spLocks noGrp="1"/>
          </p:cNvSpPr>
          <p:nvPr>
            <p:ph type="body" idx="1"/>
          </p:nvPr>
        </p:nvSpPr>
        <p:spPr>
          <a:xfrm>
            <a:off x="1625600" y="3828950"/>
            <a:ext cx="9753600" cy="2095700"/>
          </a:xfrm>
          <a:prstGeom prst="rect">
            <a:avLst/>
          </a:prstGeom>
        </p:spPr>
        <p:txBody>
          <a:bodyPr/>
          <a:lstStyle>
            <a:lvl1pPr>
              <a:lnSpc>
                <a:spcPct val="110000"/>
              </a:lnSpc>
              <a:defRPr sz="4000" spc="-52">
                <a:latin typeface="Georgia"/>
                <a:ea typeface="Georgia"/>
                <a:cs typeface="Georgia"/>
                <a:sym typeface="Georgia"/>
              </a:defRPr>
            </a:lvl1pPr>
          </a:lstStyle>
          <a:p>
            <a:pPr lvl="0">
              <a:defRPr sz="1800" spc="0">
                <a:solidFill>
                  <a:srgbClr val="000000"/>
                </a:solidFill>
              </a:defRPr>
            </a:pPr>
            <a:r>
              <a:rPr sz="4000" spc="-52">
                <a:solidFill>
                  <a:srgbClr val="CBCBCB"/>
                </a:solidFill>
              </a:rPr>
              <a:t>This amazing prophecy was written 2,000 years ago, but it describes the conditions in our time perfectly.</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 name="Picture 205"/>
          <p:cNvPicPr/>
          <p:nvPr/>
        </p:nvPicPr>
        <p:blipFill>
          <a:blip r:embed="rId2">
            <a:extLst/>
          </a:blip>
          <a:stretch>
            <a:fillRect/>
          </a:stretch>
        </p:blipFill>
        <p:spPr>
          <a:xfrm>
            <a:off x="6007100" y="863600"/>
            <a:ext cx="6146800" cy="8356600"/>
          </a:xfrm>
          <a:prstGeom prst="rect">
            <a:avLst/>
          </a:prstGeom>
        </p:spPr>
      </p:pic>
      <p:sp>
        <p:nvSpPr>
          <p:cNvPr id="207" name="Shape 207"/>
          <p:cNvSpPr/>
          <p:nvPr/>
        </p:nvSpPr>
        <p:spPr>
          <a:xfrm>
            <a:off x="800100" y="914400"/>
            <a:ext cx="4279900" cy="28067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defRPr sz="6000" cap="none">
                <a:solidFill>
                  <a:srgbClr val="000000"/>
                </a:solidFill>
                <a:latin typeface="Georgia"/>
                <a:ea typeface="Georgia"/>
                <a:cs typeface="Georgia"/>
                <a:sym typeface="Georgia"/>
              </a:defRPr>
            </a:lvl1pPr>
          </a:lstStyle>
          <a:p>
            <a:pPr lvl="0">
              <a:defRPr sz="1800"/>
            </a:pPr>
            <a:r>
              <a:rPr sz="6000"/>
              <a:t>ERASMUS DARWIN</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hape 209"/>
          <p:cNvSpPr>
            <a:spLocks noGrp="1"/>
          </p:cNvSpPr>
          <p:nvPr>
            <p:ph type="body" idx="1"/>
          </p:nvPr>
        </p:nvSpPr>
        <p:spPr>
          <a:xfrm>
            <a:off x="482600" y="5678189"/>
            <a:ext cx="5664200" cy="326261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Erasmus Darwin (1731-1802) was the grandfather of Charles Darwin.</a:t>
            </a:r>
          </a:p>
        </p:txBody>
      </p:sp>
      <p:grpSp>
        <p:nvGrpSpPr>
          <p:cNvPr id="212" name="Group 212"/>
          <p:cNvGrpSpPr/>
          <p:nvPr/>
        </p:nvGrpSpPr>
        <p:grpSpPr>
          <a:xfrm>
            <a:off x="6883400" y="952500"/>
            <a:ext cx="5626100" cy="7074118"/>
            <a:chOff x="-266700" y="-127000"/>
            <a:chExt cx="5626100" cy="7074117"/>
          </a:xfrm>
        </p:grpSpPr>
        <p:pic>
          <p:nvPicPr>
            <p:cNvPr id="211"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210" name="Picture 209"/>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a:spLocks noGrp="1"/>
          </p:cNvSpPr>
          <p:nvPr>
            <p:ph type="body" idx="1"/>
          </p:nvPr>
        </p:nvSpPr>
        <p:spPr>
          <a:xfrm>
            <a:off x="533400" y="5512196"/>
            <a:ext cx="5664200" cy="380960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was one of the pioneers of evolution during its “sleeping” period in the late 1700s.</a:t>
            </a:r>
          </a:p>
        </p:txBody>
      </p:sp>
      <p:grpSp>
        <p:nvGrpSpPr>
          <p:cNvPr id="217" name="Group 217"/>
          <p:cNvGrpSpPr/>
          <p:nvPr/>
        </p:nvGrpSpPr>
        <p:grpSpPr>
          <a:xfrm>
            <a:off x="6883400" y="952500"/>
            <a:ext cx="5626100" cy="7074118"/>
            <a:chOff x="-266700" y="-127000"/>
            <a:chExt cx="5626100" cy="7074117"/>
          </a:xfrm>
        </p:grpSpPr>
        <p:pic>
          <p:nvPicPr>
            <p:cNvPr id="216"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215" name="Picture 214"/>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p:cNvSpPr>
          <p:nvPr>
            <p:ph type="body" idx="1"/>
          </p:nvPr>
        </p:nvSpPr>
        <p:spPr>
          <a:xfrm>
            <a:off x="533400" y="5183485"/>
            <a:ext cx="5664200" cy="413831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Erasmus was very influential. He was a pioneering medical doctor, inventor, poet, philosopher, and naturalist. </a:t>
            </a:r>
          </a:p>
        </p:txBody>
      </p:sp>
      <p:grpSp>
        <p:nvGrpSpPr>
          <p:cNvPr id="222" name="Group 222"/>
          <p:cNvGrpSpPr/>
          <p:nvPr/>
        </p:nvGrpSpPr>
        <p:grpSpPr>
          <a:xfrm>
            <a:off x="6883400" y="952500"/>
            <a:ext cx="5626100" cy="7074118"/>
            <a:chOff x="-266700" y="-127000"/>
            <a:chExt cx="5626100" cy="7074117"/>
          </a:xfrm>
        </p:grpSpPr>
        <p:pic>
          <p:nvPicPr>
            <p:cNvPr id="221"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220" name="Picture 219"/>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hape 224"/>
          <p:cNvSpPr>
            <a:spLocks noGrp="1"/>
          </p:cNvSpPr>
          <p:nvPr>
            <p:ph type="body" idx="1"/>
          </p:nvPr>
        </p:nvSpPr>
        <p:spPr>
          <a:xfrm>
            <a:off x="533400" y="6089153"/>
            <a:ext cx="5664200" cy="323264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invented many things, including the steering mechanism used in modern cars.</a:t>
            </a:r>
          </a:p>
        </p:txBody>
      </p:sp>
      <p:grpSp>
        <p:nvGrpSpPr>
          <p:cNvPr id="227" name="Group 227"/>
          <p:cNvGrpSpPr/>
          <p:nvPr/>
        </p:nvGrpSpPr>
        <p:grpSpPr>
          <a:xfrm>
            <a:off x="6883400" y="952500"/>
            <a:ext cx="5626100" cy="7074118"/>
            <a:chOff x="-266700" y="-127000"/>
            <a:chExt cx="5626100" cy="7074117"/>
          </a:xfrm>
        </p:grpSpPr>
        <p:pic>
          <p:nvPicPr>
            <p:cNvPr id="226"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225" name="Picture 224"/>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p:cNvSpPr>
          <p:nvPr>
            <p:ph type="body" idx="1"/>
          </p:nvPr>
        </p:nvSpPr>
        <p:spPr>
          <a:xfrm>
            <a:off x="533399" y="5332511"/>
            <a:ext cx="11938001" cy="4601866"/>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His close friends included: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Benjamin Franklin</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John Michell, father of seismology</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John Baskerville, type font designer</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James Watt, perfecter of the steam engine</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James Brindley, creator of England’s canal system</a:t>
            </a:r>
          </a:p>
        </p:txBody>
      </p:sp>
      <p:grpSp>
        <p:nvGrpSpPr>
          <p:cNvPr id="232" name="Group 232"/>
          <p:cNvGrpSpPr/>
          <p:nvPr/>
        </p:nvGrpSpPr>
        <p:grpSpPr>
          <a:xfrm>
            <a:off x="4564016" y="353317"/>
            <a:ext cx="3876767" cy="4804983"/>
            <a:chOff x="-266700" y="-126999"/>
            <a:chExt cx="3876766" cy="4804982"/>
          </a:xfrm>
        </p:grpSpPr>
        <p:pic>
          <p:nvPicPr>
            <p:cNvPr id="231" name="pasted-image.png"/>
            <p:cNvPicPr/>
            <p:nvPr/>
          </p:nvPicPr>
          <p:blipFill>
            <a:blip r:embed="rId2">
              <a:extLst/>
            </a:blip>
            <a:srcRect l="3423" r="3423"/>
            <a:stretch>
              <a:fillRect/>
            </a:stretch>
          </p:blipFill>
          <p:spPr>
            <a:xfrm>
              <a:off x="0" y="0"/>
              <a:ext cx="3508467" cy="4550983"/>
            </a:xfrm>
            <a:prstGeom prst="rect">
              <a:avLst/>
            </a:prstGeom>
            <a:ln>
              <a:noFill/>
            </a:ln>
            <a:effectLst/>
          </p:spPr>
        </p:pic>
        <p:pic>
          <p:nvPicPr>
            <p:cNvPr id="230" name="Picture 229"/>
            <p:cNvPicPr/>
            <p:nvPr/>
          </p:nvPicPr>
          <p:blipFill>
            <a:blip r:embed="rId3">
              <a:extLst/>
            </a:blip>
            <a:stretch>
              <a:fillRect/>
            </a:stretch>
          </p:blipFill>
          <p:spPr>
            <a:xfrm>
              <a:off x="-266700" y="-127000"/>
              <a:ext cx="3876766" cy="4804983"/>
            </a:xfrm>
            <a:prstGeom prst="rect">
              <a:avLst/>
            </a:prstGeom>
            <a:effectLst/>
          </p:spPr>
        </p:pic>
      </p:gr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a:spLocks noGrp="1"/>
          </p:cNvSpPr>
          <p:nvPr>
            <p:ph type="body" idx="1"/>
          </p:nvPr>
        </p:nvSpPr>
        <p:spPr>
          <a:xfrm>
            <a:off x="558800" y="5067299"/>
            <a:ext cx="5664200" cy="351790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Poet Samuel Coleridge said Erasmus had perhaps “a greater range of knowledge than any other man in Europe.”</a:t>
            </a:r>
          </a:p>
        </p:txBody>
      </p:sp>
      <p:grpSp>
        <p:nvGrpSpPr>
          <p:cNvPr id="237" name="Group 237"/>
          <p:cNvGrpSpPr/>
          <p:nvPr/>
        </p:nvGrpSpPr>
        <p:grpSpPr>
          <a:xfrm>
            <a:off x="6883400" y="952500"/>
            <a:ext cx="5626100" cy="7074118"/>
            <a:chOff x="-266700" y="-127000"/>
            <a:chExt cx="5626100" cy="7074117"/>
          </a:xfrm>
        </p:grpSpPr>
        <p:pic>
          <p:nvPicPr>
            <p:cNvPr id="236"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235" name="Picture 234"/>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a:spLocks noGrp="1"/>
          </p:cNvSpPr>
          <p:nvPr>
            <p:ph type="body" idx="1"/>
          </p:nvPr>
        </p:nvSpPr>
        <p:spPr>
          <a:xfrm>
            <a:off x="2144910" y="7816155"/>
            <a:ext cx="8714979" cy="1048446"/>
          </a:xfrm>
          <a:prstGeom prst="rect">
            <a:avLst/>
          </a:prstGeom>
        </p:spPr>
        <p:txBody>
          <a:bodyPr/>
          <a:lstStyle>
            <a:lvl1pPr>
              <a:defRPr>
                <a:latin typeface="Georgia"/>
                <a:ea typeface="Georgia"/>
                <a:cs typeface="Georgia"/>
                <a:sym typeface="Georgia"/>
              </a:defRPr>
            </a:lvl1pPr>
          </a:lstStyle>
          <a:p>
            <a:pPr lvl="0">
              <a:defRPr sz="1800" spc="0">
                <a:solidFill>
                  <a:srgbClr val="000000"/>
                </a:solidFill>
              </a:defRPr>
            </a:pPr>
            <a:r>
              <a:rPr sz="3600" spc="-47">
                <a:solidFill>
                  <a:srgbClr val="CBCBCB"/>
                </a:solidFill>
              </a:rPr>
              <a:t>Erasmus’ house is a museum today.</a:t>
            </a:r>
          </a:p>
        </p:txBody>
      </p:sp>
      <p:grpSp>
        <p:nvGrpSpPr>
          <p:cNvPr id="242" name="Group 242"/>
          <p:cNvGrpSpPr/>
          <p:nvPr/>
        </p:nvGrpSpPr>
        <p:grpSpPr>
          <a:xfrm>
            <a:off x="1193528" y="520700"/>
            <a:ext cx="10617744" cy="7074118"/>
            <a:chOff x="-266700" y="-127000"/>
            <a:chExt cx="10617742" cy="7074117"/>
          </a:xfrm>
        </p:grpSpPr>
        <p:pic>
          <p:nvPicPr>
            <p:cNvPr id="241" name="erasmus darwin house 4.jpg"/>
            <p:cNvPicPr/>
            <p:nvPr/>
          </p:nvPicPr>
          <p:blipFill>
            <a:blip r:embed="rId2">
              <a:extLst/>
            </a:blip>
            <a:srcRect/>
            <a:stretch>
              <a:fillRect/>
            </a:stretch>
          </p:blipFill>
          <p:spPr>
            <a:xfrm>
              <a:off x="0" y="0"/>
              <a:ext cx="10249443" cy="6820118"/>
            </a:xfrm>
            <a:prstGeom prst="rect">
              <a:avLst/>
            </a:prstGeom>
            <a:ln>
              <a:noFill/>
            </a:ln>
            <a:effectLst/>
          </p:spPr>
        </p:pic>
        <p:pic>
          <p:nvPicPr>
            <p:cNvPr id="240" name="Picture 239"/>
            <p:cNvPicPr/>
            <p:nvPr/>
          </p:nvPicPr>
          <p:blipFill>
            <a:blip r:embed="rId3">
              <a:extLst/>
            </a:blip>
            <a:stretch>
              <a:fillRect/>
            </a:stretch>
          </p:blipFill>
          <p:spPr>
            <a:xfrm>
              <a:off x="-266700" y="-127000"/>
              <a:ext cx="10617743" cy="7074118"/>
            </a:xfrm>
            <a:prstGeom prst="rect">
              <a:avLst/>
            </a:prstGeom>
            <a:effectLst/>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244600" y="1943100"/>
            <a:ext cx="9804400" cy="7612857"/>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Fossil Record</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Billions of Years</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Homology</a:t>
            </a:r>
          </a:p>
          <a:p>
            <a:pPr marL="558800" lvl="0" indent="-558800">
              <a:lnSpc>
                <a:spcPct val="120000"/>
              </a:lnSpc>
              <a:spcBef>
                <a:spcPts val="0"/>
              </a:spcBef>
              <a:buSzPct val="166666"/>
              <a:defRPr sz="1800">
                <a:solidFill>
                  <a:srgbClr val="000000"/>
                </a:solidFill>
              </a:defRPr>
            </a:pPr>
            <a:r>
              <a:rPr sz="4400">
                <a:solidFill>
                  <a:srgbClr val="515151"/>
                </a:solidFill>
                <a:latin typeface="Georgia"/>
                <a:ea typeface="Georgia"/>
                <a:cs typeface="Georgia"/>
                <a:sym typeface="Georgia"/>
              </a:rPr>
              <a:t>The Miller Experiment</a:t>
            </a:r>
          </a:p>
          <a:p>
            <a:pPr marL="558800" lvl="0" indent="-558800">
              <a:lnSpc>
                <a:spcPct val="120000"/>
              </a:lnSpc>
              <a:spcBef>
                <a:spcPts val="0"/>
              </a:spcBef>
              <a:buSzPct val="166666"/>
              <a:defRPr sz="1800">
                <a:solidFill>
                  <a:srgbClr val="000000"/>
                </a:solidFill>
              </a:defRPr>
            </a:pPr>
            <a:r>
              <a:rPr sz="4400">
                <a:solidFill>
                  <a:srgbClr val="515151"/>
                </a:solidFill>
                <a:latin typeface="Georgia"/>
                <a:ea typeface="Georgia"/>
                <a:cs typeface="Georgia"/>
                <a:sym typeface="Georgia"/>
              </a:rPr>
              <a:t>Bird Evolution</a:t>
            </a:r>
          </a:p>
          <a:p>
            <a:pPr marL="558800" lvl="0" indent="-558800">
              <a:lnSpc>
                <a:spcPct val="120000"/>
              </a:lnSpc>
              <a:spcBef>
                <a:spcPts val="0"/>
              </a:spcBef>
              <a:buSzPct val="166666"/>
              <a:defRPr sz="1800">
                <a:solidFill>
                  <a:srgbClr val="000000"/>
                </a:solidFill>
              </a:defRPr>
            </a:pPr>
            <a:r>
              <a:rPr sz="4400">
                <a:solidFill>
                  <a:srgbClr val="515151"/>
                </a:solidFill>
                <a:latin typeface="Georgia"/>
                <a:ea typeface="Georgia"/>
                <a:cs typeface="Georgia"/>
                <a:sym typeface="Georgia"/>
              </a:rPr>
              <a:t>Horse Evolution</a:t>
            </a:r>
          </a:p>
          <a:p>
            <a:pPr marL="558800" lvl="0" indent="-558800">
              <a:lnSpc>
                <a:spcPct val="120000"/>
              </a:lnSpc>
              <a:spcBef>
                <a:spcPts val="0"/>
              </a:spcBef>
              <a:buSzPct val="166666"/>
              <a:defRPr sz="1800">
                <a:solidFill>
                  <a:srgbClr val="000000"/>
                </a:solidFill>
              </a:defRPr>
            </a:pPr>
            <a:r>
              <a:rPr sz="4400">
                <a:solidFill>
                  <a:srgbClr val="515151"/>
                </a:solidFill>
                <a:latin typeface="Georgia"/>
                <a:ea typeface="Georgia"/>
                <a:cs typeface="Georgia"/>
                <a:sym typeface="Georgia"/>
              </a:rPr>
              <a:t>Whale Evolution</a:t>
            </a:r>
          </a:p>
          <a:p>
            <a:pPr marL="558800" lvl="0" indent="-558800">
              <a:lnSpc>
                <a:spcPct val="120000"/>
              </a:lnSpc>
              <a:spcBef>
                <a:spcPts val="0"/>
              </a:spcBef>
              <a:buSzPct val="166666"/>
              <a:defRPr sz="1800">
                <a:solidFill>
                  <a:srgbClr val="000000"/>
                </a:solidFill>
              </a:defRPr>
            </a:pPr>
            <a:r>
              <a:rPr sz="44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6" name="Group 246"/>
          <p:cNvGrpSpPr/>
          <p:nvPr/>
        </p:nvGrpSpPr>
        <p:grpSpPr>
          <a:xfrm>
            <a:off x="563233" y="920333"/>
            <a:ext cx="11878334" cy="7912934"/>
            <a:chOff x="-266699" y="-127000"/>
            <a:chExt cx="11878333" cy="7912932"/>
          </a:xfrm>
        </p:grpSpPr>
        <p:pic>
          <p:nvPicPr>
            <p:cNvPr id="245" name="erasmus darwin house 6.jpg"/>
            <p:cNvPicPr/>
            <p:nvPr/>
          </p:nvPicPr>
          <p:blipFill>
            <a:blip r:embed="rId2">
              <a:extLst/>
            </a:blip>
            <a:srcRect t="106" b="106"/>
            <a:stretch>
              <a:fillRect/>
            </a:stretch>
          </p:blipFill>
          <p:spPr>
            <a:xfrm>
              <a:off x="0" y="0"/>
              <a:ext cx="11510034" cy="7658933"/>
            </a:xfrm>
            <a:prstGeom prst="rect">
              <a:avLst/>
            </a:prstGeom>
            <a:ln>
              <a:noFill/>
            </a:ln>
            <a:effectLst/>
          </p:spPr>
        </p:pic>
        <p:pic>
          <p:nvPicPr>
            <p:cNvPr id="244" name="Picture 243"/>
            <p:cNvPicPr/>
            <p:nvPr/>
          </p:nvPicPr>
          <p:blipFill>
            <a:blip r:embed="rId3">
              <a:extLst/>
            </a:blip>
            <a:stretch>
              <a:fillRect/>
            </a:stretch>
          </p:blipFill>
          <p:spPr>
            <a:xfrm>
              <a:off x="-266700" y="-127000"/>
              <a:ext cx="11878334" cy="7912933"/>
            </a:xfrm>
            <a:prstGeom prst="rect">
              <a:avLst/>
            </a:prstGeom>
            <a:effectLst/>
          </p:spPr>
        </p:pic>
      </p:gr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0" name="Group 250"/>
          <p:cNvGrpSpPr/>
          <p:nvPr/>
        </p:nvGrpSpPr>
        <p:grpSpPr>
          <a:xfrm>
            <a:off x="634728" y="967907"/>
            <a:ext cx="11735343" cy="7817785"/>
            <a:chOff x="-266699" y="-126999"/>
            <a:chExt cx="11735341" cy="7817784"/>
          </a:xfrm>
        </p:grpSpPr>
        <p:pic>
          <p:nvPicPr>
            <p:cNvPr id="249" name="erasmus darwin house 44.jpg"/>
            <p:cNvPicPr/>
            <p:nvPr/>
          </p:nvPicPr>
          <p:blipFill>
            <a:blip r:embed="rId2">
              <a:extLst/>
            </a:blip>
            <a:srcRect t="106" b="106"/>
            <a:stretch>
              <a:fillRect/>
            </a:stretch>
          </p:blipFill>
          <p:spPr>
            <a:xfrm>
              <a:off x="0" y="0"/>
              <a:ext cx="11367043" cy="7563785"/>
            </a:xfrm>
            <a:prstGeom prst="rect">
              <a:avLst/>
            </a:prstGeom>
            <a:ln>
              <a:noFill/>
            </a:ln>
            <a:effectLst/>
          </p:spPr>
        </p:pic>
        <p:pic>
          <p:nvPicPr>
            <p:cNvPr id="248" name="Picture 247"/>
            <p:cNvPicPr/>
            <p:nvPr/>
          </p:nvPicPr>
          <p:blipFill>
            <a:blip r:embed="rId3">
              <a:extLst/>
            </a:blip>
            <a:stretch>
              <a:fillRect/>
            </a:stretch>
          </p:blipFill>
          <p:spPr>
            <a:xfrm>
              <a:off x="-266700" y="-127000"/>
              <a:ext cx="11735343" cy="7817785"/>
            </a:xfrm>
            <a:prstGeom prst="rect">
              <a:avLst/>
            </a:prstGeom>
            <a:effectLst/>
          </p:spPr>
        </p:pic>
      </p:gr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p:cNvSpPr>
          <p:nvPr>
            <p:ph type="body" idx="1"/>
          </p:nvPr>
        </p:nvSpPr>
        <p:spPr>
          <a:xfrm>
            <a:off x="533400" y="5566469"/>
            <a:ext cx="5664200" cy="345053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Erasmus was a Fellow of the Royal Society, the first in a line of six generations of Darwins to be so honored.</a:t>
            </a:r>
          </a:p>
        </p:txBody>
      </p:sp>
      <p:grpSp>
        <p:nvGrpSpPr>
          <p:cNvPr id="255" name="Group 255"/>
          <p:cNvGrpSpPr/>
          <p:nvPr/>
        </p:nvGrpSpPr>
        <p:grpSpPr>
          <a:xfrm>
            <a:off x="6883400" y="952500"/>
            <a:ext cx="5626100" cy="7074118"/>
            <a:chOff x="-266700" y="-127000"/>
            <a:chExt cx="5626100" cy="7074117"/>
          </a:xfrm>
        </p:grpSpPr>
        <p:pic>
          <p:nvPicPr>
            <p:cNvPr id="254"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253" name="Picture 25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p:cNvSpPr>
          <p:nvPr>
            <p:ph type="body" idx="1"/>
          </p:nvPr>
        </p:nvSpPr>
        <p:spPr>
          <a:xfrm>
            <a:off x="533400" y="5075535"/>
            <a:ext cx="5664200" cy="424626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did not believe in the divine inspiration of the bible, the deity of Jesus Christ, salvation from sin, heaven or hell.</a:t>
            </a:r>
          </a:p>
        </p:txBody>
      </p:sp>
      <p:grpSp>
        <p:nvGrpSpPr>
          <p:cNvPr id="260" name="Group 260"/>
          <p:cNvGrpSpPr/>
          <p:nvPr/>
        </p:nvGrpSpPr>
        <p:grpSpPr>
          <a:xfrm>
            <a:off x="6883400" y="952500"/>
            <a:ext cx="5626100" cy="7074118"/>
            <a:chOff x="-266700" y="-127000"/>
            <a:chExt cx="5626100" cy="7074117"/>
          </a:xfrm>
        </p:grpSpPr>
        <p:pic>
          <p:nvPicPr>
            <p:cNvPr id="259"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258" name="Picture 25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Shape 262"/>
          <p:cNvSpPr>
            <a:spLocks noGrp="1"/>
          </p:cNvSpPr>
          <p:nvPr>
            <p:ph type="body" idx="1"/>
          </p:nvPr>
        </p:nvSpPr>
        <p:spPr>
          <a:xfrm>
            <a:off x="533400" y="4106763"/>
            <a:ext cx="5664200" cy="539283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By his student years he was deeply influenced by Deism. Deism has been defined as the Clockwork Universe theory. God built the universe and then let it run on its own.</a:t>
            </a:r>
          </a:p>
        </p:txBody>
      </p:sp>
      <p:grpSp>
        <p:nvGrpSpPr>
          <p:cNvPr id="265" name="Group 265"/>
          <p:cNvGrpSpPr/>
          <p:nvPr/>
        </p:nvGrpSpPr>
        <p:grpSpPr>
          <a:xfrm>
            <a:off x="6883400" y="952500"/>
            <a:ext cx="5626100" cy="7074118"/>
            <a:chOff x="-266700" y="-127000"/>
            <a:chExt cx="5626100" cy="7074117"/>
          </a:xfrm>
        </p:grpSpPr>
        <p:pic>
          <p:nvPicPr>
            <p:cNvPr id="264"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263" name="Picture 26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p:cNvSpPr>
          <p:nvPr>
            <p:ph type="body" idx="1"/>
          </p:nvPr>
        </p:nvSpPr>
        <p:spPr>
          <a:xfrm>
            <a:off x="533400" y="3302000"/>
            <a:ext cx="5664200" cy="62738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His wife, Polly, the mother of Charles Darwin’s father, “was non-religious in a religious age.” She “faced death calmly without supernatural assistance” (Desmond King-Hele, Erasmus Darwin,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p. 94).</a:t>
            </a:r>
          </a:p>
        </p:txBody>
      </p:sp>
      <p:grpSp>
        <p:nvGrpSpPr>
          <p:cNvPr id="270" name="Group 270"/>
          <p:cNvGrpSpPr/>
          <p:nvPr/>
        </p:nvGrpSpPr>
        <p:grpSpPr>
          <a:xfrm>
            <a:off x="6883400" y="952500"/>
            <a:ext cx="5626100" cy="7074118"/>
            <a:chOff x="-266700" y="-127000"/>
            <a:chExt cx="5626100" cy="7074117"/>
          </a:xfrm>
        </p:grpSpPr>
        <p:pic>
          <p:nvPicPr>
            <p:cNvPr id="269"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268" name="Picture 26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p:cNvSpPr>
          <p:nvPr>
            <p:ph type="body" idx="1"/>
          </p:nvPr>
        </p:nvSpPr>
        <p:spPr>
          <a:xfrm>
            <a:off x="736600" y="2425700"/>
            <a:ext cx="5664200" cy="65913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Erasmus taught that all living things evolved from sea creatures.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His family coat of arms was three scallop shells with the motto “E conchis omnia” (“everything from shells”).</a:t>
            </a:r>
          </a:p>
        </p:txBody>
      </p:sp>
      <p:grpSp>
        <p:nvGrpSpPr>
          <p:cNvPr id="275" name="Group 275"/>
          <p:cNvGrpSpPr/>
          <p:nvPr/>
        </p:nvGrpSpPr>
        <p:grpSpPr>
          <a:xfrm>
            <a:off x="6781800" y="850900"/>
            <a:ext cx="5626101" cy="7074118"/>
            <a:chOff x="-266700" y="-127000"/>
            <a:chExt cx="5626100" cy="7074117"/>
          </a:xfrm>
        </p:grpSpPr>
        <p:pic>
          <p:nvPicPr>
            <p:cNvPr id="274"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273" name="Picture 27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Shape 277"/>
          <p:cNvSpPr>
            <a:spLocks noGrp="1"/>
          </p:cNvSpPr>
          <p:nvPr>
            <p:ph type="body" idx="1"/>
          </p:nvPr>
        </p:nvSpPr>
        <p:spPr>
          <a:xfrm>
            <a:off x="736600" y="6908800"/>
            <a:ext cx="5664200" cy="209014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called God “the vast Unknown.”</a:t>
            </a:r>
          </a:p>
        </p:txBody>
      </p:sp>
      <p:grpSp>
        <p:nvGrpSpPr>
          <p:cNvPr id="280" name="Group 280"/>
          <p:cNvGrpSpPr/>
          <p:nvPr/>
        </p:nvGrpSpPr>
        <p:grpSpPr>
          <a:xfrm>
            <a:off x="6781800" y="850900"/>
            <a:ext cx="5626101" cy="7074118"/>
            <a:chOff x="-266700" y="-127000"/>
            <a:chExt cx="5626100" cy="7074117"/>
          </a:xfrm>
        </p:grpSpPr>
        <p:pic>
          <p:nvPicPr>
            <p:cNvPr id="279"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278" name="Picture 27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a:spLocks noGrp="1"/>
          </p:cNvSpPr>
          <p:nvPr>
            <p:ph type="body" idx="1"/>
          </p:nvPr>
        </p:nvSpPr>
        <p:spPr>
          <a:xfrm>
            <a:off x="573385" y="5505350"/>
            <a:ext cx="5990630" cy="392539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Erasmus was a moral scoundrel who was “fond of sacrificing to both Baacus and Venus” (King-Hele, p. 18). </a:t>
            </a:r>
          </a:p>
        </p:txBody>
      </p:sp>
      <p:grpSp>
        <p:nvGrpSpPr>
          <p:cNvPr id="285" name="Group 285"/>
          <p:cNvGrpSpPr/>
          <p:nvPr/>
        </p:nvGrpSpPr>
        <p:grpSpPr>
          <a:xfrm>
            <a:off x="6781800" y="850900"/>
            <a:ext cx="5626101" cy="7074118"/>
            <a:chOff x="-266700" y="-127000"/>
            <a:chExt cx="5626100" cy="7074117"/>
          </a:xfrm>
        </p:grpSpPr>
        <p:pic>
          <p:nvPicPr>
            <p:cNvPr id="284"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283" name="Picture 28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Shape 287"/>
          <p:cNvSpPr>
            <a:spLocks noGrp="1"/>
          </p:cNvSpPr>
          <p:nvPr>
            <p:ph type="body" idx="1"/>
          </p:nvPr>
        </p:nvSpPr>
        <p:spPr>
          <a:xfrm>
            <a:off x="736600" y="3490317"/>
            <a:ext cx="5664200" cy="5229226"/>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After the death of Polly, he bore two daughters out of wedlock by his live-in governess, who was 22 years his junior.</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He composed “lush erotic verse.”</a:t>
            </a:r>
          </a:p>
        </p:txBody>
      </p:sp>
      <p:grpSp>
        <p:nvGrpSpPr>
          <p:cNvPr id="290" name="Group 290"/>
          <p:cNvGrpSpPr/>
          <p:nvPr/>
        </p:nvGrpSpPr>
        <p:grpSpPr>
          <a:xfrm>
            <a:off x="6781800" y="850900"/>
            <a:ext cx="5626101" cy="7074118"/>
            <a:chOff x="-266700" y="-127000"/>
            <a:chExt cx="5626100" cy="7074117"/>
          </a:xfrm>
        </p:grpSpPr>
        <p:pic>
          <p:nvPicPr>
            <p:cNvPr id="289" name="pasted-image.png"/>
            <p:cNvPicPr/>
            <p:nvPr/>
          </p:nvPicPr>
          <p:blipFill>
            <a:blip r:embed="rId2">
              <a:extLst/>
            </a:blip>
            <a:srcRect l="4757" r="4757"/>
            <a:stretch>
              <a:fillRect/>
            </a:stretch>
          </p:blipFill>
          <p:spPr>
            <a:xfrm>
              <a:off x="0" y="0"/>
              <a:ext cx="5257800" cy="6820118"/>
            </a:xfrm>
            <a:prstGeom prst="rect">
              <a:avLst/>
            </a:prstGeom>
            <a:ln>
              <a:noFill/>
            </a:ln>
            <a:effectLst/>
          </p:spPr>
        </p:pic>
        <p:pic>
          <p:nvPicPr>
            <p:cNvPr id="288" name="Picture 28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a:spLocks noGrp="1"/>
          </p:cNvSpPr>
          <p:nvPr>
            <p:ph type="body" idx="1"/>
          </p:nvPr>
        </p:nvSpPr>
        <p:spPr>
          <a:xfrm>
            <a:off x="482600" y="6337300"/>
            <a:ext cx="5867400" cy="2157215"/>
          </a:xfrm>
          <a:prstGeom prst="rect">
            <a:avLst/>
          </a:prstGeom>
          <a:effectLst>
            <a:outerShdw blurRad="25400" dist="12700" dir="5400000" rotWithShape="0">
              <a:srgbClr val="424242"/>
            </a:outerShdw>
          </a:effectLst>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presentation is based on research in my personal library.</a:t>
            </a:r>
          </a:p>
        </p:txBody>
      </p:sp>
      <p:grpSp>
        <p:nvGrpSpPr>
          <p:cNvPr id="80" name="Group 80"/>
          <p:cNvGrpSpPr/>
          <p:nvPr/>
        </p:nvGrpSpPr>
        <p:grpSpPr>
          <a:xfrm>
            <a:off x="6560753" y="901700"/>
            <a:ext cx="5821747" cy="7327900"/>
            <a:chOff x="-266700" y="-127000"/>
            <a:chExt cx="5821746" cy="7327900"/>
          </a:xfrm>
        </p:grpSpPr>
        <p:pic>
          <p:nvPicPr>
            <p:cNvPr id="79" name="david and library 09-2009 (19).jpg"/>
            <p:cNvPicPr/>
            <p:nvPr/>
          </p:nvPicPr>
          <p:blipFill>
            <a:blip r:embed="rId2">
              <a:extLst/>
            </a:blip>
            <a:srcRect l="24337" r="24337"/>
            <a:stretch>
              <a:fillRect/>
            </a:stretch>
          </p:blipFill>
          <p:spPr>
            <a:xfrm>
              <a:off x="0" y="0"/>
              <a:ext cx="5453447" cy="7073900"/>
            </a:xfrm>
            <a:prstGeom prst="rect">
              <a:avLst/>
            </a:prstGeom>
            <a:ln>
              <a:noFill/>
            </a:ln>
            <a:effectLst/>
          </p:spPr>
        </p:pic>
        <p:pic>
          <p:nvPicPr>
            <p:cNvPr id="78" name="Picture 77"/>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p:cNvSpPr>
            <a:spLocks noGrp="1"/>
          </p:cNvSpPr>
          <p:nvPr>
            <p:ph type="body" idx="1"/>
          </p:nvPr>
        </p:nvSpPr>
        <p:spPr>
          <a:xfrm>
            <a:off x="388094" y="4813300"/>
            <a:ext cx="6361213" cy="483264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Erasmus believed that everything arose from an original “living filament” which was formed by “spontaneous vitality” in “the primeval ocean.”</a:t>
            </a:r>
          </a:p>
        </p:txBody>
      </p:sp>
      <p:grpSp>
        <p:nvGrpSpPr>
          <p:cNvPr id="295" name="Group 295"/>
          <p:cNvGrpSpPr/>
          <p:nvPr/>
        </p:nvGrpSpPr>
        <p:grpSpPr>
          <a:xfrm>
            <a:off x="6787513" y="749299"/>
            <a:ext cx="5544188" cy="6967866"/>
            <a:chOff x="-266699" y="-127000"/>
            <a:chExt cx="5544186" cy="6967864"/>
          </a:xfrm>
        </p:grpSpPr>
        <p:pic>
          <p:nvPicPr>
            <p:cNvPr id="294" name="pasted-image.png"/>
            <p:cNvPicPr/>
            <p:nvPr/>
          </p:nvPicPr>
          <p:blipFill>
            <a:blip r:embed="rId2">
              <a:extLst/>
            </a:blip>
            <a:srcRect l="11453" r="11453"/>
            <a:stretch>
              <a:fillRect/>
            </a:stretch>
          </p:blipFill>
          <p:spPr>
            <a:xfrm>
              <a:off x="0" y="0"/>
              <a:ext cx="5175887" cy="6713865"/>
            </a:xfrm>
            <a:prstGeom prst="rect">
              <a:avLst/>
            </a:prstGeom>
            <a:ln>
              <a:noFill/>
            </a:ln>
            <a:effectLst/>
          </p:spPr>
        </p:pic>
        <p:pic>
          <p:nvPicPr>
            <p:cNvPr id="293" name="Picture 292"/>
            <p:cNvPicPr/>
            <p:nvPr/>
          </p:nvPicPr>
          <p:blipFill>
            <a:blip r:embed="rId3">
              <a:extLst/>
            </a:blip>
            <a:stretch>
              <a:fillRect/>
            </a:stretch>
          </p:blipFill>
          <p:spPr>
            <a:xfrm>
              <a:off x="-266700" y="-127000"/>
              <a:ext cx="5544187" cy="6967865"/>
            </a:xfrm>
            <a:prstGeom prst="rect">
              <a:avLst/>
            </a:prstGeom>
            <a:effectLst/>
          </p:spPr>
        </p:pic>
      </p:gr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a:spLocks noGrp="1"/>
          </p:cNvSpPr>
          <p:nvPr>
            <p:ph type="body" idx="1"/>
          </p:nvPr>
        </p:nvSpPr>
        <p:spPr>
          <a:xfrm>
            <a:off x="381000" y="774700"/>
            <a:ext cx="4960442" cy="5283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taught ancient Babylonian goddess worship. His book The Temple of Nature featured depictions of the goddess Urania and Diana. </a:t>
            </a:r>
          </a:p>
        </p:txBody>
      </p:sp>
      <p:grpSp>
        <p:nvGrpSpPr>
          <p:cNvPr id="300" name="Group 300"/>
          <p:cNvGrpSpPr/>
          <p:nvPr/>
        </p:nvGrpSpPr>
        <p:grpSpPr>
          <a:xfrm>
            <a:off x="5562599" y="2425700"/>
            <a:ext cx="4960443" cy="6210664"/>
            <a:chOff x="-266700" y="-127000"/>
            <a:chExt cx="4960441" cy="6210663"/>
          </a:xfrm>
        </p:grpSpPr>
        <p:pic>
          <p:nvPicPr>
            <p:cNvPr id="299" name="pasted-image.png"/>
            <p:cNvPicPr/>
            <p:nvPr/>
          </p:nvPicPr>
          <p:blipFill>
            <a:blip r:embed="rId2">
              <a:extLst/>
            </a:blip>
            <a:srcRect t="9721" b="9721"/>
            <a:stretch>
              <a:fillRect/>
            </a:stretch>
          </p:blipFill>
          <p:spPr>
            <a:xfrm>
              <a:off x="0" y="0"/>
              <a:ext cx="4592142" cy="5956664"/>
            </a:xfrm>
            <a:prstGeom prst="rect">
              <a:avLst/>
            </a:prstGeom>
            <a:ln>
              <a:noFill/>
            </a:ln>
            <a:effectLst/>
          </p:spPr>
        </p:pic>
        <p:pic>
          <p:nvPicPr>
            <p:cNvPr id="298" name="Picture 297"/>
            <p:cNvPicPr/>
            <p:nvPr/>
          </p:nvPicPr>
          <p:blipFill>
            <a:blip r:embed="rId3">
              <a:extLst/>
            </a:blip>
            <a:stretch>
              <a:fillRect/>
            </a:stretch>
          </p:blipFill>
          <p:spPr>
            <a:xfrm>
              <a:off x="-266700" y="-127000"/>
              <a:ext cx="4960442" cy="6210664"/>
            </a:xfrm>
            <a:prstGeom prst="rect">
              <a:avLst/>
            </a:prstGeom>
            <a:effectLst/>
          </p:spPr>
        </p:pic>
      </p:grpSp>
      <p:grpSp>
        <p:nvGrpSpPr>
          <p:cNvPr id="303" name="Group 303"/>
          <p:cNvGrpSpPr/>
          <p:nvPr/>
        </p:nvGrpSpPr>
        <p:grpSpPr>
          <a:xfrm>
            <a:off x="8437401" y="366784"/>
            <a:ext cx="4326100" cy="5387832"/>
            <a:chOff x="-266699" y="-126999"/>
            <a:chExt cx="4326098" cy="5387830"/>
          </a:xfrm>
        </p:grpSpPr>
        <p:pic>
          <p:nvPicPr>
            <p:cNvPr id="302" name="pasted-image.png"/>
            <p:cNvPicPr/>
            <p:nvPr/>
          </p:nvPicPr>
          <p:blipFill>
            <a:blip r:embed="rId4">
              <a:extLst/>
            </a:blip>
            <a:srcRect t="4397" b="4397"/>
            <a:stretch>
              <a:fillRect/>
            </a:stretch>
          </p:blipFill>
          <p:spPr>
            <a:xfrm>
              <a:off x="0" y="0"/>
              <a:ext cx="3957799" cy="5133831"/>
            </a:xfrm>
            <a:prstGeom prst="rect">
              <a:avLst/>
            </a:prstGeom>
            <a:ln>
              <a:noFill/>
            </a:ln>
            <a:effectLst/>
          </p:spPr>
        </p:pic>
        <p:pic>
          <p:nvPicPr>
            <p:cNvPr id="301" name="Picture 300"/>
            <p:cNvPicPr/>
            <p:nvPr/>
          </p:nvPicPr>
          <p:blipFill>
            <a:blip r:embed="rId5">
              <a:extLst/>
            </a:blip>
            <a:stretch>
              <a:fillRect/>
            </a:stretch>
          </p:blipFill>
          <p:spPr>
            <a:xfrm>
              <a:off x="-266700" y="-127000"/>
              <a:ext cx="4326099" cy="5387831"/>
            </a:xfrm>
            <a:prstGeom prst="rect">
              <a:avLst/>
            </a:prstGeom>
            <a:effectLst/>
          </p:spPr>
        </p:pic>
      </p:grpSp>
      <p:grpSp>
        <p:nvGrpSpPr>
          <p:cNvPr id="306" name="Group 306"/>
          <p:cNvGrpSpPr/>
          <p:nvPr/>
        </p:nvGrpSpPr>
        <p:grpSpPr>
          <a:xfrm>
            <a:off x="4688770" y="4967683"/>
            <a:ext cx="3627259" cy="4481335"/>
            <a:chOff x="-266700" y="-127000"/>
            <a:chExt cx="3627258" cy="4481334"/>
          </a:xfrm>
        </p:grpSpPr>
        <p:pic>
          <p:nvPicPr>
            <p:cNvPr id="305" name="pasted-image.png"/>
            <p:cNvPicPr/>
            <p:nvPr/>
          </p:nvPicPr>
          <p:blipFill>
            <a:blip r:embed="rId6">
              <a:extLst/>
            </a:blip>
            <a:srcRect l="3423" r="3423"/>
            <a:stretch>
              <a:fillRect/>
            </a:stretch>
          </p:blipFill>
          <p:spPr>
            <a:xfrm>
              <a:off x="0" y="0"/>
              <a:ext cx="3258959" cy="4227335"/>
            </a:xfrm>
            <a:prstGeom prst="rect">
              <a:avLst/>
            </a:prstGeom>
            <a:ln>
              <a:noFill/>
            </a:ln>
            <a:effectLst/>
          </p:spPr>
        </p:pic>
        <p:pic>
          <p:nvPicPr>
            <p:cNvPr id="304" name="Picture 303"/>
            <p:cNvPicPr/>
            <p:nvPr/>
          </p:nvPicPr>
          <p:blipFill>
            <a:blip r:embed="rId7">
              <a:extLst/>
            </a:blip>
            <a:stretch>
              <a:fillRect/>
            </a:stretch>
          </p:blipFill>
          <p:spPr>
            <a:xfrm>
              <a:off x="-266700" y="-127000"/>
              <a:ext cx="3627258" cy="4481335"/>
            </a:xfrm>
            <a:prstGeom prst="rect">
              <a:avLst/>
            </a:prstGeom>
            <a:effectLst/>
          </p:spPr>
        </p:pic>
      </p:gr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p:cNvSpPr>
            <a:spLocks noGrp="1"/>
          </p:cNvSpPr>
          <p:nvPr>
            <p:ph type="body" idx="1"/>
          </p:nvPr>
        </p:nvSpPr>
        <p:spPr>
          <a:xfrm>
            <a:off x="406400" y="914400"/>
            <a:ext cx="4960442" cy="3784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said the book contained things that he learned from the goddess.</a:t>
            </a:r>
          </a:p>
        </p:txBody>
      </p:sp>
      <p:grpSp>
        <p:nvGrpSpPr>
          <p:cNvPr id="311" name="Group 311"/>
          <p:cNvGrpSpPr/>
          <p:nvPr/>
        </p:nvGrpSpPr>
        <p:grpSpPr>
          <a:xfrm>
            <a:off x="5181599" y="2394598"/>
            <a:ext cx="4960443" cy="6210665"/>
            <a:chOff x="-266700" y="-127000"/>
            <a:chExt cx="4960441" cy="6210663"/>
          </a:xfrm>
        </p:grpSpPr>
        <p:pic>
          <p:nvPicPr>
            <p:cNvPr id="310" name="pasted-image.png"/>
            <p:cNvPicPr/>
            <p:nvPr/>
          </p:nvPicPr>
          <p:blipFill>
            <a:blip r:embed="rId2">
              <a:extLst/>
            </a:blip>
            <a:srcRect t="9721" b="9721"/>
            <a:stretch>
              <a:fillRect/>
            </a:stretch>
          </p:blipFill>
          <p:spPr>
            <a:xfrm>
              <a:off x="0" y="0"/>
              <a:ext cx="4592142" cy="5956664"/>
            </a:xfrm>
            <a:prstGeom prst="rect">
              <a:avLst/>
            </a:prstGeom>
            <a:ln>
              <a:noFill/>
            </a:ln>
            <a:effectLst/>
          </p:spPr>
        </p:pic>
        <p:pic>
          <p:nvPicPr>
            <p:cNvPr id="309" name="Picture 308"/>
            <p:cNvPicPr/>
            <p:nvPr/>
          </p:nvPicPr>
          <p:blipFill>
            <a:blip r:embed="rId3">
              <a:extLst/>
            </a:blip>
            <a:stretch>
              <a:fillRect/>
            </a:stretch>
          </p:blipFill>
          <p:spPr>
            <a:xfrm>
              <a:off x="-266700" y="-127000"/>
              <a:ext cx="4960442" cy="6210664"/>
            </a:xfrm>
            <a:prstGeom prst="rect">
              <a:avLst/>
            </a:prstGeom>
            <a:effectLst/>
          </p:spPr>
        </p:pic>
      </p:grpSp>
      <p:grpSp>
        <p:nvGrpSpPr>
          <p:cNvPr id="314" name="Group 314"/>
          <p:cNvGrpSpPr/>
          <p:nvPr/>
        </p:nvGrpSpPr>
        <p:grpSpPr>
          <a:xfrm>
            <a:off x="8056401" y="335683"/>
            <a:ext cx="4326100" cy="5387832"/>
            <a:chOff x="-266699" y="-126999"/>
            <a:chExt cx="4326098" cy="5387830"/>
          </a:xfrm>
        </p:grpSpPr>
        <p:pic>
          <p:nvPicPr>
            <p:cNvPr id="313" name="pasted-image.png"/>
            <p:cNvPicPr/>
            <p:nvPr/>
          </p:nvPicPr>
          <p:blipFill>
            <a:blip r:embed="rId4">
              <a:extLst/>
            </a:blip>
            <a:srcRect t="4397" b="4397"/>
            <a:stretch>
              <a:fillRect/>
            </a:stretch>
          </p:blipFill>
          <p:spPr>
            <a:xfrm>
              <a:off x="0" y="0"/>
              <a:ext cx="3957799" cy="5133831"/>
            </a:xfrm>
            <a:prstGeom prst="rect">
              <a:avLst/>
            </a:prstGeom>
            <a:ln>
              <a:noFill/>
            </a:ln>
            <a:effectLst/>
          </p:spPr>
        </p:pic>
        <p:pic>
          <p:nvPicPr>
            <p:cNvPr id="312" name="Picture 311"/>
            <p:cNvPicPr/>
            <p:nvPr/>
          </p:nvPicPr>
          <p:blipFill>
            <a:blip r:embed="rId5">
              <a:extLst/>
            </a:blip>
            <a:stretch>
              <a:fillRect/>
            </a:stretch>
          </p:blipFill>
          <p:spPr>
            <a:xfrm>
              <a:off x="-266700" y="-127000"/>
              <a:ext cx="4326099" cy="5387831"/>
            </a:xfrm>
            <a:prstGeom prst="rect">
              <a:avLst/>
            </a:prstGeom>
            <a:effectLst/>
          </p:spPr>
        </p:pic>
      </p:grpSp>
      <p:grpSp>
        <p:nvGrpSpPr>
          <p:cNvPr id="317" name="Group 317"/>
          <p:cNvGrpSpPr/>
          <p:nvPr/>
        </p:nvGrpSpPr>
        <p:grpSpPr>
          <a:xfrm>
            <a:off x="4307770" y="4936581"/>
            <a:ext cx="3627259" cy="4481336"/>
            <a:chOff x="-266700" y="-127000"/>
            <a:chExt cx="3627258" cy="4481334"/>
          </a:xfrm>
        </p:grpSpPr>
        <p:pic>
          <p:nvPicPr>
            <p:cNvPr id="316" name="pasted-image.png"/>
            <p:cNvPicPr/>
            <p:nvPr/>
          </p:nvPicPr>
          <p:blipFill>
            <a:blip r:embed="rId6">
              <a:extLst/>
            </a:blip>
            <a:srcRect l="3423" r="3423"/>
            <a:stretch>
              <a:fillRect/>
            </a:stretch>
          </p:blipFill>
          <p:spPr>
            <a:xfrm>
              <a:off x="0" y="0"/>
              <a:ext cx="3258959" cy="4227335"/>
            </a:xfrm>
            <a:prstGeom prst="rect">
              <a:avLst/>
            </a:prstGeom>
            <a:ln>
              <a:noFill/>
            </a:ln>
            <a:effectLst/>
          </p:spPr>
        </p:pic>
        <p:pic>
          <p:nvPicPr>
            <p:cNvPr id="315" name="Picture 314"/>
            <p:cNvPicPr/>
            <p:nvPr/>
          </p:nvPicPr>
          <p:blipFill>
            <a:blip r:embed="rId7">
              <a:extLst/>
            </a:blip>
            <a:stretch>
              <a:fillRect/>
            </a:stretch>
          </p:blipFill>
          <p:spPr>
            <a:xfrm>
              <a:off x="-266700" y="-127000"/>
              <a:ext cx="3627258" cy="4481335"/>
            </a:xfrm>
            <a:prstGeom prst="rect">
              <a:avLst/>
            </a:prstGeom>
            <a:effectLst/>
          </p:spPr>
        </p:pic>
      </p:gr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a:spLocks noGrp="1"/>
          </p:cNvSpPr>
          <p:nvPr>
            <p:ph type="body" idx="1"/>
          </p:nvPr>
        </p:nvSpPr>
        <p:spPr>
          <a:xfrm>
            <a:off x="662483" y="818753"/>
            <a:ext cx="11679834" cy="8611394"/>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Ere Time began, from flaming Chaos hurl’d</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Rose the bright spheres, which form the circling world.</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Nurs’d by warm sun-beams in primeval caves.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Organic life began beneath the waves.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Hence without parent by spontaneous birth</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Rise the first specks of animated earth;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From Nature’s womb the plant or insect swims,</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And buds or breathes, with microscopic limbs.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New powers acquire, and larger limbs assume;</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Whence countless groups of vegetation spring,</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And breathing realms of fin, and feet, and wing.</a:t>
            </a:r>
          </a:p>
        </p:txBody>
      </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Shape 321"/>
          <p:cNvSpPr>
            <a:spLocks noGrp="1"/>
          </p:cNvSpPr>
          <p:nvPr>
            <p:ph type="body" idx="1"/>
          </p:nvPr>
        </p:nvSpPr>
        <p:spPr>
          <a:xfrm>
            <a:off x="533400" y="5540970"/>
            <a:ext cx="5664200" cy="412422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Zoonomia, Erasmus called religion a psychological disease and invented labels to describe it. </a:t>
            </a:r>
          </a:p>
        </p:txBody>
      </p:sp>
      <p:grpSp>
        <p:nvGrpSpPr>
          <p:cNvPr id="324" name="Group 324"/>
          <p:cNvGrpSpPr/>
          <p:nvPr/>
        </p:nvGrpSpPr>
        <p:grpSpPr>
          <a:xfrm>
            <a:off x="6883400" y="952500"/>
            <a:ext cx="5626100" cy="7074118"/>
            <a:chOff x="-266700" y="-127000"/>
            <a:chExt cx="5626100" cy="7074117"/>
          </a:xfrm>
        </p:grpSpPr>
        <p:pic>
          <p:nvPicPr>
            <p:cNvPr id="323"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322" name="Picture 321"/>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p:cNvSpPr>
          <p:nvPr>
            <p:ph type="body" idx="1"/>
          </p:nvPr>
        </p:nvSpPr>
        <p:spPr>
          <a:xfrm>
            <a:off x="651487" y="3132753"/>
            <a:ext cx="5763381" cy="5854006"/>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He called hope in salvation and an afterlife </a:t>
            </a:r>
          </a:p>
          <a:p>
            <a:pPr lvl="0">
              <a:lnSpc>
                <a:spcPct val="110000"/>
              </a:lnSpc>
              <a:defRPr sz="1800" spc="0">
                <a:solidFill>
                  <a:srgbClr val="000000"/>
                </a:solidFill>
              </a:defRPr>
            </a:pPr>
            <a:endParaRPr sz="3600" spc="-47" dirty="0">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a:t>
            </a:r>
            <a:r>
              <a:rPr sz="3600" spc="-47" dirty="0" err="1">
                <a:solidFill>
                  <a:srgbClr val="CBCBCB"/>
                </a:solidFill>
                <a:latin typeface="Georgia"/>
                <a:ea typeface="Georgia"/>
                <a:cs typeface="Georgia"/>
                <a:sym typeface="Georgia"/>
              </a:rPr>
              <a:t>Spes</a:t>
            </a:r>
            <a:r>
              <a:rPr sz="3600" spc="-47" dirty="0">
                <a:solidFill>
                  <a:srgbClr val="CBCBCB"/>
                </a:solidFill>
                <a:latin typeface="Georgia"/>
                <a:ea typeface="Georgia"/>
                <a:cs typeface="Georgia"/>
                <a:sym typeface="Georgia"/>
              </a:rPr>
              <a:t> </a:t>
            </a:r>
            <a:r>
              <a:rPr sz="3600" spc="-47" dirty="0" err="1">
                <a:solidFill>
                  <a:srgbClr val="CBCBCB"/>
                </a:solidFill>
                <a:latin typeface="Georgia"/>
                <a:ea typeface="Georgia"/>
                <a:cs typeface="Georgia"/>
                <a:sym typeface="Georgia"/>
              </a:rPr>
              <a:t>religiosa</a:t>
            </a:r>
            <a:r>
              <a:rPr sz="3600" spc="-47" dirty="0">
                <a:solidFill>
                  <a:srgbClr val="CBCBCB"/>
                </a:solidFill>
                <a:latin typeface="Georgia"/>
                <a:ea typeface="Georgia"/>
                <a:cs typeface="Georgia"/>
                <a:sym typeface="Georgia"/>
              </a:rPr>
              <a:t>” </a:t>
            </a:r>
          </a:p>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(superstitious hope) </a:t>
            </a:r>
          </a:p>
          <a:p>
            <a:pPr lvl="0">
              <a:lnSpc>
                <a:spcPct val="110000"/>
              </a:lnSpc>
              <a:defRPr sz="1800" spc="0">
                <a:solidFill>
                  <a:srgbClr val="000000"/>
                </a:solidFill>
              </a:defRPr>
            </a:pPr>
            <a:endParaRPr sz="3600" spc="-47" dirty="0">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He calls this a “maniacal delusion.”</a:t>
            </a:r>
          </a:p>
        </p:txBody>
      </p:sp>
      <p:grpSp>
        <p:nvGrpSpPr>
          <p:cNvPr id="329" name="Group 329"/>
          <p:cNvGrpSpPr/>
          <p:nvPr/>
        </p:nvGrpSpPr>
        <p:grpSpPr>
          <a:xfrm>
            <a:off x="6883400" y="952500"/>
            <a:ext cx="5626100" cy="7074118"/>
            <a:chOff x="-266700" y="-127000"/>
            <a:chExt cx="5626100" cy="7074117"/>
          </a:xfrm>
        </p:grpSpPr>
        <p:pic>
          <p:nvPicPr>
            <p:cNvPr id="328"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327" name="Picture 326"/>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Shape 331"/>
          <p:cNvSpPr>
            <a:spLocks noGrp="1"/>
          </p:cNvSpPr>
          <p:nvPr>
            <p:ph type="body" idx="1"/>
          </p:nvPr>
        </p:nvSpPr>
        <p:spPr>
          <a:xfrm>
            <a:off x="521146" y="3170039"/>
            <a:ext cx="6095108" cy="531123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He called fear of divine judgment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“orci timor” </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(fear of hell)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He did not allow visitors to talk about hell.</a:t>
            </a:r>
          </a:p>
        </p:txBody>
      </p:sp>
      <p:grpSp>
        <p:nvGrpSpPr>
          <p:cNvPr id="334" name="Group 334"/>
          <p:cNvGrpSpPr/>
          <p:nvPr/>
        </p:nvGrpSpPr>
        <p:grpSpPr>
          <a:xfrm>
            <a:off x="6883400" y="952500"/>
            <a:ext cx="5626100" cy="7074118"/>
            <a:chOff x="-266700" y="-127000"/>
            <a:chExt cx="5626100" cy="7074117"/>
          </a:xfrm>
        </p:grpSpPr>
        <p:pic>
          <p:nvPicPr>
            <p:cNvPr id="333" name="pasted-image.png"/>
            <p:cNvPicPr/>
            <p:nvPr/>
          </p:nvPicPr>
          <p:blipFill>
            <a:blip r:embed="rId2">
              <a:extLst/>
            </a:blip>
            <a:srcRect l="3423" r="3423"/>
            <a:stretch>
              <a:fillRect/>
            </a:stretch>
          </p:blipFill>
          <p:spPr>
            <a:xfrm>
              <a:off x="0" y="0"/>
              <a:ext cx="5257800" cy="6820118"/>
            </a:xfrm>
            <a:prstGeom prst="rect">
              <a:avLst/>
            </a:prstGeom>
            <a:ln>
              <a:noFill/>
            </a:ln>
            <a:effectLst/>
          </p:spPr>
        </p:pic>
        <p:pic>
          <p:nvPicPr>
            <p:cNvPr id="332" name="Picture 331"/>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Shape 336"/>
          <p:cNvSpPr>
            <a:spLocks noGrp="1"/>
          </p:cNvSpPr>
          <p:nvPr>
            <p:ph type="body" idx="1"/>
          </p:nvPr>
        </p:nvSpPr>
        <p:spPr>
          <a:xfrm>
            <a:off x="533400" y="5950545"/>
            <a:ext cx="5664200" cy="288865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Erasmus was a close associate of skeptics such as the French Voltaire</a:t>
            </a:r>
          </a:p>
        </p:txBody>
      </p:sp>
      <p:grpSp>
        <p:nvGrpSpPr>
          <p:cNvPr id="339" name="Group 339"/>
          <p:cNvGrpSpPr/>
          <p:nvPr/>
        </p:nvGrpSpPr>
        <p:grpSpPr>
          <a:xfrm>
            <a:off x="6883400" y="952500"/>
            <a:ext cx="5626100" cy="7074118"/>
            <a:chOff x="-266700" y="-127000"/>
            <a:chExt cx="5626100" cy="7074117"/>
          </a:xfrm>
        </p:grpSpPr>
        <p:pic>
          <p:nvPicPr>
            <p:cNvPr id="338" name="pasted-image.png"/>
            <p:cNvPicPr/>
            <p:nvPr/>
          </p:nvPicPr>
          <p:blipFill>
            <a:blip r:embed="rId2">
              <a:extLst/>
            </a:blip>
            <a:srcRect l="3328" r="3328"/>
            <a:stretch>
              <a:fillRect/>
            </a:stretch>
          </p:blipFill>
          <p:spPr>
            <a:xfrm>
              <a:off x="0" y="0"/>
              <a:ext cx="5257800" cy="6820118"/>
            </a:xfrm>
            <a:prstGeom prst="rect">
              <a:avLst/>
            </a:prstGeom>
            <a:ln>
              <a:noFill/>
            </a:ln>
            <a:effectLst/>
          </p:spPr>
        </p:pic>
        <p:pic>
          <p:nvPicPr>
            <p:cNvPr id="337" name="Picture 336"/>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Shape 341"/>
          <p:cNvSpPr>
            <a:spLocks noGrp="1"/>
          </p:cNvSpPr>
          <p:nvPr>
            <p:ph type="body" idx="1"/>
          </p:nvPr>
        </p:nvSpPr>
        <p:spPr>
          <a:xfrm>
            <a:off x="1346200" y="6810176"/>
            <a:ext cx="3924300" cy="186392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and Unitarian Joseph Priestly</a:t>
            </a:r>
          </a:p>
        </p:txBody>
      </p:sp>
      <p:grpSp>
        <p:nvGrpSpPr>
          <p:cNvPr id="344" name="Group 344"/>
          <p:cNvGrpSpPr/>
          <p:nvPr/>
        </p:nvGrpSpPr>
        <p:grpSpPr>
          <a:xfrm>
            <a:off x="6883400" y="952500"/>
            <a:ext cx="5626100" cy="7074118"/>
            <a:chOff x="-266700" y="-127000"/>
            <a:chExt cx="5626100" cy="7074117"/>
          </a:xfrm>
        </p:grpSpPr>
        <p:pic>
          <p:nvPicPr>
            <p:cNvPr id="343" name="pasted-image.png"/>
            <p:cNvPicPr/>
            <p:nvPr/>
          </p:nvPicPr>
          <p:blipFill>
            <a:blip r:embed="rId2">
              <a:extLst/>
            </a:blip>
            <a:srcRect t="980" b="980"/>
            <a:stretch>
              <a:fillRect/>
            </a:stretch>
          </p:blipFill>
          <p:spPr>
            <a:xfrm>
              <a:off x="0" y="0"/>
              <a:ext cx="5257800" cy="6820118"/>
            </a:xfrm>
            <a:prstGeom prst="rect">
              <a:avLst/>
            </a:prstGeom>
            <a:ln>
              <a:noFill/>
            </a:ln>
            <a:effectLst/>
          </p:spPr>
        </p:pic>
        <p:pic>
          <p:nvPicPr>
            <p:cNvPr id="342" name="Picture 341"/>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346"/>
          <p:cNvSpPr>
            <a:spLocks noGrp="1"/>
          </p:cNvSpPr>
          <p:nvPr>
            <p:ph type="body" idx="1"/>
          </p:nvPr>
        </p:nvSpPr>
        <p:spPr>
          <a:xfrm>
            <a:off x="392509" y="5566072"/>
            <a:ext cx="6352382" cy="501204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One of Erasmus’ closest friends was the Unitarian Josiah Wedgwood, the grandfather of Charles Darwin’s wife. Josiah was the founder of the famous Wedgwood pottery firm.</a:t>
            </a:r>
          </a:p>
        </p:txBody>
      </p:sp>
      <p:grpSp>
        <p:nvGrpSpPr>
          <p:cNvPr id="349" name="Group 349"/>
          <p:cNvGrpSpPr/>
          <p:nvPr/>
        </p:nvGrpSpPr>
        <p:grpSpPr>
          <a:xfrm>
            <a:off x="6883399" y="952500"/>
            <a:ext cx="5626101" cy="7074118"/>
            <a:chOff x="-266700" y="-127000"/>
            <a:chExt cx="5626100" cy="7074117"/>
          </a:xfrm>
        </p:grpSpPr>
        <p:pic>
          <p:nvPicPr>
            <p:cNvPr id="348" name="pasted-image.png"/>
            <p:cNvPicPr/>
            <p:nvPr/>
          </p:nvPicPr>
          <p:blipFill>
            <a:blip r:embed="rId2">
              <a:extLst/>
            </a:blip>
            <a:srcRect l="2887" r="2887"/>
            <a:stretch>
              <a:fillRect/>
            </a:stretch>
          </p:blipFill>
          <p:spPr>
            <a:xfrm>
              <a:off x="0" y="0"/>
              <a:ext cx="5257800" cy="6820118"/>
            </a:xfrm>
            <a:prstGeom prst="rect">
              <a:avLst/>
            </a:prstGeom>
            <a:ln>
              <a:noFill/>
            </a:ln>
            <a:effectLst/>
          </p:spPr>
        </p:pic>
        <p:pic>
          <p:nvPicPr>
            <p:cNvPr id="347" name="Picture 346"/>
            <p:cNvPicPr/>
            <p:nvPr/>
          </p:nvPicPr>
          <p:blipFill>
            <a:blip r:embed="rId3">
              <a:extLst/>
            </a:blip>
            <a:stretch>
              <a:fillRect/>
            </a:stretch>
          </p:blipFill>
          <p:spPr>
            <a:xfrm>
              <a:off x="-266700" y="-127000"/>
              <a:ext cx="5626100" cy="7074118"/>
            </a:xfrm>
            <a:prstGeom prst="rect">
              <a:avLst/>
            </a:prstGeom>
            <a:effectLst/>
          </p:spPr>
        </p:pic>
      </p:grpSp>
      <p:grpSp>
        <p:nvGrpSpPr>
          <p:cNvPr id="352" name="Group 352"/>
          <p:cNvGrpSpPr/>
          <p:nvPr/>
        </p:nvGrpSpPr>
        <p:grpSpPr>
          <a:xfrm>
            <a:off x="3606799" y="266700"/>
            <a:ext cx="4036393" cy="5012040"/>
            <a:chOff x="-266699" y="-126999"/>
            <a:chExt cx="4036391" cy="5012039"/>
          </a:xfrm>
        </p:grpSpPr>
        <p:pic>
          <p:nvPicPr>
            <p:cNvPr id="351" name="pasted-image.png"/>
            <p:cNvPicPr/>
            <p:nvPr/>
          </p:nvPicPr>
          <p:blipFill>
            <a:blip r:embed="rId4">
              <a:extLst/>
            </a:blip>
            <a:srcRect l="5016" r="5016"/>
            <a:stretch>
              <a:fillRect/>
            </a:stretch>
          </p:blipFill>
          <p:spPr>
            <a:xfrm>
              <a:off x="0" y="0"/>
              <a:ext cx="3668092" cy="4758040"/>
            </a:xfrm>
            <a:prstGeom prst="rect">
              <a:avLst/>
            </a:prstGeom>
            <a:ln>
              <a:noFill/>
            </a:ln>
            <a:effectLst/>
          </p:spPr>
        </p:pic>
        <p:pic>
          <p:nvPicPr>
            <p:cNvPr id="350" name="Picture 349"/>
            <p:cNvPicPr/>
            <p:nvPr/>
          </p:nvPicPr>
          <p:blipFill>
            <a:blip r:embed="rId5">
              <a:extLst/>
            </a:blip>
            <a:stretch>
              <a:fillRect/>
            </a:stretch>
          </p:blipFill>
          <p:spPr>
            <a:xfrm>
              <a:off x="-266700" y="-127000"/>
              <a:ext cx="4036392" cy="5012040"/>
            </a:xfrm>
            <a:prstGeom prst="rect">
              <a:avLst/>
            </a:prstGeom>
            <a:effectLst/>
          </p:spPr>
        </p:pic>
      </p:gr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hape 82"/>
          <p:cNvSpPr>
            <a:spLocks noGrp="1"/>
          </p:cNvSpPr>
          <p:nvPr>
            <p:ph type="body" idx="1"/>
          </p:nvPr>
        </p:nvSpPr>
        <p:spPr>
          <a:xfrm>
            <a:off x="330200" y="8018065"/>
            <a:ext cx="5867400" cy="1162250"/>
          </a:xfrm>
          <a:prstGeom prst="rect">
            <a:avLst/>
          </a:prstGeom>
        </p:spPr>
        <p:txBody>
          <a:bodyPr/>
          <a:lstStyle>
            <a:lvl1pPr>
              <a:defRPr>
                <a:latin typeface="Georgia"/>
                <a:ea typeface="Georgia"/>
                <a:cs typeface="Georgia"/>
                <a:sym typeface="Georgia"/>
              </a:defRPr>
            </a:lvl1pPr>
          </a:lstStyle>
          <a:p>
            <a:pPr lvl="0">
              <a:defRPr sz="1800" spc="0">
                <a:solidFill>
                  <a:srgbClr val="000000"/>
                </a:solidFill>
              </a:defRPr>
            </a:pPr>
            <a:r>
              <a:rPr sz="3600" spc="-47">
                <a:solidFill>
                  <a:srgbClr val="CBCBCB"/>
                </a:solidFill>
              </a:rPr>
              <a:t>Research into wildlife</a:t>
            </a:r>
          </a:p>
        </p:txBody>
      </p:sp>
      <p:grpSp>
        <p:nvGrpSpPr>
          <p:cNvPr id="85" name="Group 85"/>
          <p:cNvGrpSpPr/>
          <p:nvPr/>
        </p:nvGrpSpPr>
        <p:grpSpPr>
          <a:xfrm>
            <a:off x="6306753" y="1212850"/>
            <a:ext cx="5821747" cy="7327900"/>
            <a:chOff x="-266700" y="-127000"/>
            <a:chExt cx="5821746" cy="7327900"/>
          </a:xfrm>
        </p:grpSpPr>
        <p:pic>
          <p:nvPicPr>
            <p:cNvPr id="84" name="huntsville botanical garden 139 - Version 2.jpg"/>
            <p:cNvPicPr/>
            <p:nvPr/>
          </p:nvPicPr>
          <p:blipFill>
            <a:blip r:embed="rId2">
              <a:extLst/>
            </a:blip>
            <a:srcRect l="24290" r="24290"/>
            <a:stretch>
              <a:fillRect/>
            </a:stretch>
          </p:blipFill>
          <p:spPr>
            <a:xfrm>
              <a:off x="0" y="0"/>
              <a:ext cx="5453447" cy="7073900"/>
            </a:xfrm>
            <a:prstGeom prst="rect">
              <a:avLst/>
            </a:prstGeom>
            <a:ln>
              <a:noFill/>
            </a:ln>
            <a:effectLst/>
          </p:spPr>
        </p:pic>
        <p:pic>
          <p:nvPicPr>
            <p:cNvPr id="83" name="Picture 82"/>
            <p:cNvPicPr/>
            <p:nvPr/>
          </p:nvPicPr>
          <p:blipFill>
            <a:blip r:embed="rId3">
              <a:extLst/>
            </a:blip>
            <a:stretch>
              <a:fillRect/>
            </a:stretch>
          </p:blipFill>
          <p:spPr>
            <a:xfrm>
              <a:off x="-266700" y="-127000"/>
              <a:ext cx="5821747" cy="7327900"/>
            </a:xfrm>
            <a:prstGeom prst="rect">
              <a:avLst/>
            </a:prstGeom>
            <a:effectLst/>
          </p:spPr>
        </p:pic>
      </p:grpSp>
      <p:grpSp>
        <p:nvGrpSpPr>
          <p:cNvPr id="88" name="Group 88"/>
          <p:cNvGrpSpPr/>
          <p:nvPr/>
        </p:nvGrpSpPr>
        <p:grpSpPr>
          <a:xfrm rot="21147819">
            <a:off x="1252866" y="531526"/>
            <a:ext cx="5024961" cy="6294356"/>
            <a:chOff x="-266699" y="-127000"/>
            <a:chExt cx="5024960" cy="6294354"/>
          </a:xfrm>
        </p:grpSpPr>
        <p:pic>
          <p:nvPicPr>
            <p:cNvPr id="87" name="david kitty hawk-1 - Version 2.jpg"/>
            <p:cNvPicPr/>
            <p:nvPr/>
          </p:nvPicPr>
          <p:blipFill>
            <a:blip r:embed="rId4">
              <a:extLst/>
            </a:blip>
            <a:srcRect t="1656" b="1656"/>
            <a:stretch>
              <a:fillRect/>
            </a:stretch>
          </p:blipFill>
          <p:spPr>
            <a:xfrm>
              <a:off x="0" y="0"/>
              <a:ext cx="4656661" cy="6040355"/>
            </a:xfrm>
            <a:prstGeom prst="rect">
              <a:avLst/>
            </a:prstGeom>
            <a:ln>
              <a:noFill/>
            </a:ln>
            <a:effectLst/>
          </p:spPr>
        </p:pic>
        <p:pic>
          <p:nvPicPr>
            <p:cNvPr id="86" name="Picture 85"/>
            <p:cNvPicPr/>
            <p:nvPr/>
          </p:nvPicPr>
          <p:blipFill>
            <a:blip r:embed="rId5">
              <a:extLst/>
            </a:blip>
            <a:stretch>
              <a:fillRect/>
            </a:stretch>
          </p:blipFill>
          <p:spPr>
            <a:xfrm>
              <a:off x="-266701" y="-127000"/>
              <a:ext cx="5024962" cy="6294355"/>
            </a:xfrm>
            <a:prstGeom prst="rect">
              <a:avLst/>
            </a:prstGeom>
            <a:effectLst/>
          </p:spPr>
        </p:pic>
      </p:gr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Shape 354"/>
          <p:cNvSpPr>
            <a:spLocks noGrp="1"/>
          </p:cNvSpPr>
          <p:nvPr>
            <p:ph type="body" idx="1"/>
          </p:nvPr>
        </p:nvSpPr>
        <p:spPr>
          <a:xfrm>
            <a:off x="558800" y="5613896"/>
            <a:ext cx="5664200" cy="375433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Josiah honored the unitarian skeptic Joseph Priestly with a medallion featuring his likeness.</a:t>
            </a:r>
          </a:p>
        </p:txBody>
      </p:sp>
      <p:grpSp>
        <p:nvGrpSpPr>
          <p:cNvPr id="357" name="Group 357"/>
          <p:cNvGrpSpPr/>
          <p:nvPr/>
        </p:nvGrpSpPr>
        <p:grpSpPr>
          <a:xfrm>
            <a:off x="6883400" y="952500"/>
            <a:ext cx="5626101" cy="7074118"/>
            <a:chOff x="-266700" y="-127000"/>
            <a:chExt cx="5626100" cy="7074117"/>
          </a:xfrm>
        </p:grpSpPr>
        <p:pic>
          <p:nvPicPr>
            <p:cNvPr id="356" name="pasted-image.png"/>
            <p:cNvPicPr/>
            <p:nvPr/>
          </p:nvPicPr>
          <p:blipFill>
            <a:blip r:embed="rId2">
              <a:extLst/>
            </a:blip>
            <a:srcRect l="2511" r="2511"/>
            <a:stretch>
              <a:fillRect/>
            </a:stretch>
          </p:blipFill>
          <p:spPr>
            <a:xfrm>
              <a:off x="0" y="0"/>
              <a:ext cx="5257800" cy="6820118"/>
            </a:xfrm>
            <a:prstGeom prst="rect">
              <a:avLst/>
            </a:prstGeom>
            <a:ln>
              <a:noFill/>
            </a:ln>
            <a:effectLst/>
          </p:spPr>
        </p:pic>
        <p:pic>
          <p:nvPicPr>
            <p:cNvPr id="355" name="Picture 354"/>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 name="Picture 358"/>
          <p:cNvPicPr/>
          <p:nvPr/>
        </p:nvPicPr>
        <p:blipFill>
          <a:blip r:embed="rId2">
            <a:extLst/>
          </a:blip>
          <a:stretch>
            <a:fillRect/>
          </a:stretch>
        </p:blipFill>
        <p:spPr>
          <a:xfrm>
            <a:off x="6007100" y="863600"/>
            <a:ext cx="6146801" cy="8356600"/>
          </a:xfrm>
          <a:prstGeom prst="rect">
            <a:avLst/>
          </a:prstGeom>
        </p:spPr>
      </p:pic>
      <p:sp>
        <p:nvSpPr>
          <p:cNvPr id="360" name="Shape 360"/>
          <p:cNvSpPr/>
          <p:nvPr/>
        </p:nvSpPr>
        <p:spPr>
          <a:xfrm>
            <a:off x="787400" y="889000"/>
            <a:ext cx="4279900" cy="3873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defRPr sz="6000" cap="none">
                <a:solidFill>
                  <a:srgbClr val="000000"/>
                </a:solidFill>
                <a:latin typeface="Georgia"/>
                <a:ea typeface="Georgia"/>
                <a:cs typeface="Georgia"/>
                <a:sym typeface="Georgia"/>
              </a:defRPr>
            </a:lvl1pPr>
          </a:lstStyle>
          <a:p>
            <a:pPr lvl="0">
              <a:defRPr sz="1800"/>
            </a:pPr>
            <a:r>
              <a:rPr sz="6000"/>
              <a:t>Charles Lyell</a:t>
            </a:r>
          </a:p>
        </p:txBody>
      </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p:cNvSpPr>
          <p:nvPr>
            <p:ph type="body" idx="1"/>
          </p:nvPr>
        </p:nvSpPr>
        <p:spPr>
          <a:xfrm>
            <a:off x="508000" y="5613400"/>
            <a:ext cx="5664200" cy="368716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Charles Lyell (1797-1875) used false principles of geology to overthrow the teaching of the Bible.</a:t>
            </a:r>
          </a:p>
        </p:txBody>
      </p:sp>
      <p:grpSp>
        <p:nvGrpSpPr>
          <p:cNvPr id="365" name="Group 365"/>
          <p:cNvGrpSpPr/>
          <p:nvPr/>
        </p:nvGrpSpPr>
        <p:grpSpPr>
          <a:xfrm>
            <a:off x="6883400" y="952500"/>
            <a:ext cx="5626101" cy="7074118"/>
            <a:chOff x="-266700" y="-127000"/>
            <a:chExt cx="5626100" cy="7074117"/>
          </a:xfrm>
        </p:grpSpPr>
        <p:pic>
          <p:nvPicPr>
            <p:cNvPr id="364" name="pasted-image.png"/>
            <p:cNvPicPr/>
            <p:nvPr/>
          </p:nvPicPr>
          <p:blipFill>
            <a:blip r:embed="rId2">
              <a:extLst/>
            </a:blip>
            <a:srcRect l="800" r="800"/>
            <a:stretch>
              <a:fillRect/>
            </a:stretch>
          </p:blipFill>
          <p:spPr>
            <a:xfrm>
              <a:off x="0" y="0"/>
              <a:ext cx="5257800" cy="6820118"/>
            </a:xfrm>
            <a:prstGeom prst="rect">
              <a:avLst/>
            </a:prstGeom>
            <a:ln>
              <a:noFill/>
            </a:ln>
            <a:effectLst/>
          </p:spPr>
        </p:pic>
        <p:pic>
          <p:nvPicPr>
            <p:cNvPr id="363" name="Picture 36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Shape 367"/>
          <p:cNvSpPr>
            <a:spLocks noGrp="1"/>
          </p:cNvSpPr>
          <p:nvPr>
            <p:ph type="body" idx="1"/>
          </p:nvPr>
        </p:nvSpPr>
        <p:spPr>
          <a:xfrm>
            <a:off x="533400" y="6907807"/>
            <a:ext cx="5664200" cy="164673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published Principles of Geology in 1830-33. </a:t>
            </a:r>
          </a:p>
        </p:txBody>
      </p:sp>
      <p:grpSp>
        <p:nvGrpSpPr>
          <p:cNvPr id="370" name="Group 370"/>
          <p:cNvGrpSpPr/>
          <p:nvPr/>
        </p:nvGrpSpPr>
        <p:grpSpPr>
          <a:xfrm>
            <a:off x="6883400" y="952500"/>
            <a:ext cx="5626100" cy="7074118"/>
            <a:chOff x="-266700" y="-127000"/>
            <a:chExt cx="5626100" cy="7074117"/>
          </a:xfrm>
        </p:grpSpPr>
        <p:pic>
          <p:nvPicPr>
            <p:cNvPr id="369" name="pasted-image.png"/>
            <p:cNvPicPr/>
            <p:nvPr/>
          </p:nvPicPr>
          <p:blipFill>
            <a:blip r:embed="rId2">
              <a:extLst/>
            </a:blip>
            <a:srcRect t="2551" b="25975"/>
            <a:stretch>
              <a:fillRect/>
            </a:stretch>
          </p:blipFill>
          <p:spPr>
            <a:xfrm>
              <a:off x="0" y="0"/>
              <a:ext cx="5257800" cy="6820118"/>
            </a:xfrm>
            <a:prstGeom prst="rect">
              <a:avLst/>
            </a:prstGeom>
            <a:ln>
              <a:noFill/>
            </a:ln>
            <a:effectLst/>
          </p:spPr>
        </p:pic>
        <p:pic>
          <p:nvPicPr>
            <p:cNvPr id="368" name="Picture 36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a:spLocks noGrp="1"/>
          </p:cNvSpPr>
          <p:nvPr>
            <p:ph type="body" idx="1"/>
          </p:nvPr>
        </p:nvSpPr>
        <p:spPr>
          <a:xfrm>
            <a:off x="533400" y="4140200"/>
            <a:ext cx="5664200" cy="5283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rejected the bible’s teaching of a global flood and taught that the earth’s geological layers were formed gradually over millions of years of buildup.</a:t>
            </a:r>
          </a:p>
        </p:txBody>
      </p:sp>
      <p:grpSp>
        <p:nvGrpSpPr>
          <p:cNvPr id="375" name="Group 375"/>
          <p:cNvGrpSpPr/>
          <p:nvPr/>
        </p:nvGrpSpPr>
        <p:grpSpPr>
          <a:xfrm>
            <a:off x="6883400" y="952500"/>
            <a:ext cx="5626100" cy="7074118"/>
            <a:chOff x="-266700" y="-127000"/>
            <a:chExt cx="5626100" cy="7074117"/>
          </a:xfrm>
        </p:grpSpPr>
        <p:pic>
          <p:nvPicPr>
            <p:cNvPr id="374" name="pasted-image.png"/>
            <p:cNvPicPr/>
            <p:nvPr/>
          </p:nvPicPr>
          <p:blipFill>
            <a:blip r:embed="rId2">
              <a:extLst/>
            </a:blip>
            <a:srcRect l="21090" r="21090"/>
            <a:stretch>
              <a:fillRect/>
            </a:stretch>
          </p:blipFill>
          <p:spPr>
            <a:xfrm>
              <a:off x="0" y="0"/>
              <a:ext cx="5257800" cy="6820118"/>
            </a:xfrm>
            <a:prstGeom prst="rect">
              <a:avLst/>
            </a:prstGeom>
            <a:ln>
              <a:noFill/>
            </a:ln>
            <a:effectLst/>
          </p:spPr>
        </p:pic>
        <p:pic>
          <p:nvPicPr>
            <p:cNvPr id="373" name="Picture 37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Shape 377"/>
          <p:cNvSpPr>
            <a:spLocks noGrp="1"/>
          </p:cNvSpPr>
          <p:nvPr>
            <p:ph type="body" idx="1"/>
          </p:nvPr>
        </p:nvSpPr>
        <p:spPr>
          <a:xfrm>
            <a:off x="533400" y="6820197"/>
            <a:ext cx="5664200" cy="258851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is called uniformitarianism.</a:t>
            </a:r>
          </a:p>
        </p:txBody>
      </p:sp>
      <p:grpSp>
        <p:nvGrpSpPr>
          <p:cNvPr id="380" name="Group 380"/>
          <p:cNvGrpSpPr/>
          <p:nvPr/>
        </p:nvGrpSpPr>
        <p:grpSpPr>
          <a:xfrm>
            <a:off x="6883400" y="952500"/>
            <a:ext cx="5626100" cy="7074118"/>
            <a:chOff x="-266700" y="-127000"/>
            <a:chExt cx="5626100" cy="7074117"/>
          </a:xfrm>
        </p:grpSpPr>
        <p:pic>
          <p:nvPicPr>
            <p:cNvPr id="379" name="pasted-image.png"/>
            <p:cNvPicPr/>
            <p:nvPr/>
          </p:nvPicPr>
          <p:blipFill>
            <a:blip r:embed="rId2">
              <a:extLst/>
            </a:blip>
            <a:srcRect l="21090" r="21090"/>
            <a:stretch>
              <a:fillRect/>
            </a:stretch>
          </p:blipFill>
          <p:spPr>
            <a:xfrm>
              <a:off x="0" y="0"/>
              <a:ext cx="5257800" cy="6820118"/>
            </a:xfrm>
            <a:prstGeom prst="rect">
              <a:avLst/>
            </a:prstGeom>
            <a:ln>
              <a:noFill/>
            </a:ln>
            <a:effectLst/>
          </p:spPr>
        </p:pic>
        <p:pic>
          <p:nvPicPr>
            <p:cNvPr id="378" name="Picture 37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Shape 382"/>
          <p:cNvSpPr>
            <a:spLocks noGrp="1"/>
          </p:cNvSpPr>
          <p:nvPr>
            <p:ph type="body" idx="1"/>
          </p:nvPr>
        </p:nvSpPr>
        <p:spPr>
          <a:xfrm>
            <a:off x="736600" y="5066803"/>
            <a:ext cx="5664200" cy="363319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said, “The past is the key to the present,” meaning that conditions have remained the same over eons of time.</a:t>
            </a:r>
          </a:p>
        </p:txBody>
      </p:sp>
      <p:grpSp>
        <p:nvGrpSpPr>
          <p:cNvPr id="385" name="Group 385"/>
          <p:cNvGrpSpPr/>
          <p:nvPr/>
        </p:nvGrpSpPr>
        <p:grpSpPr>
          <a:xfrm>
            <a:off x="6883400" y="952500"/>
            <a:ext cx="5626100" cy="7074118"/>
            <a:chOff x="-266700" y="-127000"/>
            <a:chExt cx="5626100" cy="7074117"/>
          </a:xfrm>
        </p:grpSpPr>
        <p:pic>
          <p:nvPicPr>
            <p:cNvPr id="384" name="pasted-image.png"/>
            <p:cNvPicPr/>
            <p:nvPr/>
          </p:nvPicPr>
          <p:blipFill>
            <a:blip r:embed="rId2">
              <a:extLst/>
            </a:blip>
            <a:srcRect l="21090" r="21090"/>
            <a:stretch>
              <a:fillRect/>
            </a:stretch>
          </p:blipFill>
          <p:spPr>
            <a:xfrm>
              <a:off x="0" y="0"/>
              <a:ext cx="5257800" cy="6820118"/>
            </a:xfrm>
            <a:prstGeom prst="rect">
              <a:avLst/>
            </a:prstGeom>
            <a:ln>
              <a:noFill/>
            </a:ln>
            <a:effectLst/>
          </p:spPr>
        </p:pic>
        <p:pic>
          <p:nvPicPr>
            <p:cNvPr id="383" name="Picture 38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Shape 387"/>
          <p:cNvSpPr>
            <a:spLocks noGrp="1"/>
          </p:cNvSpPr>
          <p:nvPr>
            <p:ph type="body" idx="1"/>
          </p:nvPr>
        </p:nvSpPr>
        <p:spPr>
          <a:xfrm>
            <a:off x="736600" y="5638800"/>
            <a:ext cx="5664200" cy="337730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 accepted Lyell’s doctrine, saying that Lyell had “produced a revolution in natural science.”</a:t>
            </a:r>
          </a:p>
        </p:txBody>
      </p:sp>
      <p:grpSp>
        <p:nvGrpSpPr>
          <p:cNvPr id="390" name="Group 390"/>
          <p:cNvGrpSpPr/>
          <p:nvPr/>
        </p:nvGrpSpPr>
        <p:grpSpPr>
          <a:xfrm>
            <a:off x="6883400" y="952500"/>
            <a:ext cx="5626100" cy="7074118"/>
            <a:chOff x="-266700" y="-127000"/>
            <a:chExt cx="5626100" cy="7074117"/>
          </a:xfrm>
        </p:grpSpPr>
        <p:pic>
          <p:nvPicPr>
            <p:cNvPr id="389" name="pasted-image.png"/>
            <p:cNvPicPr/>
            <p:nvPr/>
          </p:nvPicPr>
          <p:blipFill>
            <a:blip r:embed="rId2">
              <a:extLst/>
            </a:blip>
            <a:srcRect l="21090" r="21090"/>
            <a:stretch>
              <a:fillRect/>
            </a:stretch>
          </p:blipFill>
          <p:spPr>
            <a:xfrm>
              <a:off x="0" y="0"/>
              <a:ext cx="5257800" cy="6820118"/>
            </a:xfrm>
            <a:prstGeom prst="rect">
              <a:avLst/>
            </a:prstGeom>
            <a:ln>
              <a:noFill/>
            </a:ln>
            <a:effectLst/>
          </p:spPr>
        </p:pic>
        <p:pic>
          <p:nvPicPr>
            <p:cNvPr id="388" name="Picture 38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Shape 392"/>
          <p:cNvSpPr>
            <a:spLocks noGrp="1"/>
          </p:cNvSpPr>
          <p:nvPr>
            <p:ph type="body" idx="1"/>
          </p:nvPr>
        </p:nvSpPr>
        <p:spPr>
          <a:xfrm>
            <a:off x="736600" y="6121400"/>
            <a:ext cx="5664200" cy="3247033"/>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 was right. Lyell’s doctrine was a revolution against God and His Word.</a:t>
            </a:r>
          </a:p>
        </p:txBody>
      </p:sp>
      <p:grpSp>
        <p:nvGrpSpPr>
          <p:cNvPr id="395" name="Group 395"/>
          <p:cNvGrpSpPr/>
          <p:nvPr/>
        </p:nvGrpSpPr>
        <p:grpSpPr>
          <a:xfrm>
            <a:off x="6883400" y="952500"/>
            <a:ext cx="5626100" cy="7074118"/>
            <a:chOff x="-266700" y="-127000"/>
            <a:chExt cx="5626100" cy="7074117"/>
          </a:xfrm>
        </p:grpSpPr>
        <p:pic>
          <p:nvPicPr>
            <p:cNvPr id="394" name="pasted-image.png"/>
            <p:cNvPicPr/>
            <p:nvPr/>
          </p:nvPicPr>
          <p:blipFill>
            <a:blip r:embed="rId2">
              <a:extLst/>
            </a:blip>
            <a:srcRect t="2551" b="25975"/>
            <a:stretch>
              <a:fillRect/>
            </a:stretch>
          </p:blipFill>
          <p:spPr>
            <a:xfrm>
              <a:off x="0" y="0"/>
              <a:ext cx="5257800" cy="6820118"/>
            </a:xfrm>
            <a:prstGeom prst="rect">
              <a:avLst/>
            </a:prstGeom>
            <a:ln>
              <a:noFill/>
            </a:ln>
            <a:effectLst/>
          </p:spPr>
        </p:pic>
        <p:pic>
          <p:nvPicPr>
            <p:cNvPr id="393" name="Picture 39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hape 397"/>
          <p:cNvSpPr>
            <a:spLocks noGrp="1"/>
          </p:cNvSpPr>
          <p:nvPr>
            <p:ph type="body" idx="1"/>
          </p:nvPr>
        </p:nvSpPr>
        <p:spPr>
          <a:xfrm>
            <a:off x="533400" y="5969000"/>
            <a:ext cx="5664200" cy="283904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Lyell was one of the men who urged Darwin to write On the Origin of Species. </a:t>
            </a:r>
          </a:p>
        </p:txBody>
      </p:sp>
      <p:grpSp>
        <p:nvGrpSpPr>
          <p:cNvPr id="400" name="Group 400"/>
          <p:cNvGrpSpPr/>
          <p:nvPr/>
        </p:nvGrpSpPr>
        <p:grpSpPr>
          <a:xfrm>
            <a:off x="6883400" y="952500"/>
            <a:ext cx="5626101" cy="7074118"/>
            <a:chOff x="-266700" y="-127000"/>
            <a:chExt cx="5626100" cy="7074117"/>
          </a:xfrm>
        </p:grpSpPr>
        <p:pic>
          <p:nvPicPr>
            <p:cNvPr id="399" name="pasted-image.png"/>
            <p:cNvPicPr/>
            <p:nvPr/>
          </p:nvPicPr>
          <p:blipFill>
            <a:blip r:embed="rId2">
              <a:extLst/>
            </a:blip>
            <a:srcRect l="800" r="800"/>
            <a:stretch>
              <a:fillRect/>
            </a:stretch>
          </p:blipFill>
          <p:spPr>
            <a:xfrm>
              <a:off x="0" y="0"/>
              <a:ext cx="5257800" cy="6820118"/>
            </a:xfrm>
            <a:prstGeom prst="rect">
              <a:avLst/>
            </a:prstGeom>
            <a:ln>
              <a:noFill/>
            </a:ln>
            <a:effectLst/>
          </p:spPr>
        </p:pic>
        <p:pic>
          <p:nvPicPr>
            <p:cNvPr id="398" name="Picture 39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90"/>
          <p:cNvSpPr>
            <a:spLocks noGrp="1"/>
          </p:cNvSpPr>
          <p:nvPr>
            <p:ph type="body" idx="1"/>
          </p:nvPr>
        </p:nvSpPr>
        <p:spPr>
          <a:xfrm>
            <a:off x="406400" y="6057900"/>
            <a:ext cx="5867400" cy="33401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Plus visits to major natural history museums, including the following:</a:t>
            </a:r>
          </a:p>
        </p:txBody>
      </p:sp>
      <p:grpSp>
        <p:nvGrpSpPr>
          <p:cNvPr id="93" name="Group 93"/>
          <p:cNvGrpSpPr/>
          <p:nvPr/>
        </p:nvGrpSpPr>
        <p:grpSpPr>
          <a:xfrm>
            <a:off x="6560753" y="901700"/>
            <a:ext cx="5821747" cy="7327900"/>
            <a:chOff x="-266700" y="-127000"/>
            <a:chExt cx="5821746" cy="7327900"/>
          </a:xfrm>
        </p:grpSpPr>
        <p:pic>
          <p:nvPicPr>
            <p:cNvPr id="92" name="Smithsonean Natural History Museum 338.jpg"/>
            <p:cNvPicPr/>
            <p:nvPr/>
          </p:nvPicPr>
          <p:blipFill>
            <a:blip r:embed="rId2">
              <a:extLst/>
            </a:blip>
            <a:srcRect l="24331" r="24350"/>
            <a:stretch>
              <a:fillRect/>
            </a:stretch>
          </p:blipFill>
          <p:spPr>
            <a:xfrm>
              <a:off x="0" y="0"/>
              <a:ext cx="5453447" cy="7073900"/>
            </a:xfrm>
            <a:prstGeom prst="rect">
              <a:avLst/>
            </a:prstGeom>
            <a:ln>
              <a:noFill/>
            </a:ln>
            <a:effectLst/>
          </p:spPr>
        </p:pic>
        <p:pic>
          <p:nvPicPr>
            <p:cNvPr id="91" name="Picture 9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Shape 402"/>
          <p:cNvSpPr>
            <a:spLocks noGrp="1"/>
          </p:cNvSpPr>
          <p:nvPr>
            <p:ph type="body" idx="1"/>
          </p:nvPr>
        </p:nvSpPr>
        <p:spPr>
          <a:xfrm>
            <a:off x="736600" y="4940300"/>
            <a:ext cx="5664200" cy="362485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Lyell was a Bible hater. He was “thoroughly liberal in his religious disbeliefs” (Darwin’s Autobiography).</a:t>
            </a:r>
          </a:p>
        </p:txBody>
      </p:sp>
      <p:grpSp>
        <p:nvGrpSpPr>
          <p:cNvPr id="405" name="Group 405"/>
          <p:cNvGrpSpPr/>
          <p:nvPr/>
        </p:nvGrpSpPr>
        <p:grpSpPr>
          <a:xfrm>
            <a:off x="6883400" y="952500"/>
            <a:ext cx="5626101" cy="7074118"/>
            <a:chOff x="-266700" y="-127000"/>
            <a:chExt cx="5626100" cy="7074117"/>
          </a:xfrm>
        </p:grpSpPr>
        <p:pic>
          <p:nvPicPr>
            <p:cNvPr id="404" name="pasted-image.png"/>
            <p:cNvPicPr/>
            <p:nvPr/>
          </p:nvPicPr>
          <p:blipFill>
            <a:blip r:embed="rId2">
              <a:extLst/>
            </a:blip>
            <a:srcRect l="800" r="800"/>
            <a:stretch>
              <a:fillRect/>
            </a:stretch>
          </p:blipFill>
          <p:spPr>
            <a:xfrm>
              <a:off x="0" y="0"/>
              <a:ext cx="5257800" cy="6820118"/>
            </a:xfrm>
            <a:prstGeom prst="rect">
              <a:avLst/>
            </a:prstGeom>
            <a:ln>
              <a:noFill/>
            </a:ln>
            <a:effectLst/>
          </p:spPr>
        </p:pic>
        <p:pic>
          <p:nvPicPr>
            <p:cNvPr id="403" name="Picture 40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Shape 407"/>
          <p:cNvSpPr>
            <a:spLocks noGrp="1"/>
          </p:cNvSpPr>
          <p:nvPr>
            <p:ph type="body" idx="1"/>
          </p:nvPr>
        </p:nvSpPr>
        <p:spPr>
          <a:xfrm>
            <a:off x="533400" y="4038600"/>
            <a:ext cx="5664200" cy="447357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Lyell’s objective was to destroy the authority of the book of Genesis. He wanted to use his theory to “drive men out of the Mosaic record” (Life of Sir Charles Lyell).</a:t>
            </a:r>
          </a:p>
        </p:txBody>
      </p:sp>
      <p:grpSp>
        <p:nvGrpSpPr>
          <p:cNvPr id="410" name="Group 410"/>
          <p:cNvGrpSpPr/>
          <p:nvPr/>
        </p:nvGrpSpPr>
        <p:grpSpPr>
          <a:xfrm>
            <a:off x="6883400" y="952500"/>
            <a:ext cx="5626101" cy="7074118"/>
            <a:chOff x="-266700" y="-127000"/>
            <a:chExt cx="5626100" cy="7074117"/>
          </a:xfrm>
        </p:grpSpPr>
        <p:pic>
          <p:nvPicPr>
            <p:cNvPr id="409" name="pasted-image.png"/>
            <p:cNvPicPr/>
            <p:nvPr/>
          </p:nvPicPr>
          <p:blipFill>
            <a:blip r:embed="rId2">
              <a:extLst/>
            </a:blip>
            <a:srcRect l="800" r="800"/>
            <a:stretch>
              <a:fillRect/>
            </a:stretch>
          </p:blipFill>
          <p:spPr>
            <a:xfrm>
              <a:off x="0" y="0"/>
              <a:ext cx="5257800" cy="6820118"/>
            </a:xfrm>
            <a:prstGeom prst="rect">
              <a:avLst/>
            </a:prstGeom>
            <a:ln>
              <a:noFill/>
            </a:ln>
            <a:effectLst/>
          </p:spPr>
        </p:pic>
        <p:pic>
          <p:nvPicPr>
            <p:cNvPr id="408" name="Picture 407"/>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Shape 412"/>
          <p:cNvSpPr>
            <a:spLocks noGrp="1"/>
          </p:cNvSpPr>
          <p:nvPr>
            <p:ph type="body" idx="1"/>
          </p:nvPr>
        </p:nvSpPr>
        <p:spPr>
          <a:xfrm>
            <a:off x="533400" y="4678858"/>
            <a:ext cx="5664200" cy="397728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Evolutionists loved Lyell’s doctrine because it provided them with the eons of time needed to make evolution seem feasible.</a:t>
            </a:r>
          </a:p>
        </p:txBody>
      </p:sp>
      <p:grpSp>
        <p:nvGrpSpPr>
          <p:cNvPr id="415" name="Group 415"/>
          <p:cNvGrpSpPr/>
          <p:nvPr/>
        </p:nvGrpSpPr>
        <p:grpSpPr>
          <a:xfrm>
            <a:off x="6883400" y="952500"/>
            <a:ext cx="5626101" cy="7074118"/>
            <a:chOff x="-266700" y="-127000"/>
            <a:chExt cx="5626100" cy="7074117"/>
          </a:xfrm>
        </p:grpSpPr>
        <p:pic>
          <p:nvPicPr>
            <p:cNvPr id="414" name="pasted-image.png"/>
            <p:cNvPicPr/>
            <p:nvPr/>
          </p:nvPicPr>
          <p:blipFill>
            <a:blip r:embed="rId2">
              <a:extLst/>
            </a:blip>
            <a:srcRect l="800" r="800"/>
            <a:stretch>
              <a:fillRect/>
            </a:stretch>
          </p:blipFill>
          <p:spPr>
            <a:xfrm>
              <a:off x="0" y="0"/>
              <a:ext cx="5257800" cy="6820118"/>
            </a:xfrm>
            <a:prstGeom prst="rect">
              <a:avLst/>
            </a:prstGeom>
            <a:ln>
              <a:noFill/>
            </a:ln>
            <a:effectLst/>
          </p:spPr>
        </p:pic>
        <p:pic>
          <p:nvPicPr>
            <p:cNvPr id="413" name="Picture 412"/>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 name="Picture 416"/>
          <p:cNvPicPr/>
          <p:nvPr/>
        </p:nvPicPr>
        <p:blipFill>
          <a:blip r:embed="rId2">
            <a:extLst/>
          </a:blip>
          <a:stretch>
            <a:fillRect/>
          </a:stretch>
        </p:blipFill>
        <p:spPr>
          <a:xfrm>
            <a:off x="6007100" y="863600"/>
            <a:ext cx="6146800" cy="8356600"/>
          </a:xfrm>
          <a:prstGeom prst="rect">
            <a:avLst/>
          </a:prstGeom>
        </p:spPr>
      </p:pic>
      <p:sp>
        <p:nvSpPr>
          <p:cNvPr id="418" name="Shape 418"/>
          <p:cNvSpPr/>
          <p:nvPr/>
        </p:nvSpPr>
        <p:spPr>
          <a:xfrm>
            <a:off x="812800" y="863600"/>
            <a:ext cx="4279900" cy="2095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defRPr sz="6000" cap="none">
                <a:solidFill>
                  <a:srgbClr val="000000"/>
                </a:solidFill>
                <a:latin typeface="Georgia"/>
                <a:ea typeface="Georgia"/>
                <a:cs typeface="Georgia"/>
                <a:sym typeface="Georgia"/>
              </a:defRPr>
            </a:lvl1pPr>
          </a:lstStyle>
          <a:p>
            <a:pPr lvl="0">
              <a:defRPr sz="1800"/>
            </a:pPr>
            <a:r>
              <a:rPr sz="6000"/>
              <a:t>Charles Darwin</a:t>
            </a:r>
          </a:p>
        </p:txBody>
      </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Shape 420"/>
          <p:cNvSpPr>
            <a:spLocks noGrp="1"/>
          </p:cNvSpPr>
          <p:nvPr>
            <p:ph type="body" idx="1"/>
          </p:nvPr>
        </p:nvSpPr>
        <p:spPr>
          <a:xfrm>
            <a:off x="736600" y="5588000"/>
            <a:ext cx="5664200" cy="329892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Charles Darwin (1809-1882) is considered the father of evolution in modern times. </a:t>
            </a:r>
          </a:p>
        </p:txBody>
      </p:sp>
      <p:grpSp>
        <p:nvGrpSpPr>
          <p:cNvPr id="423" name="Group 423"/>
          <p:cNvGrpSpPr/>
          <p:nvPr/>
        </p:nvGrpSpPr>
        <p:grpSpPr>
          <a:xfrm>
            <a:off x="6883400" y="952500"/>
            <a:ext cx="5626100" cy="7074118"/>
            <a:chOff x="-266700" y="-127000"/>
            <a:chExt cx="5626100" cy="7074117"/>
          </a:xfrm>
        </p:grpSpPr>
        <p:pic>
          <p:nvPicPr>
            <p:cNvPr id="422" name="darwin-17 - Version 2.jpg"/>
            <p:cNvPicPr/>
            <p:nvPr/>
          </p:nvPicPr>
          <p:blipFill>
            <a:blip r:embed="rId2">
              <a:extLst/>
            </a:blip>
            <a:srcRect t="1992" b="1992"/>
            <a:stretch>
              <a:fillRect/>
            </a:stretch>
          </p:blipFill>
          <p:spPr>
            <a:xfrm>
              <a:off x="0" y="0"/>
              <a:ext cx="5257800" cy="6820118"/>
            </a:xfrm>
            <a:prstGeom prst="rect">
              <a:avLst/>
            </a:prstGeom>
            <a:ln>
              <a:noFill/>
            </a:ln>
            <a:effectLst/>
          </p:spPr>
        </p:pic>
        <p:pic>
          <p:nvPicPr>
            <p:cNvPr id="421" name="Picture 420"/>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Shape 425"/>
          <p:cNvSpPr>
            <a:spLocks noGrp="1"/>
          </p:cNvSpPr>
          <p:nvPr>
            <p:ph type="body" idx="1"/>
          </p:nvPr>
        </p:nvSpPr>
        <p:spPr>
          <a:xfrm>
            <a:off x="1475680" y="5713610"/>
            <a:ext cx="10053440" cy="407716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Darwin’s book On the Origin of Species was published in 1859. </a:t>
            </a:r>
          </a:p>
          <a:p>
            <a:pPr lvl="0">
              <a:lnSpc>
                <a:spcPct val="12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Kimball’s high school biology textbook (1965) said this book “ranks second only to the Holy Bible in its impact on man’s thinking.” </a:t>
            </a:r>
          </a:p>
        </p:txBody>
      </p:sp>
      <p:grpSp>
        <p:nvGrpSpPr>
          <p:cNvPr id="428" name="Group 428"/>
          <p:cNvGrpSpPr/>
          <p:nvPr/>
        </p:nvGrpSpPr>
        <p:grpSpPr>
          <a:xfrm>
            <a:off x="8895226" y="844928"/>
            <a:ext cx="3588875" cy="4431544"/>
            <a:chOff x="-266699" y="-127000"/>
            <a:chExt cx="3588873" cy="4431543"/>
          </a:xfrm>
        </p:grpSpPr>
        <p:pic>
          <p:nvPicPr>
            <p:cNvPr id="427" name="darwin-17 - Version 2.jpg"/>
            <p:cNvPicPr/>
            <p:nvPr/>
          </p:nvPicPr>
          <p:blipFill>
            <a:blip r:embed="rId2">
              <a:extLst/>
            </a:blip>
            <a:srcRect t="1992" b="1993"/>
            <a:stretch>
              <a:fillRect/>
            </a:stretch>
          </p:blipFill>
          <p:spPr>
            <a:xfrm>
              <a:off x="0" y="0"/>
              <a:ext cx="3220574" cy="4177544"/>
            </a:xfrm>
            <a:prstGeom prst="rect">
              <a:avLst/>
            </a:prstGeom>
            <a:ln>
              <a:noFill/>
            </a:ln>
            <a:effectLst/>
          </p:spPr>
        </p:pic>
        <p:pic>
          <p:nvPicPr>
            <p:cNvPr id="426" name="Picture 425"/>
            <p:cNvPicPr/>
            <p:nvPr/>
          </p:nvPicPr>
          <p:blipFill>
            <a:blip r:embed="rId3">
              <a:extLst/>
            </a:blip>
            <a:stretch>
              <a:fillRect/>
            </a:stretch>
          </p:blipFill>
          <p:spPr>
            <a:xfrm>
              <a:off x="-266700" y="-127000"/>
              <a:ext cx="3588874" cy="4431544"/>
            </a:xfrm>
            <a:prstGeom prst="rect">
              <a:avLst/>
            </a:prstGeom>
            <a:effectLst/>
          </p:spPr>
        </p:pic>
      </p:grpSp>
      <p:grpSp>
        <p:nvGrpSpPr>
          <p:cNvPr id="431" name="Group 431"/>
          <p:cNvGrpSpPr/>
          <p:nvPr/>
        </p:nvGrpSpPr>
        <p:grpSpPr>
          <a:xfrm rot="20606922">
            <a:off x="5177662" y="550457"/>
            <a:ext cx="3588875" cy="4431545"/>
            <a:chOff x="-266699" y="-127000"/>
            <a:chExt cx="3588873" cy="4431543"/>
          </a:xfrm>
        </p:grpSpPr>
        <p:pic>
          <p:nvPicPr>
            <p:cNvPr id="430" name="pasted-image.png"/>
            <p:cNvPicPr/>
            <p:nvPr/>
          </p:nvPicPr>
          <p:blipFill>
            <a:blip r:embed="rId4">
              <a:extLst/>
            </a:blip>
            <a:srcRect l="411" r="411"/>
            <a:stretch>
              <a:fillRect/>
            </a:stretch>
          </p:blipFill>
          <p:spPr>
            <a:xfrm>
              <a:off x="-1" y="0"/>
              <a:ext cx="3220575" cy="4177544"/>
            </a:xfrm>
            <a:prstGeom prst="rect">
              <a:avLst/>
            </a:prstGeom>
            <a:ln>
              <a:noFill/>
            </a:ln>
            <a:effectLst/>
          </p:spPr>
        </p:pic>
        <p:pic>
          <p:nvPicPr>
            <p:cNvPr id="429" name="Picture 428"/>
            <p:cNvPicPr/>
            <p:nvPr/>
          </p:nvPicPr>
          <p:blipFill>
            <a:blip r:embed="rId3">
              <a:extLst/>
            </a:blip>
            <a:stretch>
              <a:fillRect/>
            </a:stretch>
          </p:blipFill>
          <p:spPr>
            <a:xfrm>
              <a:off x="-266700" y="-127001"/>
              <a:ext cx="3588874" cy="4431545"/>
            </a:xfrm>
            <a:prstGeom prst="rect">
              <a:avLst/>
            </a:prstGeom>
            <a:effectLst/>
          </p:spPr>
        </p:pic>
      </p:grpSp>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Shape 433"/>
          <p:cNvSpPr>
            <a:spLocks noGrp="1"/>
          </p:cNvSpPr>
          <p:nvPr>
            <p:ph type="body" idx="1"/>
          </p:nvPr>
        </p:nvSpPr>
        <p:spPr>
          <a:xfrm>
            <a:off x="736600" y="5562600"/>
            <a:ext cx="5664200" cy="329892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His mother, Susannah, was a Unitarian, following in the footsteps of her grandfather Josiah Wedgwood.</a:t>
            </a:r>
          </a:p>
        </p:txBody>
      </p:sp>
      <p:grpSp>
        <p:nvGrpSpPr>
          <p:cNvPr id="436" name="Group 436"/>
          <p:cNvGrpSpPr/>
          <p:nvPr/>
        </p:nvGrpSpPr>
        <p:grpSpPr>
          <a:xfrm>
            <a:off x="6883400" y="952500"/>
            <a:ext cx="5626100" cy="7074118"/>
            <a:chOff x="-266700" y="-127000"/>
            <a:chExt cx="5626100" cy="7074117"/>
          </a:xfrm>
        </p:grpSpPr>
        <p:pic>
          <p:nvPicPr>
            <p:cNvPr id="435" name="pasted-image.png"/>
            <p:cNvPicPr/>
            <p:nvPr/>
          </p:nvPicPr>
          <p:blipFill>
            <a:blip r:embed="rId2">
              <a:extLst/>
            </a:blip>
            <a:srcRect l="24162" r="18017"/>
            <a:stretch>
              <a:fillRect/>
            </a:stretch>
          </p:blipFill>
          <p:spPr>
            <a:xfrm>
              <a:off x="0" y="0"/>
              <a:ext cx="5257800" cy="6820118"/>
            </a:xfrm>
            <a:prstGeom prst="rect">
              <a:avLst/>
            </a:prstGeom>
            <a:ln>
              <a:noFill/>
            </a:ln>
            <a:effectLst/>
          </p:spPr>
        </p:pic>
        <p:pic>
          <p:nvPicPr>
            <p:cNvPr id="434" name="Picture 43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Shape 438"/>
          <p:cNvSpPr>
            <a:spLocks noGrp="1"/>
          </p:cNvSpPr>
          <p:nvPr>
            <p:ph type="body" idx="1"/>
          </p:nvPr>
        </p:nvSpPr>
        <p:spPr>
          <a:xfrm>
            <a:off x="558800" y="5080000"/>
            <a:ext cx="5664200" cy="329892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She attended High Street Chapel in Shrewsbury which had become a Unitarian church under George Case (1797-1831).</a:t>
            </a:r>
          </a:p>
        </p:txBody>
      </p:sp>
      <p:grpSp>
        <p:nvGrpSpPr>
          <p:cNvPr id="441" name="Group 441"/>
          <p:cNvGrpSpPr/>
          <p:nvPr/>
        </p:nvGrpSpPr>
        <p:grpSpPr>
          <a:xfrm>
            <a:off x="6883400" y="952500"/>
            <a:ext cx="5626100" cy="7074118"/>
            <a:chOff x="-266700" y="-127000"/>
            <a:chExt cx="5626100" cy="7074117"/>
          </a:xfrm>
        </p:grpSpPr>
        <p:pic>
          <p:nvPicPr>
            <p:cNvPr id="440" name="pasted-image.png"/>
            <p:cNvPicPr/>
            <p:nvPr/>
          </p:nvPicPr>
          <p:blipFill>
            <a:blip r:embed="rId2">
              <a:extLst/>
            </a:blip>
            <a:srcRect l="25844" r="25844"/>
            <a:stretch>
              <a:fillRect/>
            </a:stretch>
          </p:blipFill>
          <p:spPr>
            <a:xfrm>
              <a:off x="0" y="0"/>
              <a:ext cx="5257800" cy="6820118"/>
            </a:xfrm>
            <a:prstGeom prst="rect">
              <a:avLst/>
            </a:prstGeom>
            <a:ln>
              <a:noFill/>
            </a:ln>
            <a:effectLst/>
          </p:spPr>
        </p:pic>
        <p:pic>
          <p:nvPicPr>
            <p:cNvPr id="439" name="Picture 43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hape 443"/>
          <p:cNvSpPr>
            <a:spLocks noGrp="1"/>
          </p:cNvSpPr>
          <p:nvPr>
            <p:ph type="body" idx="1"/>
          </p:nvPr>
        </p:nvSpPr>
        <p:spPr>
          <a:xfrm>
            <a:off x="558800" y="5613400"/>
            <a:ext cx="5664200" cy="3298925"/>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Unitarians rejected the Trinity, the Deity of Christ, and the infallible inspiration of Scripture.</a:t>
            </a:r>
          </a:p>
        </p:txBody>
      </p:sp>
      <p:grpSp>
        <p:nvGrpSpPr>
          <p:cNvPr id="446" name="Group 446"/>
          <p:cNvGrpSpPr/>
          <p:nvPr/>
        </p:nvGrpSpPr>
        <p:grpSpPr>
          <a:xfrm>
            <a:off x="6883400" y="952500"/>
            <a:ext cx="5626100" cy="7074118"/>
            <a:chOff x="-266700" y="-127000"/>
            <a:chExt cx="5626100" cy="7074117"/>
          </a:xfrm>
        </p:grpSpPr>
        <p:pic>
          <p:nvPicPr>
            <p:cNvPr id="445" name="pasted-image.png"/>
            <p:cNvPicPr/>
            <p:nvPr/>
          </p:nvPicPr>
          <p:blipFill>
            <a:blip r:embed="rId2">
              <a:extLst/>
            </a:blip>
            <a:srcRect t="14977" b="14977"/>
            <a:stretch>
              <a:fillRect/>
            </a:stretch>
          </p:blipFill>
          <p:spPr>
            <a:xfrm>
              <a:off x="0" y="0"/>
              <a:ext cx="5257800" cy="6820118"/>
            </a:xfrm>
            <a:prstGeom prst="rect">
              <a:avLst/>
            </a:prstGeom>
            <a:ln>
              <a:noFill/>
            </a:ln>
            <a:effectLst/>
          </p:spPr>
        </p:pic>
        <p:pic>
          <p:nvPicPr>
            <p:cNvPr id="444" name="Picture 44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Shape 448"/>
          <p:cNvSpPr>
            <a:spLocks noGrp="1"/>
          </p:cNvSpPr>
          <p:nvPr>
            <p:ph type="body" idx="1"/>
          </p:nvPr>
        </p:nvSpPr>
        <p:spPr>
          <a:xfrm>
            <a:off x="558800" y="5536703"/>
            <a:ext cx="5664200" cy="2893022"/>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Unitarians were prominent in the promotion of the modern critical Greek text.</a:t>
            </a:r>
          </a:p>
        </p:txBody>
      </p:sp>
      <p:grpSp>
        <p:nvGrpSpPr>
          <p:cNvPr id="451" name="Group 451"/>
          <p:cNvGrpSpPr/>
          <p:nvPr/>
        </p:nvGrpSpPr>
        <p:grpSpPr>
          <a:xfrm>
            <a:off x="6883400" y="952500"/>
            <a:ext cx="5626100" cy="7074118"/>
            <a:chOff x="-266700" y="-127000"/>
            <a:chExt cx="5626100" cy="7074117"/>
          </a:xfrm>
        </p:grpSpPr>
        <p:pic>
          <p:nvPicPr>
            <p:cNvPr id="450" name="pasted-image.png"/>
            <p:cNvPicPr/>
            <p:nvPr/>
          </p:nvPicPr>
          <p:blipFill>
            <a:blip r:embed="rId2">
              <a:extLst/>
            </a:blip>
            <a:srcRect t="6826" b="6826"/>
            <a:stretch>
              <a:fillRect/>
            </a:stretch>
          </p:blipFill>
          <p:spPr>
            <a:xfrm>
              <a:off x="0" y="0"/>
              <a:ext cx="5257800" cy="6820118"/>
            </a:xfrm>
            <a:prstGeom prst="rect">
              <a:avLst/>
            </a:prstGeom>
            <a:ln>
              <a:noFill/>
            </a:ln>
            <a:effectLst/>
          </p:spPr>
        </p:pic>
        <p:pic>
          <p:nvPicPr>
            <p:cNvPr id="449" name="Picture 44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Picture 94"/>
          <p:cNvPicPr/>
          <p:nvPr/>
        </p:nvPicPr>
        <p:blipFill>
          <a:blip r:embed="rId2">
            <a:extLst/>
          </a:blip>
          <a:stretch>
            <a:fillRect/>
          </a:stretch>
        </p:blipFill>
        <p:spPr>
          <a:xfrm>
            <a:off x="838200" y="609600"/>
            <a:ext cx="11328400" cy="8534400"/>
          </a:xfrm>
          <a:prstGeom prst="rect">
            <a:avLst/>
          </a:prstGeom>
        </p:spPr>
      </p:pic>
      <p:sp>
        <p:nvSpPr>
          <p:cNvPr id="96" name="Shape 96"/>
          <p:cNvSpPr/>
          <p:nvPr/>
        </p:nvSpPr>
        <p:spPr>
          <a:xfrm>
            <a:off x="6146800" y="939800"/>
            <a:ext cx="6299200" cy="161344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000000"/>
                </a:solidFill>
                <a:latin typeface="Georgia"/>
                <a:ea typeface="Georgia"/>
                <a:cs typeface="Georgia"/>
                <a:sym typeface="Georgia"/>
              </a:defRPr>
            </a:lvl1pPr>
          </a:lstStyle>
          <a:p>
            <a:pPr lvl="0">
              <a:defRPr sz="1800" spc="0"/>
            </a:pPr>
            <a:r>
              <a:rPr sz="3600" spc="-47"/>
              <a:t>Smithsonian Museum of Natural History</a:t>
            </a:r>
          </a:p>
        </p:txBody>
      </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a:spLocks noGrp="1"/>
          </p:cNvSpPr>
          <p:nvPr>
            <p:ph type="body" idx="1"/>
          </p:nvPr>
        </p:nvSpPr>
        <p:spPr>
          <a:xfrm>
            <a:off x="736600" y="4446537"/>
            <a:ext cx="5664200" cy="4518126"/>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Charles’ father, Robert, was basically an atheist. He adopted his father Erasmus’ motto </a:t>
            </a:r>
            <a:br>
              <a:rPr sz="3600" spc="-47">
                <a:solidFill>
                  <a:srgbClr val="CBCBCB"/>
                </a:solidFill>
                <a:latin typeface="Georgia"/>
                <a:ea typeface="Georgia"/>
                <a:cs typeface="Georgia"/>
                <a:sym typeface="Georgia"/>
              </a:rPr>
            </a:br>
            <a:r>
              <a:rPr sz="3600" spc="-47">
                <a:solidFill>
                  <a:srgbClr val="CBCBCB"/>
                </a:solidFill>
                <a:latin typeface="Georgia"/>
                <a:ea typeface="Georgia"/>
                <a:cs typeface="Georgia"/>
                <a:sym typeface="Georgia"/>
              </a:rPr>
              <a:t>“E Conchis Omnia" </a:t>
            </a:r>
            <a:br>
              <a:rPr sz="3600" spc="-47">
                <a:solidFill>
                  <a:srgbClr val="CBCBCB"/>
                </a:solidFill>
                <a:latin typeface="Georgia"/>
                <a:ea typeface="Georgia"/>
                <a:cs typeface="Georgia"/>
                <a:sym typeface="Georgia"/>
              </a:rPr>
            </a:br>
            <a:r>
              <a:rPr sz="3600" spc="-47">
                <a:solidFill>
                  <a:srgbClr val="CBCBCB"/>
                </a:solidFill>
                <a:latin typeface="Georgia"/>
                <a:ea typeface="Georgia"/>
                <a:cs typeface="Georgia"/>
                <a:sym typeface="Georgia"/>
              </a:rPr>
              <a:t>(“all things out of shells”).</a:t>
            </a:r>
          </a:p>
        </p:txBody>
      </p:sp>
      <p:grpSp>
        <p:nvGrpSpPr>
          <p:cNvPr id="456" name="Group 456"/>
          <p:cNvGrpSpPr/>
          <p:nvPr/>
        </p:nvGrpSpPr>
        <p:grpSpPr>
          <a:xfrm>
            <a:off x="6883399" y="952500"/>
            <a:ext cx="5626101" cy="7074118"/>
            <a:chOff x="-266700" y="-127000"/>
            <a:chExt cx="5626100" cy="7074117"/>
          </a:xfrm>
        </p:grpSpPr>
        <p:pic>
          <p:nvPicPr>
            <p:cNvPr id="455" name="pasted-image.png"/>
            <p:cNvPicPr/>
            <p:nvPr/>
          </p:nvPicPr>
          <p:blipFill>
            <a:blip r:embed="rId2">
              <a:extLst/>
            </a:blip>
            <a:srcRect l="1967" r="1967"/>
            <a:stretch>
              <a:fillRect/>
            </a:stretch>
          </p:blipFill>
          <p:spPr>
            <a:xfrm>
              <a:off x="0" y="0"/>
              <a:ext cx="5257800" cy="6820118"/>
            </a:xfrm>
            <a:prstGeom prst="rect">
              <a:avLst/>
            </a:prstGeom>
            <a:ln>
              <a:noFill/>
            </a:ln>
            <a:effectLst/>
          </p:spPr>
        </p:pic>
        <p:pic>
          <p:nvPicPr>
            <p:cNvPr id="454" name="Picture 45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Shape 458"/>
          <p:cNvSpPr>
            <a:spLocks noGrp="1"/>
          </p:cNvSpPr>
          <p:nvPr>
            <p:ph type="body" idx="1"/>
          </p:nvPr>
        </p:nvSpPr>
        <p:spPr>
          <a:xfrm>
            <a:off x="736600" y="4389387"/>
            <a:ext cx="5664200" cy="409902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Charles elder brother, Erasmus Alvey, was a radical skeptic and was part of the crowd that promoted German biblical criticism in England.</a:t>
            </a:r>
          </a:p>
        </p:txBody>
      </p:sp>
      <p:grpSp>
        <p:nvGrpSpPr>
          <p:cNvPr id="461" name="Group 461"/>
          <p:cNvGrpSpPr/>
          <p:nvPr/>
        </p:nvGrpSpPr>
        <p:grpSpPr>
          <a:xfrm>
            <a:off x="6883399" y="952500"/>
            <a:ext cx="5626101" cy="7074118"/>
            <a:chOff x="-266700" y="-127000"/>
            <a:chExt cx="5626100" cy="7074117"/>
          </a:xfrm>
        </p:grpSpPr>
        <p:pic>
          <p:nvPicPr>
            <p:cNvPr id="460" name="pasted-image.png"/>
            <p:cNvPicPr/>
            <p:nvPr/>
          </p:nvPicPr>
          <p:blipFill>
            <a:blip r:embed="rId2">
              <a:extLst/>
            </a:blip>
            <a:srcRect l="2116" r="2116"/>
            <a:stretch>
              <a:fillRect/>
            </a:stretch>
          </p:blipFill>
          <p:spPr>
            <a:xfrm>
              <a:off x="0" y="0"/>
              <a:ext cx="5257800" cy="6820118"/>
            </a:xfrm>
            <a:prstGeom prst="rect">
              <a:avLst/>
            </a:prstGeom>
            <a:ln>
              <a:noFill/>
            </a:ln>
            <a:effectLst/>
          </p:spPr>
        </p:pic>
        <p:pic>
          <p:nvPicPr>
            <p:cNvPr id="459" name="Picture 45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Shape 463"/>
          <p:cNvSpPr>
            <a:spLocks noGrp="1"/>
          </p:cNvSpPr>
          <p:nvPr>
            <p:ph type="body" idx="1"/>
          </p:nvPr>
        </p:nvSpPr>
        <p:spPr>
          <a:xfrm>
            <a:off x="397420" y="2900759"/>
            <a:ext cx="6342560" cy="644048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his autobiography Charles foisted the myth that he believed in Anglican doctrine as a young man, and that he only gradually rejected the Bible after being convinced of the truth of evolution by scientific evidence.</a:t>
            </a:r>
          </a:p>
        </p:txBody>
      </p:sp>
      <p:grpSp>
        <p:nvGrpSpPr>
          <p:cNvPr id="466" name="Group 466"/>
          <p:cNvGrpSpPr/>
          <p:nvPr/>
        </p:nvGrpSpPr>
        <p:grpSpPr>
          <a:xfrm>
            <a:off x="6883400" y="952500"/>
            <a:ext cx="5626100" cy="7074118"/>
            <a:chOff x="-266700" y="-127000"/>
            <a:chExt cx="5626100" cy="7074117"/>
          </a:xfrm>
        </p:grpSpPr>
        <p:pic>
          <p:nvPicPr>
            <p:cNvPr id="465"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464" name="Picture 46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Shape 468"/>
          <p:cNvSpPr>
            <a:spLocks noGrp="1"/>
          </p:cNvSpPr>
          <p:nvPr>
            <p:ph type="body" idx="1"/>
          </p:nvPr>
        </p:nvSpPr>
        <p:spPr>
          <a:xfrm>
            <a:off x="397420" y="5063628"/>
            <a:ext cx="6342560" cy="396011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At no point in his life did Darwin believe in the Bible as the divinely-inspired Word of God or in Jesus Christ as Creator, Lord, and Saviour.</a:t>
            </a:r>
          </a:p>
        </p:txBody>
      </p:sp>
      <p:grpSp>
        <p:nvGrpSpPr>
          <p:cNvPr id="471" name="Group 471"/>
          <p:cNvGrpSpPr/>
          <p:nvPr/>
        </p:nvGrpSpPr>
        <p:grpSpPr>
          <a:xfrm>
            <a:off x="6934200" y="952500"/>
            <a:ext cx="5626100" cy="7074118"/>
            <a:chOff x="-266700" y="-127000"/>
            <a:chExt cx="5626100" cy="7074117"/>
          </a:xfrm>
        </p:grpSpPr>
        <p:pic>
          <p:nvPicPr>
            <p:cNvPr id="470"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469" name="Picture 46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Shape 473"/>
          <p:cNvSpPr>
            <a:spLocks noGrp="1"/>
          </p:cNvSpPr>
          <p:nvPr>
            <p:ph type="body" idx="1"/>
          </p:nvPr>
        </p:nvSpPr>
        <p:spPr>
          <a:xfrm>
            <a:off x="397420" y="4249390"/>
            <a:ext cx="6342560" cy="437902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Some biographers have pointed to the fact that Darwin enjoyed William Paley’s writings in his student days. Paley authored the famous watchmaker argument for God.</a:t>
            </a:r>
          </a:p>
        </p:txBody>
      </p:sp>
      <p:grpSp>
        <p:nvGrpSpPr>
          <p:cNvPr id="476" name="Group 476"/>
          <p:cNvGrpSpPr/>
          <p:nvPr/>
        </p:nvGrpSpPr>
        <p:grpSpPr>
          <a:xfrm>
            <a:off x="6934199" y="952500"/>
            <a:ext cx="5626101" cy="7074118"/>
            <a:chOff x="-266700" y="-127000"/>
            <a:chExt cx="5626100" cy="7074117"/>
          </a:xfrm>
        </p:grpSpPr>
        <p:pic>
          <p:nvPicPr>
            <p:cNvPr id="475" name="pasted-image.png"/>
            <p:cNvPicPr/>
            <p:nvPr/>
          </p:nvPicPr>
          <p:blipFill>
            <a:blip r:embed="rId2">
              <a:extLst/>
            </a:blip>
            <a:srcRect l="2905" r="2905"/>
            <a:stretch>
              <a:fillRect/>
            </a:stretch>
          </p:blipFill>
          <p:spPr>
            <a:xfrm>
              <a:off x="0" y="0"/>
              <a:ext cx="5257800" cy="6820118"/>
            </a:xfrm>
            <a:prstGeom prst="rect">
              <a:avLst/>
            </a:prstGeom>
            <a:ln>
              <a:noFill/>
            </a:ln>
            <a:effectLst/>
          </p:spPr>
        </p:pic>
        <p:pic>
          <p:nvPicPr>
            <p:cNvPr id="474" name="Picture 47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Shape 478"/>
          <p:cNvSpPr>
            <a:spLocks noGrp="1"/>
          </p:cNvSpPr>
          <p:nvPr>
            <p:ph type="body" idx="1"/>
          </p:nvPr>
        </p:nvSpPr>
        <p:spPr>
          <a:xfrm>
            <a:off x="791120" y="4490690"/>
            <a:ext cx="5745660" cy="437902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“If you find a watch in the woods, you would assume it was made by an intelligent being; likewise, the design of creation points to an intelligent creator.” </a:t>
            </a:r>
          </a:p>
        </p:txBody>
      </p:sp>
      <p:grpSp>
        <p:nvGrpSpPr>
          <p:cNvPr id="481" name="Group 481"/>
          <p:cNvGrpSpPr/>
          <p:nvPr/>
        </p:nvGrpSpPr>
        <p:grpSpPr>
          <a:xfrm>
            <a:off x="6934199" y="952500"/>
            <a:ext cx="5626101" cy="7074118"/>
            <a:chOff x="-266700" y="-127000"/>
            <a:chExt cx="5626100" cy="7074117"/>
          </a:xfrm>
        </p:grpSpPr>
        <p:pic>
          <p:nvPicPr>
            <p:cNvPr id="480" name="pasted-image.png"/>
            <p:cNvPicPr/>
            <p:nvPr/>
          </p:nvPicPr>
          <p:blipFill>
            <a:blip r:embed="rId2">
              <a:extLst/>
            </a:blip>
            <a:srcRect l="2905" r="2905"/>
            <a:stretch>
              <a:fillRect/>
            </a:stretch>
          </p:blipFill>
          <p:spPr>
            <a:xfrm>
              <a:off x="0" y="0"/>
              <a:ext cx="5257800" cy="6820118"/>
            </a:xfrm>
            <a:prstGeom prst="rect">
              <a:avLst/>
            </a:prstGeom>
            <a:ln>
              <a:noFill/>
            </a:ln>
            <a:effectLst/>
          </p:spPr>
        </p:pic>
        <p:pic>
          <p:nvPicPr>
            <p:cNvPr id="479" name="Picture 47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Shape 483"/>
          <p:cNvSpPr>
            <a:spLocks noGrp="1"/>
          </p:cNvSpPr>
          <p:nvPr>
            <p:ph type="body" idx="1"/>
          </p:nvPr>
        </p:nvSpPr>
        <p:spPr>
          <a:xfrm>
            <a:off x="397420" y="2791073"/>
            <a:ext cx="6342560" cy="6142137"/>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But Paley, though a senior Anglican clergyman, did not believe in the divine inspiration of Scripture. His faith was more Deist. His God was “Aristotle’s God—a master designer but now remote from his creation” (Ian Taylor, In the Minds of Men, p. 115).</a:t>
            </a:r>
          </a:p>
        </p:txBody>
      </p:sp>
      <p:grpSp>
        <p:nvGrpSpPr>
          <p:cNvPr id="486" name="Group 486"/>
          <p:cNvGrpSpPr/>
          <p:nvPr/>
        </p:nvGrpSpPr>
        <p:grpSpPr>
          <a:xfrm>
            <a:off x="6934199" y="952500"/>
            <a:ext cx="5626101" cy="7074118"/>
            <a:chOff x="-266700" y="-127000"/>
            <a:chExt cx="5626100" cy="7074117"/>
          </a:xfrm>
        </p:grpSpPr>
        <p:pic>
          <p:nvPicPr>
            <p:cNvPr id="485" name="pasted-image.png"/>
            <p:cNvPicPr/>
            <p:nvPr/>
          </p:nvPicPr>
          <p:blipFill>
            <a:blip r:embed="rId2">
              <a:extLst/>
            </a:blip>
            <a:srcRect l="2905" r="2905"/>
            <a:stretch>
              <a:fillRect/>
            </a:stretch>
          </p:blipFill>
          <p:spPr>
            <a:xfrm>
              <a:off x="0" y="0"/>
              <a:ext cx="5257800" cy="6820118"/>
            </a:xfrm>
            <a:prstGeom prst="rect">
              <a:avLst/>
            </a:prstGeom>
            <a:ln>
              <a:noFill/>
            </a:ln>
            <a:effectLst/>
          </p:spPr>
        </p:pic>
        <p:pic>
          <p:nvPicPr>
            <p:cNvPr id="484" name="Picture 48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Shape 488"/>
          <p:cNvSpPr>
            <a:spLocks noGrp="1"/>
          </p:cNvSpPr>
          <p:nvPr>
            <p:ph type="body" idx="1"/>
          </p:nvPr>
        </p:nvSpPr>
        <p:spPr>
          <a:xfrm>
            <a:off x="397420" y="1590501"/>
            <a:ext cx="6342560" cy="6572598"/>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young Darwin moved in the most skeptical circles. At Edinburgh University Darwin was elected to the Plinian Society, which had “been penetrated by radical students—fiery freethinking … who demanded that science be based on physical causes, not supernatural forces”</a:t>
            </a:r>
          </a:p>
          <a:p>
            <a:pPr lvl="0">
              <a:lnSpc>
                <a:spcPct val="120000"/>
              </a:lnSpc>
              <a:defRPr sz="1800" spc="0">
                <a:solidFill>
                  <a:srgbClr val="000000"/>
                </a:solidFill>
              </a:defRPr>
            </a:pPr>
            <a:r>
              <a:rPr sz="3600" spc="-47">
                <a:solidFill>
                  <a:srgbClr val="CBCBCB"/>
                </a:solidFill>
                <a:latin typeface="Georgia"/>
                <a:ea typeface="Georgia"/>
                <a:cs typeface="Georgia"/>
                <a:sym typeface="Georgia"/>
              </a:rPr>
              <a:t>(Desmond, Darwin, p. 31).</a:t>
            </a:r>
          </a:p>
        </p:txBody>
      </p:sp>
      <p:grpSp>
        <p:nvGrpSpPr>
          <p:cNvPr id="491" name="Group 491"/>
          <p:cNvGrpSpPr/>
          <p:nvPr/>
        </p:nvGrpSpPr>
        <p:grpSpPr>
          <a:xfrm>
            <a:off x="6934200" y="952500"/>
            <a:ext cx="5626100" cy="7074118"/>
            <a:chOff x="-266700" y="-127000"/>
            <a:chExt cx="5626100" cy="7074117"/>
          </a:xfrm>
        </p:grpSpPr>
        <p:pic>
          <p:nvPicPr>
            <p:cNvPr id="490"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489" name="Picture 48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Grp="1"/>
          </p:cNvSpPr>
          <p:nvPr>
            <p:ph type="body" idx="1"/>
          </p:nvPr>
        </p:nvSpPr>
        <p:spPr>
          <a:xfrm>
            <a:off x="397420" y="5961757"/>
            <a:ext cx="6342560" cy="257581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Charles’ membership was sponsored by William Browne, who “had no time for souls and saints.”</a:t>
            </a:r>
          </a:p>
        </p:txBody>
      </p:sp>
      <p:grpSp>
        <p:nvGrpSpPr>
          <p:cNvPr id="496" name="Group 496"/>
          <p:cNvGrpSpPr/>
          <p:nvPr/>
        </p:nvGrpSpPr>
        <p:grpSpPr>
          <a:xfrm>
            <a:off x="6934200" y="952500"/>
            <a:ext cx="5626100" cy="7074118"/>
            <a:chOff x="-266700" y="-127000"/>
            <a:chExt cx="5626100" cy="7074117"/>
          </a:xfrm>
        </p:grpSpPr>
        <p:pic>
          <p:nvPicPr>
            <p:cNvPr id="495"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494" name="Picture 493"/>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Shape 498"/>
          <p:cNvSpPr>
            <a:spLocks noGrp="1"/>
          </p:cNvSpPr>
          <p:nvPr>
            <p:ph type="body" idx="1"/>
          </p:nvPr>
        </p:nvSpPr>
        <p:spPr>
          <a:xfrm>
            <a:off x="293736" y="4665761"/>
            <a:ext cx="6549927" cy="4189414"/>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Darwin’s closest friend was professor Robert Grant, “an uncompromising evolutionist,” a man for whom “nothing was sacred,” who was “savagely anti-Christian” (Desmond, p. 40).</a:t>
            </a:r>
          </a:p>
        </p:txBody>
      </p:sp>
      <p:grpSp>
        <p:nvGrpSpPr>
          <p:cNvPr id="501" name="Group 501"/>
          <p:cNvGrpSpPr/>
          <p:nvPr/>
        </p:nvGrpSpPr>
        <p:grpSpPr>
          <a:xfrm>
            <a:off x="6934200" y="952500"/>
            <a:ext cx="5626100" cy="7074118"/>
            <a:chOff x="-266700" y="-127000"/>
            <a:chExt cx="5626100" cy="7074117"/>
          </a:xfrm>
        </p:grpSpPr>
        <p:pic>
          <p:nvPicPr>
            <p:cNvPr id="500" name="pasted-image.png"/>
            <p:cNvPicPr/>
            <p:nvPr/>
          </p:nvPicPr>
          <p:blipFill>
            <a:blip r:embed="rId2">
              <a:extLst/>
            </a:blip>
            <a:srcRect t="728" b="728"/>
            <a:stretch>
              <a:fillRect/>
            </a:stretch>
          </p:blipFill>
          <p:spPr>
            <a:xfrm>
              <a:off x="0" y="0"/>
              <a:ext cx="5257800" cy="6820118"/>
            </a:xfrm>
            <a:prstGeom prst="rect">
              <a:avLst/>
            </a:prstGeom>
            <a:ln>
              <a:noFill/>
            </a:ln>
            <a:effectLst/>
          </p:spPr>
        </p:pic>
        <p:pic>
          <p:nvPicPr>
            <p:cNvPr id="499" name="Picture 498"/>
            <p:cNvPicPr/>
            <p:nvPr/>
          </p:nvPicPr>
          <p:blipFill>
            <a:blip r:embed="rId3">
              <a:extLst/>
            </a:blip>
            <a:stretch>
              <a:fillRect/>
            </a:stretch>
          </p:blipFill>
          <p:spPr>
            <a:xfrm>
              <a:off x="-266700" y="-127000"/>
              <a:ext cx="5626100" cy="7074118"/>
            </a:xfrm>
            <a:prstGeom prst="rect">
              <a:avLst/>
            </a:prstGeom>
            <a:effectLst/>
          </p:spPr>
        </p:pic>
      </p:gr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82</TotalTime>
  <Words>5530</Words>
  <Application>Microsoft Office PowerPoint</Application>
  <PresentationFormat>Custom</PresentationFormat>
  <Paragraphs>381</Paragraphs>
  <Slides>245</Slides>
  <Notes>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245</vt:i4>
      </vt:variant>
    </vt:vector>
  </HeadingPairs>
  <TitlesOfParts>
    <vt:vector size="254" baseType="lpstr">
      <vt:lpstr>Copperplate</vt:lpstr>
      <vt:lpstr>Georgia</vt:lpstr>
      <vt:lpstr>Georgia Bold</vt:lpstr>
      <vt:lpstr>Gill Sans</vt:lpstr>
      <vt:lpstr>Helvetica</vt:lpstr>
      <vt:lpstr>Helvetica Neue Bold Condensed</vt:lpstr>
      <vt:lpstr>Lucida Grande</vt:lpstr>
      <vt:lpstr>Palatino</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2015-02-05T16:09:25Z</dcterms:modified>
</cp:coreProperties>
</file>