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332123710"/>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rae.org/pdf/darwinskeptics.pdf" TargetMode="Externa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discovery.org" TargetMode="Externa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discovery.org" TargetMode="Externa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88"/>
          <p:cNvSpPr>
            <a:spLocks noGrp="1"/>
          </p:cNvSpPr>
          <p:nvPr>
            <p:ph type="body" idx="1"/>
          </p:nvPr>
        </p:nvSpPr>
        <p:spPr>
          <a:xfrm>
            <a:off x="1355179" y="5679876"/>
            <a:ext cx="10294442" cy="199191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According to recent research, there are an estimated 113,000 darwin skeptic scientists and academics in the United states alone.</a:t>
            </a:r>
          </a:p>
        </p:txBody>
      </p:sp>
      <p:pic>
        <p:nvPicPr>
          <p:cNvPr id="89" name="how religious2.jpg"/>
          <p:cNvPicPr/>
          <p:nvPr/>
        </p:nvPicPr>
        <p:blipFill>
          <a:blip r:embed="rId2">
            <a:extLst/>
          </a:blip>
          <a:stretch>
            <a:fillRect/>
          </a:stretch>
        </p:blipFill>
        <p:spPr>
          <a:xfrm>
            <a:off x="408726" y="855494"/>
            <a:ext cx="12187348" cy="441041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p:cNvSpPr>
          <p:nvPr>
            <p:ph type="body" idx="1"/>
          </p:nvPr>
        </p:nvSpPr>
        <p:spPr>
          <a:xfrm>
            <a:off x="1355179" y="7584876"/>
            <a:ext cx="10294442" cy="199191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is reported in the study “How Religious Are America’s College and University Professors?” 2006</a:t>
            </a:r>
          </a:p>
        </p:txBody>
      </p:sp>
      <p:pic>
        <p:nvPicPr>
          <p:cNvPr id="92" name="how religious.jpg"/>
          <p:cNvPicPr/>
          <p:nvPr/>
        </p:nvPicPr>
        <p:blipFill>
          <a:blip r:embed="rId2">
            <a:extLst/>
          </a:blip>
          <a:stretch>
            <a:fillRect/>
          </a:stretch>
        </p:blipFill>
        <p:spPr>
          <a:xfrm>
            <a:off x="2647931" y="378680"/>
            <a:ext cx="7708938" cy="679047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94"/>
          <p:cNvSpPr>
            <a:spLocks noGrp="1"/>
          </p:cNvSpPr>
          <p:nvPr>
            <p:ph type="body" idx="1"/>
          </p:nvPr>
        </p:nvSpPr>
        <p:spPr>
          <a:xfrm>
            <a:off x="1355179" y="6899076"/>
            <a:ext cx="10294442" cy="2863355"/>
          </a:xfrm>
          <a:prstGeom prst="rect">
            <a:avLst/>
          </a:prstGeom>
        </p:spPr>
        <p:txBody>
          <a:bodyPr/>
          <a:lstStyle/>
          <a:p>
            <a:pPr lvl="0">
              <a:defRPr sz="1800" spc="0">
                <a:solidFill>
                  <a:srgbClr val="000000"/>
                </a:solidFill>
              </a:defRPr>
            </a:pPr>
            <a:r>
              <a:rPr sz="3600" b="1" spc="-47">
                <a:solidFill>
                  <a:srgbClr val="CBCBCB"/>
                </a:solidFill>
                <a:latin typeface="Georgia"/>
                <a:ea typeface="Georgia"/>
                <a:cs typeface="Georgia"/>
                <a:sym typeface="Georgia"/>
              </a:rPr>
              <a:t>A Gallup poll in America in 2012 </a:t>
            </a:r>
          </a:p>
          <a:p>
            <a:pPr lvl="0">
              <a:lnSpc>
                <a:spcPct val="110000"/>
              </a:lnSpc>
              <a:defRPr sz="1800" spc="0">
                <a:solidFill>
                  <a:srgbClr val="000000"/>
                </a:solidFill>
              </a:defRPr>
            </a:pPr>
            <a:endParaRPr sz="2400" b="1" spc="-31">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 46% - Young-earth creation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32% - Theistic evolution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15% - Darwinian naturalistic evolution</a:t>
            </a:r>
          </a:p>
        </p:txBody>
      </p:sp>
      <p:pic>
        <p:nvPicPr>
          <p:cNvPr id="95" name="pasted-image.png"/>
          <p:cNvPicPr/>
          <p:nvPr/>
        </p:nvPicPr>
        <p:blipFill>
          <a:blip r:embed="rId2">
            <a:extLst/>
          </a:blip>
          <a:stretch>
            <a:fillRect/>
          </a:stretch>
        </p:blipFill>
        <p:spPr>
          <a:xfrm>
            <a:off x="1355179" y="296477"/>
            <a:ext cx="10294442" cy="643402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body" idx="1"/>
          </p:nvPr>
        </p:nvSpPr>
        <p:spPr>
          <a:xfrm>
            <a:off x="1355179" y="6600524"/>
            <a:ext cx="10294442" cy="3021778"/>
          </a:xfrm>
          <a:prstGeom prst="rect">
            <a:avLst/>
          </a:prstGeom>
        </p:spPr>
        <p:txBody>
          <a:bodyPr/>
          <a:lstStyle/>
          <a:p>
            <a:pPr lvl="0">
              <a:defRPr sz="1800" spc="0">
                <a:solidFill>
                  <a:srgbClr val="000000"/>
                </a:solidFill>
              </a:defRPr>
            </a:pPr>
            <a:r>
              <a:rPr sz="3600" b="1" spc="-47">
                <a:solidFill>
                  <a:srgbClr val="CBCBCB"/>
                </a:solidFill>
                <a:latin typeface="Georgia"/>
                <a:ea typeface="Georgia"/>
                <a:cs typeface="Georgia"/>
                <a:sym typeface="Georgia"/>
              </a:rPr>
              <a:t>A poll in Britain in 2006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 Less than half believe in evolution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40% believed that intelligent design should be taught in schools</a:t>
            </a:r>
          </a:p>
        </p:txBody>
      </p:sp>
      <p:pic>
        <p:nvPicPr>
          <p:cNvPr id="98" name="pasted-image.png"/>
          <p:cNvPicPr/>
          <p:nvPr/>
        </p:nvPicPr>
        <p:blipFill>
          <a:blip r:embed="rId2">
            <a:extLst/>
          </a:blip>
          <a:stretch>
            <a:fillRect/>
          </a:stretch>
        </p:blipFill>
        <p:spPr>
          <a:xfrm>
            <a:off x="3013717" y="550888"/>
            <a:ext cx="6977366" cy="577570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a:spLocks noGrp="1"/>
          </p:cNvSpPr>
          <p:nvPr>
            <p:ph type="body" idx="1"/>
          </p:nvPr>
        </p:nvSpPr>
        <p:spPr>
          <a:xfrm>
            <a:off x="1985565" y="6518076"/>
            <a:ext cx="9033670" cy="3212903"/>
          </a:xfrm>
          <a:prstGeom prst="rect">
            <a:avLst/>
          </a:prstGeom>
        </p:spPr>
        <p:txBody>
          <a:bodyPr/>
          <a:lstStyle/>
          <a:p>
            <a:pPr lvl="0">
              <a:defRPr sz="1800" spc="0">
                <a:solidFill>
                  <a:srgbClr val="000000"/>
                </a:solidFill>
              </a:defRPr>
            </a:pPr>
            <a:r>
              <a:rPr sz="3600" b="1" spc="-47" dirty="0">
                <a:solidFill>
                  <a:srgbClr val="CBCBCB"/>
                </a:solidFill>
                <a:latin typeface="Georgia"/>
                <a:ea typeface="Georgia"/>
                <a:cs typeface="Georgia"/>
                <a:sym typeface="Georgia"/>
              </a:rPr>
              <a:t>A Samuel </a:t>
            </a:r>
            <a:r>
              <a:rPr sz="3600" b="1" spc="-47" dirty="0" err="1">
                <a:solidFill>
                  <a:srgbClr val="CBCBCB"/>
                </a:solidFill>
                <a:latin typeface="Georgia"/>
                <a:ea typeface="Georgia"/>
                <a:cs typeface="Georgia"/>
                <a:sym typeface="Georgia"/>
              </a:rPr>
              <a:t>Neaman</a:t>
            </a:r>
            <a:r>
              <a:rPr sz="3600" b="1" spc="-47" dirty="0">
                <a:solidFill>
                  <a:srgbClr val="CBCBCB"/>
                </a:solidFill>
                <a:latin typeface="Georgia"/>
                <a:ea typeface="Georgia"/>
                <a:cs typeface="Georgia"/>
                <a:sym typeface="Georgia"/>
              </a:rPr>
              <a:t> Institute poll in Israel in 2006 </a:t>
            </a:r>
          </a:p>
          <a:p>
            <a:pPr lvl="0">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 59% - Creation as stated in the Torah</a:t>
            </a: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28% - Evolution</a:t>
            </a:r>
          </a:p>
        </p:txBody>
      </p:sp>
      <p:pic>
        <p:nvPicPr>
          <p:cNvPr id="101" name="pasted-image.png"/>
          <p:cNvPicPr/>
          <p:nvPr/>
        </p:nvPicPr>
        <p:blipFill>
          <a:blip r:embed="rId2">
            <a:extLst/>
          </a:blip>
          <a:stretch>
            <a:fillRect/>
          </a:stretch>
        </p:blipFill>
        <p:spPr>
          <a:xfrm>
            <a:off x="2522661" y="411074"/>
            <a:ext cx="7959478" cy="589591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p:cNvSpPr>
          <p:nvPr>
            <p:ph type="body" idx="1"/>
          </p:nvPr>
        </p:nvSpPr>
        <p:spPr>
          <a:xfrm>
            <a:off x="1355179" y="6505376"/>
            <a:ext cx="10294442" cy="207684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Jewish organizations that hold to creation include T</a:t>
            </a:r>
            <a:r>
              <a:rPr sz="3600" b="1" spc="-47">
                <a:solidFill>
                  <a:srgbClr val="CBCBCB"/>
                </a:solidFill>
                <a:latin typeface="Georgia"/>
                <a:ea typeface="Georgia"/>
                <a:cs typeface="Georgia"/>
                <a:sym typeface="Georgia"/>
              </a:rPr>
              <a:t>he Association of Orthodox Jewish Scientists</a:t>
            </a:r>
            <a:r>
              <a:rPr sz="3600" spc="-47">
                <a:solidFill>
                  <a:srgbClr val="CBCBCB"/>
                </a:solidFill>
                <a:latin typeface="Georgia"/>
                <a:ea typeface="Georgia"/>
                <a:cs typeface="Georgia"/>
                <a:sym typeface="Georgia"/>
              </a:rPr>
              <a:t>.</a:t>
            </a:r>
          </a:p>
        </p:txBody>
      </p:sp>
      <p:pic>
        <p:nvPicPr>
          <p:cNvPr id="104" name="FirefoxScreenSnapz028.jpg"/>
          <p:cNvPicPr/>
          <p:nvPr/>
        </p:nvPicPr>
        <p:blipFill>
          <a:blip r:embed="rId2">
            <a:extLst/>
          </a:blip>
          <a:stretch>
            <a:fillRect/>
          </a:stretch>
        </p:blipFill>
        <p:spPr>
          <a:xfrm>
            <a:off x="535502" y="652144"/>
            <a:ext cx="11933796" cy="526741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hape 106"/>
          <p:cNvSpPr>
            <a:spLocks noGrp="1"/>
          </p:cNvSpPr>
          <p:nvPr>
            <p:ph type="body" idx="1"/>
          </p:nvPr>
        </p:nvSpPr>
        <p:spPr>
          <a:xfrm>
            <a:off x="1355179" y="5012233"/>
            <a:ext cx="10294442" cy="5321698"/>
          </a:xfrm>
          <a:prstGeom prst="rect">
            <a:avLst/>
          </a:prstGeom>
        </p:spPr>
        <p:txBody>
          <a:bodyPr/>
          <a:lstStyle/>
          <a:p>
            <a:pPr lvl="0">
              <a:defRPr sz="1800" spc="0">
                <a:solidFill>
                  <a:srgbClr val="000000"/>
                </a:solidFill>
              </a:defRPr>
            </a:pPr>
            <a:r>
              <a:rPr sz="3600" spc="-47">
                <a:solidFill>
                  <a:srgbClr val="CBCBCB"/>
                </a:solidFill>
                <a:latin typeface="Georgia"/>
                <a:ea typeface="Georgia"/>
                <a:cs typeface="Georgia"/>
                <a:sym typeface="Georgia"/>
              </a:rPr>
              <a:t>Jewish Ph.D.s who hold to creation include</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Morris Goldman, parasitologist</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Edward Simon, biology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Nathan Aviezer, physics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Lee Spetner, biophysicist</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Yaacov Hanoka, solid state physics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Gerold Schroeder, nuclear physics</a:t>
            </a:r>
          </a:p>
        </p:txBody>
      </p:sp>
      <p:pic>
        <p:nvPicPr>
          <p:cNvPr id="107" name="FirefoxScreenSnapz028.jpg"/>
          <p:cNvPicPr/>
          <p:nvPr/>
        </p:nvPicPr>
        <p:blipFill>
          <a:blip r:embed="rId2">
            <a:extLst/>
          </a:blip>
          <a:stretch>
            <a:fillRect/>
          </a:stretch>
        </p:blipFill>
        <p:spPr>
          <a:xfrm>
            <a:off x="1660087" y="575944"/>
            <a:ext cx="9684626" cy="427466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a:spLocks noGrp="1"/>
          </p:cNvSpPr>
          <p:nvPr>
            <p:ph type="body" idx="1"/>
          </p:nvPr>
        </p:nvSpPr>
        <p:spPr>
          <a:xfrm>
            <a:off x="1572914" y="6369149"/>
            <a:ext cx="9858972" cy="2472631"/>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Dr. Jerry Bergman has compiled a pubic list of 3,000 “Darwin Skeptics,” including about a dozen Nobel Prize winners.</a:t>
            </a:r>
          </a:p>
          <a:p>
            <a:pPr lvl="0">
              <a:defRPr sz="1800" spc="0">
                <a:solidFill>
                  <a:srgbClr val="000000"/>
                </a:solidFill>
              </a:defRPr>
            </a:pPr>
            <a:r>
              <a:rPr sz="3600" u="sng" spc="-47" dirty="0">
                <a:solidFill>
                  <a:srgbClr val="CBCBCB"/>
                </a:solidFill>
                <a:latin typeface="Georgia"/>
                <a:ea typeface="Georgia"/>
                <a:cs typeface="Georgia"/>
                <a:sym typeface="Georgia"/>
              </a:rPr>
              <a:t>http://www.rae.org/pdf/darwinskeptics.pdf</a:t>
            </a:r>
            <a:endParaRPr sz="3600" u="sng" spc="-47" dirty="0">
              <a:solidFill>
                <a:srgbClr val="CBCBCB"/>
              </a:solidFill>
              <a:latin typeface="Georgia"/>
              <a:ea typeface="Georgia"/>
              <a:cs typeface="Georgia"/>
              <a:sym typeface="Georgia"/>
              <a:hlinkClick r:id="rId2"/>
            </a:endParaRPr>
          </a:p>
        </p:txBody>
      </p:sp>
      <p:pic>
        <p:nvPicPr>
          <p:cNvPr id="110" name="darwin skeptics bergman.jpg"/>
          <p:cNvPicPr/>
          <p:nvPr/>
        </p:nvPicPr>
        <p:blipFill>
          <a:blip r:embed="rId3">
            <a:extLst/>
          </a:blip>
          <a:stretch>
            <a:fillRect/>
          </a:stretch>
        </p:blipFill>
        <p:spPr>
          <a:xfrm>
            <a:off x="876376" y="471316"/>
            <a:ext cx="11252048" cy="517876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p:cNvSpPr>
          <p:nvPr>
            <p:ph type="body" idx="1"/>
          </p:nvPr>
        </p:nvSpPr>
        <p:spPr>
          <a:xfrm>
            <a:off x="1201836" y="5988149"/>
            <a:ext cx="10601128" cy="195986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Bergman has a Ph.D. in biology and a Ph.D. in measurement and evaluation. He maintained a 4.0 average in both doctorates.</a:t>
            </a:r>
          </a:p>
        </p:txBody>
      </p:sp>
      <p:pic>
        <p:nvPicPr>
          <p:cNvPr id="113" name="darwin skeptics bergman.jpg"/>
          <p:cNvPicPr/>
          <p:nvPr/>
        </p:nvPicPr>
        <p:blipFill>
          <a:blip r:embed="rId2">
            <a:extLst/>
          </a:blip>
          <a:stretch>
            <a:fillRect/>
          </a:stretch>
        </p:blipFill>
        <p:spPr>
          <a:xfrm>
            <a:off x="876376" y="471316"/>
            <a:ext cx="11252048" cy="517876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a:spLocks noGrp="1"/>
          </p:cNvSpPr>
          <p:nvPr>
            <p:ph type="body" idx="1"/>
          </p:nvPr>
        </p:nvSpPr>
        <p:spPr>
          <a:xfrm>
            <a:off x="1603870" y="5988149"/>
            <a:ext cx="9797059" cy="28786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Bergman also has a private list of about 1,000 names of persons who don’t want their names on a public list “because of real concerns over possible retaliation or harm to their careers.”</a:t>
            </a:r>
          </a:p>
        </p:txBody>
      </p:sp>
      <p:pic>
        <p:nvPicPr>
          <p:cNvPr id="116" name="darwin skeptics bergman.jpg"/>
          <p:cNvPicPr/>
          <p:nvPr/>
        </p:nvPicPr>
        <p:blipFill>
          <a:blip r:embed="rId2">
            <a:extLst/>
          </a:blip>
          <a:stretch>
            <a:fillRect/>
          </a:stretch>
        </p:blipFill>
        <p:spPr>
          <a:xfrm>
            <a:off x="876376" y="471316"/>
            <a:ext cx="11252048" cy="517876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763001"/>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lnSpc>
                <a:spcPct val="110000"/>
              </a:lnSpc>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Before viewing these PowerPoints, the teacher should first present the introduction to the </a:t>
            </a:r>
            <a:r>
              <a:rPr lang="en-US" sz="3600" spc="-47" dirty="0" smtClean="0">
                <a:solidFill>
                  <a:srgbClr val="CBCBCB"/>
                </a:solidFill>
                <a:latin typeface="Georgia"/>
                <a:ea typeface="Georgia"/>
                <a:cs typeface="Georgia"/>
                <a:sym typeface="Georgia"/>
              </a:rPr>
              <a:t>E</a:t>
            </a:r>
            <a:r>
              <a:rPr sz="3600" spc="-47" dirty="0" smtClean="0">
                <a:solidFill>
                  <a:srgbClr val="CBCBCB"/>
                </a:solidFill>
                <a:latin typeface="Georgia"/>
                <a:ea typeface="Georgia"/>
                <a:cs typeface="Georgia"/>
                <a:sym typeface="Georgia"/>
              </a:rPr>
              <a:t>volution </a:t>
            </a:r>
            <a:r>
              <a:rPr sz="3600" spc="-47" dirty="0">
                <a:solidFill>
                  <a:srgbClr val="CBCBCB"/>
                </a:solidFill>
                <a:latin typeface="Georgia"/>
                <a:ea typeface="Georgia"/>
                <a:cs typeface="Georgia"/>
                <a:sym typeface="Georgia"/>
              </a:rPr>
              <a:t>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a:spLocks noGrp="1"/>
          </p:cNvSpPr>
          <p:nvPr>
            <p:ph type="body" idx="1"/>
          </p:nvPr>
        </p:nvSpPr>
        <p:spPr>
          <a:xfrm>
            <a:off x="1849834" y="7080349"/>
            <a:ext cx="9305132" cy="2878634"/>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There is “A Scientific Dissent from Darwinism” web page published by the Discovery Institute.</a:t>
            </a:r>
          </a:p>
          <a:p>
            <a:pPr lvl="0">
              <a:defRPr sz="1800" spc="0">
                <a:solidFill>
                  <a:srgbClr val="000000"/>
                </a:solidFill>
              </a:defRPr>
            </a:pPr>
            <a:r>
              <a:rPr sz="3600" u="sng" spc="-47" dirty="0">
                <a:solidFill>
                  <a:srgbClr val="CBCBCB"/>
                </a:solidFill>
                <a:latin typeface="Georgia"/>
                <a:ea typeface="Georgia"/>
                <a:cs typeface="Georgia"/>
                <a:sym typeface="Georgia"/>
              </a:rPr>
              <a:t>http://www.discovery.org</a:t>
            </a:r>
            <a:endParaRPr sz="3600" u="sng" spc="-47" dirty="0">
              <a:solidFill>
                <a:srgbClr val="CBCBCB"/>
              </a:solidFill>
              <a:latin typeface="Georgia"/>
              <a:ea typeface="Georgia"/>
              <a:cs typeface="Georgia"/>
              <a:sym typeface="Georgia"/>
              <a:hlinkClick r:id="rId2"/>
            </a:endParaRPr>
          </a:p>
        </p:txBody>
      </p:sp>
      <p:pic>
        <p:nvPicPr>
          <p:cNvPr id="119" name="scientific dissent from darwinism.jpg"/>
          <p:cNvPicPr/>
          <p:nvPr/>
        </p:nvPicPr>
        <p:blipFill>
          <a:blip r:embed="rId3">
            <a:extLst/>
          </a:blip>
          <a:stretch>
            <a:fillRect/>
          </a:stretch>
        </p:blipFill>
        <p:spPr>
          <a:xfrm>
            <a:off x="2211368" y="223341"/>
            <a:ext cx="8582064" cy="659291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p:cNvSpPr>
          <p:nvPr>
            <p:ph type="body" idx="1"/>
          </p:nvPr>
        </p:nvSpPr>
        <p:spPr>
          <a:xfrm>
            <a:off x="1849834" y="7181949"/>
            <a:ext cx="9305132" cy="2878634"/>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As of December 2014, it has been signed by about 840 scientists.</a:t>
            </a:r>
          </a:p>
          <a:p>
            <a:pPr lvl="0">
              <a:defRPr sz="1800" spc="0">
                <a:solidFill>
                  <a:srgbClr val="000000"/>
                </a:solidFill>
              </a:defRPr>
            </a:pPr>
            <a:r>
              <a:rPr sz="3600" u="sng" spc="-47" dirty="0">
                <a:solidFill>
                  <a:srgbClr val="CBCBCB"/>
                </a:solidFill>
                <a:latin typeface="Georgia"/>
                <a:ea typeface="Georgia"/>
                <a:cs typeface="Georgia"/>
                <a:sym typeface="Georgia"/>
              </a:rPr>
              <a:t>http://www.discovery.org</a:t>
            </a:r>
            <a:endParaRPr sz="3600" u="sng" spc="-47" dirty="0">
              <a:solidFill>
                <a:srgbClr val="CBCBCB"/>
              </a:solidFill>
              <a:latin typeface="Georgia"/>
              <a:ea typeface="Georgia"/>
              <a:cs typeface="Georgia"/>
              <a:sym typeface="Georgia"/>
              <a:hlinkClick r:id="rId2"/>
            </a:endParaRPr>
          </a:p>
        </p:txBody>
      </p:sp>
      <p:pic>
        <p:nvPicPr>
          <p:cNvPr id="122" name="scientific dissent from darwinism.jpg"/>
          <p:cNvPicPr/>
          <p:nvPr/>
        </p:nvPicPr>
        <p:blipFill>
          <a:blip r:embed="rId3">
            <a:extLst/>
          </a:blip>
          <a:stretch>
            <a:fillRect/>
          </a:stretch>
        </p:blipFill>
        <p:spPr>
          <a:xfrm>
            <a:off x="2211368" y="223341"/>
            <a:ext cx="8582064" cy="659291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body" idx="1"/>
          </p:nvPr>
        </p:nvSpPr>
        <p:spPr>
          <a:xfrm>
            <a:off x="1047402" y="6978749"/>
            <a:ext cx="10909996" cy="28786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“We are skeptical of claims for the ability of random mutation and natural selection to account for the complexity of life. Careful examination of the evidence for Darwinian theory should be encouraged.”</a:t>
            </a:r>
          </a:p>
        </p:txBody>
      </p:sp>
      <p:pic>
        <p:nvPicPr>
          <p:cNvPr id="125" name="scientific dissent from darwinism.jpg"/>
          <p:cNvPicPr/>
          <p:nvPr/>
        </p:nvPicPr>
        <p:blipFill>
          <a:blip r:embed="rId2">
            <a:extLst/>
          </a:blip>
          <a:stretch>
            <a:fillRect/>
          </a:stretch>
        </p:blipFill>
        <p:spPr>
          <a:xfrm>
            <a:off x="2211368" y="223341"/>
            <a:ext cx="8582064" cy="659291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p:cNvSpPr>
          <p:nvPr>
            <p:ph type="body" idx="1"/>
          </p:nvPr>
        </p:nvSpPr>
        <p:spPr>
          <a:xfrm>
            <a:off x="1047402" y="7308949"/>
            <a:ext cx="10909996" cy="28786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Christian Research Society membership consists of more than 600 men and women who hold advanced degrees and who are committed to biblical creationism.</a:t>
            </a:r>
          </a:p>
        </p:txBody>
      </p:sp>
      <p:pic>
        <p:nvPicPr>
          <p:cNvPr id="128" name="creation research society.jpg"/>
          <p:cNvPicPr/>
          <p:nvPr/>
        </p:nvPicPr>
        <p:blipFill>
          <a:blip r:embed="rId2">
            <a:extLst/>
          </a:blip>
          <a:stretch>
            <a:fillRect/>
          </a:stretch>
        </p:blipFill>
        <p:spPr>
          <a:xfrm>
            <a:off x="879614" y="364585"/>
            <a:ext cx="11245572" cy="68576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body" idx="1"/>
          </p:nvPr>
        </p:nvSpPr>
        <p:spPr>
          <a:xfrm>
            <a:off x="1047402" y="7719913"/>
            <a:ext cx="10909996" cy="211207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Korea Association of Creation Research membership includes 450 scientists, 150 of them with Ph.D.s.</a:t>
            </a:r>
          </a:p>
        </p:txBody>
      </p:sp>
      <p:pic>
        <p:nvPicPr>
          <p:cNvPr id="131" name="korea association creation research.jpg"/>
          <p:cNvPicPr/>
          <p:nvPr/>
        </p:nvPicPr>
        <p:blipFill>
          <a:blip r:embed="rId2">
            <a:extLst/>
          </a:blip>
          <a:stretch>
            <a:fillRect/>
          </a:stretch>
        </p:blipFill>
        <p:spPr>
          <a:xfrm>
            <a:off x="995425" y="306845"/>
            <a:ext cx="11013950" cy="717163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body" idx="1"/>
          </p:nvPr>
        </p:nvSpPr>
        <p:spPr>
          <a:xfrm>
            <a:off x="818802" y="3414216"/>
            <a:ext cx="5042596" cy="484296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dirty="0">
                <a:solidFill>
                  <a:srgbClr val="CBCBCB"/>
                </a:solidFill>
              </a:rPr>
              <a:t>Our book “Scientists Who Believe the Bible” contains the testimonies of 84 Ph.D. scientists who hold to a six-day creation.</a:t>
            </a:r>
          </a:p>
        </p:txBody>
      </p:sp>
      <p:grpSp>
        <p:nvGrpSpPr>
          <p:cNvPr id="136" name="Group 136"/>
          <p:cNvGrpSpPr/>
          <p:nvPr/>
        </p:nvGrpSpPr>
        <p:grpSpPr>
          <a:xfrm>
            <a:off x="6273703" y="786739"/>
            <a:ext cx="5612305" cy="8180122"/>
            <a:chOff x="-266700" y="-127000"/>
            <a:chExt cx="5612303" cy="8180120"/>
          </a:xfrm>
        </p:grpSpPr>
        <p:pic>
          <p:nvPicPr>
            <p:cNvPr id="135" name="Scientists who belive the bible NEW.jpg"/>
            <p:cNvPicPr/>
            <p:nvPr/>
          </p:nvPicPr>
          <p:blipFill>
            <a:blip r:embed="rId2">
              <a:extLst/>
            </a:blip>
            <a:srcRect/>
            <a:stretch>
              <a:fillRect/>
            </a:stretch>
          </p:blipFill>
          <p:spPr>
            <a:xfrm>
              <a:off x="0" y="0"/>
              <a:ext cx="5244004" cy="7926121"/>
            </a:xfrm>
            <a:prstGeom prst="rect">
              <a:avLst/>
            </a:prstGeom>
            <a:ln>
              <a:noFill/>
            </a:ln>
            <a:effectLst/>
          </p:spPr>
        </p:pic>
        <p:pic>
          <p:nvPicPr>
            <p:cNvPr id="134" name="Picture 133"/>
            <p:cNvPicPr/>
            <p:nvPr/>
          </p:nvPicPr>
          <p:blipFill>
            <a:blip r:embed="rId3">
              <a:extLst/>
            </a:blip>
            <a:stretch>
              <a:fillRect/>
            </a:stretch>
          </p:blipFill>
          <p:spPr>
            <a:xfrm>
              <a:off x="-266700" y="-127000"/>
              <a:ext cx="5612304" cy="8180121"/>
            </a:xfrm>
            <a:prstGeom prst="rect">
              <a:avLst/>
            </a:prstGeom>
            <a:effectLst/>
          </p:spPr>
        </p:pic>
      </p:gr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body" idx="1"/>
          </p:nvPr>
        </p:nvSpPr>
        <p:spPr>
          <a:xfrm>
            <a:off x="405032" y="3058355"/>
            <a:ext cx="5867400" cy="5959035"/>
          </a:xfrm>
          <a:prstGeom prst="rect">
            <a:avLst/>
          </a:prstGeom>
        </p:spPr>
        <p:txBody>
          <a:bodyPr/>
          <a:lstStyle/>
          <a:p>
            <a:pPr lvl="0">
              <a:defRPr sz="1800" spc="0">
                <a:solidFill>
                  <a:srgbClr val="000000"/>
                </a:solidFill>
              </a:defRPr>
            </a:pPr>
            <a:r>
              <a:rPr sz="3600" spc="-47" dirty="0">
                <a:solidFill>
                  <a:srgbClr val="CBCBCB"/>
                </a:solidFill>
                <a:latin typeface="Georgia Bold"/>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Bold"/>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Bold"/>
                <a:ea typeface="Georgia Bold"/>
                <a:cs typeface="Georgia Bold"/>
                <a:sym typeface="Georgia Bold"/>
              </a:rPr>
              <a:t>There are review questions and summaries to these PowerPoint lessons in the 2015 edition of the book An Unshakeable Faith.</a:t>
            </a:r>
          </a:p>
        </p:txBody>
      </p:sp>
      <p:grpSp>
        <p:nvGrpSpPr>
          <p:cNvPr id="141" name="Group 141"/>
          <p:cNvGrpSpPr/>
          <p:nvPr/>
        </p:nvGrpSpPr>
        <p:grpSpPr>
          <a:xfrm>
            <a:off x="6560753" y="901700"/>
            <a:ext cx="5821747" cy="7327900"/>
            <a:chOff x="-271846" y="-127000"/>
            <a:chExt cx="5821746" cy="7327900"/>
          </a:xfrm>
        </p:grpSpPr>
        <p:pic>
          <p:nvPicPr>
            <p:cNvPr id="140"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139" name="Picture 138"/>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146" name="Group 146"/>
          <p:cNvGrpSpPr/>
          <p:nvPr/>
        </p:nvGrpSpPr>
        <p:grpSpPr>
          <a:xfrm>
            <a:off x="6560753" y="901700"/>
            <a:ext cx="5821747" cy="7327900"/>
            <a:chOff x="-271846" y="-127000"/>
            <a:chExt cx="5821746" cy="7327900"/>
          </a:xfrm>
        </p:grpSpPr>
        <p:pic>
          <p:nvPicPr>
            <p:cNvPr id="145"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144" name="Picture 143"/>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An Unshakeable Faith. </a:t>
            </a:r>
          </a:p>
          <a:p>
            <a:pPr lvl="0">
              <a:buClr>
                <a:srgbClr val="FFFB00"/>
              </a:buClr>
              <a:buFont typeface="Helvetica"/>
              <a:defRPr sz="1800" cap="none">
                <a:solidFill>
                  <a:srgbClr val="000000"/>
                </a:solidFill>
              </a:defRPr>
            </a:pPr>
            <a:endParaRPr sz="38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800" dirty="0">
                <a:solidFill>
                  <a:srgbClr val="FFFFFF"/>
                </a:solidFill>
                <a:effectLst>
                  <a:outerShdw blurRad="12700" dist="25400" dir="2700000" rotWithShape="0">
                    <a:srgbClr val="000000"/>
                  </a:outerShdw>
                </a:effectLst>
                <a:latin typeface="Arial"/>
                <a:ea typeface="Arial"/>
                <a:cs typeface="Arial"/>
                <a:sym typeface="Arial"/>
              </a:rPr>
            </a:br>
            <a:r>
              <a:rPr sz="3800" dirty="0">
                <a:solidFill>
                  <a:srgbClr val="FFFFFF"/>
                </a:solidFill>
                <a:effectLst>
                  <a:outerShdw blurRad="12700" dist="25400" dir="2700000" rotWithShape="0">
                    <a:srgbClr val="000000"/>
                  </a:outerShdw>
                </a:effectLst>
                <a:latin typeface="Arial"/>
                <a:ea typeface="Arial"/>
                <a:cs typeface="Arial"/>
                <a:sym typeface="Arial"/>
              </a:rPr>
              <a:t>P. O. Box 610368</a:t>
            </a:r>
            <a:br>
              <a:rPr sz="3800" dirty="0">
                <a:solidFill>
                  <a:srgbClr val="FFFFFF"/>
                </a:solidFill>
                <a:effectLst>
                  <a:outerShdw blurRad="12700" dist="25400" dir="2700000" rotWithShape="0">
                    <a:srgbClr val="000000"/>
                  </a:outerShdw>
                </a:effectLst>
                <a:latin typeface="Arial"/>
                <a:ea typeface="Arial"/>
                <a:cs typeface="Arial"/>
                <a:sym typeface="Arial"/>
              </a:rPr>
            </a:br>
            <a:r>
              <a:rPr sz="38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800" dirty="0">
                <a:solidFill>
                  <a:srgbClr val="FFFFFF"/>
                </a:solidFill>
                <a:effectLst>
                  <a:outerShdw blurRad="12700" dist="25400" dir="2700000" rotWithShape="0">
                    <a:srgbClr val="000000"/>
                  </a:outerShdw>
                </a:effectLst>
                <a:latin typeface="Arial"/>
                <a:ea typeface="Arial"/>
                <a:cs typeface="Arial"/>
                <a:sym typeface="Arial"/>
              </a:rPr>
            </a:br>
            <a:r>
              <a:rPr sz="3800" dirty="0">
                <a:solidFill>
                  <a:srgbClr val="FFFFFF"/>
                </a:solidFill>
                <a:effectLst>
                  <a:outerShdw blurRad="12700" dist="25400" dir="2700000" rotWithShape="0">
                    <a:srgbClr val="000000"/>
                  </a:outerShdw>
                </a:effectLst>
                <a:latin typeface="Arial"/>
                <a:ea typeface="Arial"/>
                <a:cs typeface="Arial"/>
                <a:sym typeface="Arial"/>
              </a:rPr>
              <a:t>866-295-4143</a:t>
            </a:r>
            <a:br>
              <a:rPr sz="3800" dirty="0">
                <a:solidFill>
                  <a:srgbClr val="FFFFFF"/>
                </a:solidFill>
                <a:effectLst>
                  <a:outerShdw blurRad="12700" dist="25400" dir="2700000" rotWithShape="0">
                    <a:srgbClr val="000000"/>
                  </a:outerShdw>
                </a:effectLst>
                <a:latin typeface="Arial"/>
                <a:ea typeface="Arial"/>
                <a:cs typeface="Arial"/>
                <a:sym typeface="Arial"/>
              </a:rPr>
            </a:br>
            <a:r>
              <a:rPr sz="38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800" dirty="0">
                <a:solidFill>
                  <a:srgbClr val="FFFFFF"/>
                </a:solidFill>
                <a:effectLst>
                  <a:outerShdw blurRad="12700" dist="25400" dir="2700000" rotWithShape="0">
                    <a:srgbClr val="000000"/>
                  </a:outerShdw>
                </a:effectLst>
                <a:latin typeface="Arial"/>
                <a:ea typeface="Arial"/>
                <a:cs typeface="Arial"/>
                <a:sym typeface="Arial"/>
              </a:rPr>
            </a:br>
            <a:r>
              <a:rPr sz="38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8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800" dirty="0">
                <a:solidFill>
                  <a:srgbClr val="FFFFFF"/>
                </a:solidFill>
                <a:effectLst>
                  <a:outerShdw blurRad="12700" dist="25400" dir="2700000" rotWithShape="0">
                    <a:srgbClr val="000000"/>
                  </a:outerShdw>
                </a:effectLst>
                <a:latin typeface="Arial"/>
                <a:ea typeface="Arial"/>
                <a:cs typeface="Arial"/>
                <a:sym typeface="Arial"/>
              </a:rPr>
            </a:br>
            <a:r>
              <a:rPr sz="38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151" name="Group 151"/>
          <p:cNvGrpSpPr/>
          <p:nvPr/>
        </p:nvGrpSpPr>
        <p:grpSpPr>
          <a:xfrm>
            <a:off x="9227189" y="3487899"/>
            <a:ext cx="2985978" cy="3649501"/>
            <a:chOff x="-269170" y="-126999"/>
            <a:chExt cx="2985976" cy="3649500"/>
          </a:xfrm>
        </p:grpSpPr>
        <p:pic>
          <p:nvPicPr>
            <p:cNvPr id="150"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149" name="Picture 148"/>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7049045"/>
            <a:ext cx="11722100" cy="1770246"/>
          </a:xfrm>
          <a:prstGeom prst="rect">
            <a:avLst/>
          </a:prstGeom>
        </p:spPr>
        <p:txBody>
          <a:bodyPr/>
          <a:lstStyle/>
          <a:p>
            <a:pPr lvl="0">
              <a:lnSpc>
                <a:spcPct val="120000"/>
              </a:lnSpc>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1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1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774700" y="863600"/>
            <a:ext cx="4279900" cy="335786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defRPr sz="6000" cap="none">
                <a:solidFill>
                  <a:srgbClr val="000000"/>
                </a:solidFill>
                <a:latin typeface="Georgia"/>
                <a:ea typeface="Georgia"/>
                <a:cs typeface="Georgia"/>
                <a:sym typeface="Georgia"/>
              </a:defRPr>
            </a:lvl1pPr>
          </a:lstStyle>
          <a:p>
            <a:pPr lvl="0">
              <a:defRPr sz="1800"/>
            </a:pPr>
            <a:r>
              <a:rPr sz="6000"/>
              <a:t>Darwin Skeptics Today</a:t>
            </a:r>
          </a:p>
        </p:txBody>
      </p:sp>
      <p:pic>
        <p:nvPicPr>
          <p:cNvPr id="78" name="Picture 77"/>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a:spLocks noGrp="1"/>
          </p:cNvSpPr>
          <p:nvPr>
            <p:ph type="body" idx="1"/>
          </p:nvPr>
        </p:nvSpPr>
        <p:spPr>
          <a:xfrm>
            <a:off x="1963985" y="7259240"/>
            <a:ext cx="9076830" cy="233789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spite of the 150 years of onslaught of Darwinism, by God’s grace the rejection of Darwinism is still widespread. </a:t>
            </a:r>
          </a:p>
        </p:txBody>
      </p:sp>
      <p:pic>
        <p:nvPicPr>
          <p:cNvPr id="81" name="pasted-image.png"/>
          <p:cNvPicPr/>
          <p:nvPr/>
        </p:nvPicPr>
        <p:blipFill>
          <a:blip r:embed="rId2">
            <a:extLst/>
          </a:blip>
          <a:stretch>
            <a:fillRect/>
          </a:stretch>
        </p:blipFill>
        <p:spPr>
          <a:xfrm>
            <a:off x="2375399" y="445684"/>
            <a:ext cx="8254002" cy="6449027"/>
          </a:xfrm>
          <a:prstGeom prst="rect">
            <a:avLst/>
          </a:prstGeom>
          <a:ln w="12700">
            <a:miter lim="400000"/>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body" idx="1"/>
          </p:nvPr>
        </p:nvSpPr>
        <p:spPr>
          <a:xfrm>
            <a:off x="1963985" y="7271940"/>
            <a:ext cx="9076830" cy="233789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 believe we can explain this by the fact that there are two parallel programs operating in the world.</a:t>
            </a:r>
          </a:p>
        </p:txBody>
      </p:sp>
      <p:pic>
        <p:nvPicPr>
          <p:cNvPr id="84" name="pasted-image.png"/>
          <p:cNvPicPr/>
          <p:nvPr/>
        </p:nvPicPr>
        <p:blipFill>
          <a:blip r:embed="rId2">
            <a:extLst/>
          </a:blip>
          <a:stretch>
            <a:fillRect/>
          </a:stretch>
        </p:blipFill>
        <p:spPr>
          <a:xfrm>
            <a:off x="2375399" y="445684"/>
            <a:ext cx="8254002" cy="644902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Shape 86"/>
          <p:cNvSpPr>
            <a:spLocks noGrp="1"/>
          </p:cNvSpPr>
          <p:nvPr>
            <p:ph type="body" idx="1"/>
          </p:nvPr>
        </p:nvSpPr>
        <p:spPr>
          <a:xfrm>
            <a:off x="1303783" y="1190277"/>
            <a:ext cx="10397234" cy="7373046"/>
          </a:xfrm>
          <a:prstGeom prst="rect">
            <a:avLst/>
          </a:prstGeom>
        </p:spPr>
        <p:txBody>
          <a:bodyPr/>
          <a:lstStyle/>
          <a:p>
            <a:pPr lvl="0">
              <a:lnSpc>
                <a:spcPct val="110000"/>
              </a:lnSpc>
              <a:defRPr sz="1800" spc="0">
                <a:solidFill>
                  <a:srgbClr val="000000"/>
                </a:solidFill>
              </a:defRPr>
            </a:pPr>
            <a:r>
              <a:rPr sz="3600" b="1" spc="-47">
                <a:solidFill>
                  <a:srgbClr val="CBCBCB"/>
                </a:solidFill>
                <a:latin typeface="Georgia"/>
                <a:ea typeface="Georgia"/>
                <a:cs typeface="Georgia"/>
                <a:sym typeface="Georgia"/>
              </a:rPr>
              <a:t>THE DEVIL’S PROGRAM </a:t>
            </a:r>
            <a:br>
              <a:rPr sz="3600" b="1"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“For the mystery of iniquity doth already work: only he who now letteth will let, until he be taken out of the way” (2 Thes. 2:7).</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r>
              <a:rPr sz="3600" b="1" spc="-47">
                <a:solidFill>
                  <a:srgbClr val="CBCBCB"/>
                </a:solidFill>
                <a:latin typeface="Georgia"/>
                <a:ea typeface="Georgia"/>
                <a:cs typeface="Georgia"/>
                <a:sym typeface="Georgia"/>
              </a:rPr>
              <a:t>GOD’S PROGRAM</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“But ye shall receive power, after that the Holy Ghost is come upon you: and ye shall be witnesses unto me both in Jerusalem, and in all Judaea, and in Samaria, and unto the uttermost part of the earth” (Acts 1:8).</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616</Words>
  <Application>Microsoft Office PowerPoint</Application>
  <PresentationFormat>Custom</PresentationFormat>
  <Paragraphs>86</Paragraphs>
  <Slides>28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Arial</vt:lpstr>
      <vt:lpstr>Copperplate</vt:lpstr>
      <vt:lpstr>Georgia</vt:lpstr>
      <vt:lpstr>Georgia Bold</vt:lpstr>
      <vt:lpstr>Gill Sans</vt:lpstr>
      <vt:lpstr>Helvetica</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2015-02-05T16:15:16Z</dcterms:modified>
</cp:coreProperties>
</file>