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Lst>
  <p:sldSz cx="13004800" cy="9753600"/>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 styleId="{D51ADE6A-740E-44AE-83CC-AE7238B6C88D}"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0" name="Shape 70"/>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71" name="Shape 71"/>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89139411"/>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422400" y="5245100"/>
            <a:ext cx="10541000" cy="2628900"/>
          </a:xfrm>
          <a:prstGeom prst="rect">
            <a:avLst/>
          </a:prstGeom>
        </p:spPr>
        <p:txBody>
          <a:bodyPr lIns="0" tIns="0" rIns="0" bIns="0" anchor="b"/>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7" name="Shape 7"/>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Shape 30"/>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31" name="Shape 31"/>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32" name="Shape 32"/>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33" name="Shape 33"/>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34" name="Shape 34"/>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 name="Shape 36"/>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37" name="Shape 37"/>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38" name="Shape 38"/>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5C89A5"/>
                </a:solidFill>
                <a:latin typeface="+mj-lt"/>
                <a:ea typeface="+mj-ea"/>
                <a:cs typeface="+mj-cs"/>
                <a:sym typeface="Helvetica Neue Bold Condensed"/>
              </a:defRPr>
            </a:lvl2pPr>
            <a:lvl3pPr marL="0" indent="0">
              <a:spcBef>
                <a:spcPts val="0"/>
              </a:spcBef>
              <a:buSzTx/>
              <a:buNone/>
              <a:defRPr sz="2400" cap="all">
                <a:solidFill>
                  <a:srgbClr val="5C89A5"/>
                </a:solidFill>
                <a:latin typeface="+mj-lt"/>
                <a:ea typeface="+mj-ea"/>
                <a:cs typeface="+mj-cs"/>
                <a:sym typeface="Helvetica Neue Bold Condensed"/>
              </a:defRPr>
            </a:lvl3pPr>
            <a:lvl4pPr marL="0" indent="0">
              <a:spcBef>
                <a:spcPts val="0"/>
              </a:spcBef>
              <a:buSzTx/>
              <a:buNone/>
              <a:defRPr sz="2400" cap="all">
                <a:solidFill>
                  <a:srgbClr val="5C89A5"/>
                </a:solidFill>
                <a:latin typeface="+mj-lt"/>
                <a:ea typeface="+mj-ea"/>
                <a:cs typeface="+mj-cs"/>
                <a:sym typeface="Helvetica Neue Bold Condensed"/>
              </a:defRPr>
            </a:lvl4pPr>
            <a:lvl5pPr marL="0" indent="0">
              <a:spcBef>
                <a:spcPts val="0"/>
              </a:spcBef>
              <a:buSzTx/>
              <a:buNone/>
              <a:defRPr sz="2400" cap="all">
                <a:solidFill>
                  <a:srgbClr val="5C89A5"/>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5C89A5"/>
                </a:solidFill>
              </a:rPr>
              <a:t>Body Level Two</a:t>
            </a:r>
          </a:p>
          <a:p>
            <a:pPr lvl="2">
              <a:defRPr sz="1800" cap="none">
                <a:solidFill>
                  <a:srgbClr val="000000"/>
                </a:solidFill>
              </a:defRPr>
            </a:pPr>
            <a:r>
              <a:rPr sz="2400" cap="all">
                <a:solidFill>
                  <a:srgbClr val="5C89A5"/>
                </a:solidFill>
              </a:rPr>
              <a:t>Body Level Three</a:t>
            </a:r>
          </a:p>
          <a:p>
            <a:pPr lvl="3">
              <a:defRPr sz="1800" cap="none">
                <a:solidFill>
                  <a:srgbClr val="000000"/>
                </a:solidFill>
              </a:defRPr>
            </a:pPr>
            <a:r>
              <a:rPr sz="2400" cap="all">
                <a:solidFill>
                  <a:srgbClr val="5C89A5"/>
                </a:solidFill>
              </a:rPr>
              <a:t>Body Level Four</a:t>
            </a:r>
          </a:p>
          <a:p>
            <a:pPr lvl="4">
              <a:defRPr sz="1800" cap="none">
                <a:solidFill>
                  <a:srgbClr val="000000"/>
                </a:solidFill>
              </a:defRPr>
            </a:pPr>
            <a:r>
              <a:rPr sz="2400" cap="all">
                <a:solidFill>
                  <a:srgbClr val="5C89A5"/>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1" name="Shape 41"/>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2" name="Shape 42"/>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 name="Shape 44"/>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5" name="Shape 45"/>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6" name="Shape 46"/>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Shape 48"/>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9" name="Shape 49"/>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0" name="Shape 50"/>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 name="Shape 52"/>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53" name="Shape 53"/>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4" name="Shape 54"/>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Shape 56"/>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57" name="Shape 57"/>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9" name="Shape 5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0" name="Shape 60"/>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3" name="Shape 63"/>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65" name="Shape 65"/>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6" name="Shape 66"/>
          <p:cNvSpPr>
            <a:spLocks noGrp="1"/>
          </p:cNvSpPr>
          <p:nvPr>
            <p:ph type="body" idx="1"/>
          </p:nvPr>
        </p:nvSpPr>
        <p:spPr>
          <a:xfrm>
            <a:off x="6629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0" name="Shape 10"/>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8" name="Shape 68"/>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lIns="0" tIns="0" rIns="0" bIns="0" anchor="b"/>
          <a:lstStyle>
            <a:lvl1pPr marL="0" algn="ctr">
              <a:lnSpc>
                <a:spcPct val="100000"/>
              </a:lnSpc>
              <a:defRPr sz="7000" spc="-92">
                <a:solidFill>
                  <a:srgbClr val="E5E5E5"/>
                </a:solidFill>
                <a:latin typeface="Copperplate"/>
                <a:ea typeface="Copperplate"/>
                <a:cs typeface="Copperplate"/>
                <a:sym typeface="Copperplate"/>
              </a:defRPr>
            </a:lvl1pPr>
          </a:lstStyle>
          <a:p>
            <a:pPr lvl="0">
              <a:defRPr sz="1800" spc="0">
                <a:solidFill>
                  <a:srgbClr val="000000"/>
                </a:solidFill>
              </a:defRPr>
            </a:pPr>
            <a:r>
              <a:rPr sz="7000" spc="-92">
                <a:solidFill>
                  <a:srgbClr val="E5E5E5"/>
                </a:solidFill>
              </a:rPr>
              <a:t>Title Text</a:t>
            </a:r>
          </a:p>
        </p:txBody>
      </p:sp>
      <p:sp>
        <p:nvSpPr>
          <p:cNvPr id="69" name="Shape 69"/>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pc="-47">
                <a:solidFill>
                  <a:srgbClr val="CBCBCB"/>
                </a:solidFill>
                <a:latin typeface="Copperplate"/>
                <a:ea typeface="Copperplate"/>
                <a:cs typeface="Copperplate"/>
                <a:sym typeface="Copperplate"/>
              </a:defRPr>
            </a:lvl1pPr>
            <a:lvl2pPr marL="0" indent="0" algn="ctr">
              <a:spcBef>
                <a:spcPts val="0"/>
              </a:spcBef>
              <a:buSzTx/>
              <a:buNone/>
              <a:defRPr spc="-47">
                <a:solidFill>
                  <a:srgbClr val="CBCBCB"/>
                </a:solidFill>
                <a:latin typeface="Copperplate"/>
                <a:ea typeface="Copperplate"/>
                <a:cs typeface="Copperplate"/>
                <a:sym typeface="Copperplate"/>
              </a:defRPr>
            </a:lvl2pPr>
            <a:lvl3pPr marL="0" indent="0" algn="ctr">
              <a:spcBef>
                <a:spcPts val="0"/>
              </a:spcBef>
              <a:buSzTx/>
              <a:buNone/>
              <a:defRPr spc="-47">
                <a:solidFill>
                  <a:srgbClr val="CBCBCB"/>
                </a:solidFill>
                <a:latin typeface="Copperplate"/>
                <a:ea typeface="Copperplate"/>
                <a:cs typeface="Copperplate"/>
                <a:sym typeface="Copperplate"/>
              </a:defRPr>
            </a:lvl3pPr>
            <a:lvl4pPr marL="0" indent="0" algn="ctr">
              <a:spcBef>
                <a:spcPts val="0"/>
              </a:spcBef>
              <a:buSzTx/>
              <a:buNone/>
              <a:defRPr spc="-47">
                <a:solidFill>
                  <a:srgbClr val="CBCBCB"/>
                </a:solidFill>
                <a:latin typeface="Copperplate"/>
                <a:ea typeface="Copperplate"/>
                <a:cs typeface="Copperplate"/>
                <a:sym typeface="Copperplate"/>
              </a:defRPr>
            </a:lvl4pPr>
            <a:lvl5pPr marL="0" indent="0" algn="ctr">
              <a:spcBef>
                <a:spcPts val="0"/>
              </a:spcBef>
              <a:buSzTx/>
              <a:buNone/>
              <a:defRPr spc="-47">
                <a:solidFill>
                  <a:srgbClr val="CBCBCB"/>
                </a:solidFill>
                <a:latin typeface="Copperplate"/>
                <a:ea typeface="Copperplate"/>
                <a:cs typeface="Copperplate"/>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3" name="Shape 13"/>
          <p:cNvSpPr>
            <a:spLocks noGrp="1"/>
          </p:cNvSpPr>
          <p:nvPr>
            <p:ph type="body" idx="1"/>
          </p:nvPr>
        </p:nvSpPr>
        <p:spPr>
          <a:prstGeom prst="rect">
            <a:avLst/>
          </a:prstGeom>
        </p:spPr>
        <p:txBody>
          <a:bodyPr lIns="0" tIns="0" rIns="0" bIns="0" numCol="2" spcCol="546100" anchor="t"/>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041400" y="1473200"/>
            <a:ext cx="10922000" cy="6807200"/>
          </a:xfrm>
          <a:prstGeom prst="rect">
            <a:avLst/>
          </a:prstGeom>
        </p:spPr>
        <p:txBody>
          <a:bodyPr/>
          <a:lstStyle>
            <a:lvl1pPr>
              <a:spcBef>
                <a:spcPts val="4800"/>
              </a:spcBef>
              <a:buBlip>
                <a:blip r:embed="rId2"/>
              </a:buBlip>
            </a:lvl1pPr>
            <a:lvl2pPr>
              <a:spcBef>
                <a:spcPts val="4800"/>
              </a:spcBef>
              <a:buBlip>
                <a:blip r:embed="rId2"/>
              </a:buBlip>
            </a:lvl2pPr>
            <a:lvl3pPr>
              <a:spcBef>
                <a:spcPts val="4800"/>
              </a:spcBef>
              <a:buBlip>
                <a:blip r:embed="rId2"/>
              </a:buBlip>
            </a:lvl3pPr>
            <a:lvl4pPr>
              <a:spcBef>
                <a:spcPts val="4800"/>
              </a:spcBef>
              <a:buBlip>
                <a:blip r:embed="rId2"/>
              </a:buBlip>
            </a:lvl4pPr>
            <a:lvl5pPr>
              <a:spcBef>
                <a:spcPts val="4800"/>
              </a:spcBef>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0" name="Shape 20"/>
          <p:cNvSpPr>
            <a:spLocks noGrp="1"/>
          </p:cNvSpPr>
          <p:nvPr>
            <p:ph type="title"/>
          </p:nvPr>
        </p:nvSpPr>
        <p:spPr>
          <a:xfrm>
            <a:off x="1041400" y="3657600"/>
            <a:ext cx="10922000" cy="2438400"/>
          </a:xfrm>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25" name="Shape 25"/>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26" name="Shape 26"/>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27" name="Shape 27"/>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28" name="Shape 28"/>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2"/>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283843" y="279400"/>
            <a:ext cx="12446001" cy="9220200"/>
          </a:xfrm>
          <a:prstGeom prst="rect">
            <a:avLst/>
          </a:prstGeom>
          <a:ln w="25400">
            <a:solidFill>
              <a:srgbClr val="A2A1A6"/>
            </a:solidFill>
            <a:miter lim="400000"/>
          </a:ln>
        </p:spPr>
        <p:txBody>
          <a:bodyPr lIns="0" tIns="0" rIns="0" bIns="0" anchor="ctr"/>
          <a:lstStyle/>
          <a:p>
            <a:pPr lvl="0" algn="ctr" defTabSz="58420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Shape 3"/>
          <p:cNvSpPr>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7800">
                <a:solidFill>
                  <a:srgbClr val="5C89A5"/>
                </a:solidFill>
              </a:rPr>
              <a:t>Title Text</a:t>
            </a:r>
          </a:p>
        </p:txBody>
      </p:sp>
      <p:sp>
        <p:nvSpPr>
          <p:cNvPr id="4" name="Shape 4"/>
          <p:cNvSpPr>
            <a:spLocks noGrp="1"/>
          </p:cNvSpPr>
          <p:nvPr>
            <p:ph type="body" idx="1"/>
          </p:nvPr>
        </p:nvSpPr>
        <p:spPr>
          <a:xfrm>
            <a:off x="1041400" y="2768600"/>
            <a:ext cx="10922000" cy="5715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buBlip>
                <a:blip r:embed="rId23"/>
              </a:buBlip>
            </a:lvl1pPr>
            <a:lvl2pPr>
              <a:buBlip>
                <a:blip r:embed="rId23"/>
              </a:buBlip>
            </a:lvl2pPr>
            <a:lvl3pPr>
              <a:buBlip>
                <a:blip r:embed="rId23"/>
              </a:buBlip>
            </a:lvl3pPr>
            <a:lvl4pPr>
              <a:buBlip>
                <a:blip r:embed="rId23"/>
              </a:buBlip>
            </a:lvl4pPr>
            <a:lvl5pPr>
              <a:buBlip>
                <a:blip r:embed="rId23"/>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med"/>
  <p:txStyles>
    <p:titleStyle>
      <a:lvl1pPr marL="408432" defTabSz="584200">
        <a:lnSpc>
          <a:spcPct val="90000"/>
        </a:lnSpc>
        <a:defRPr sz="7800">
          <a:solidFill>
            <a:srgbClr val="5C89A5"/>
          </a:solidFill>
          <a:latin typeface="+mn-lt"/>
          <a:ea typeface="+mn-ea"/>
          <a:cs typeface="+mn-cs"/>
          <a:sym typeface="Helvetica Neue Light"/>
        </a:defRPr>
      </a:lvl1pPr>
      <a:lvl2pPr marL="408432" indent="228600" defTabSz="584200">
        <a:lnSpc>
          <a:spcPct val="90000"/>
        </a:lnSpc>
        <a:defRPr sz="7800">
          <a:solidFill>
            <a:srgbClr val="5C89A5"/>
          </a:solidFill>
          <a:latin typeface="+mn-lt"/>
          <a:ea typeface="+mn-ea"/>
          <a:cs typeface="+mn-cs"/>
          <a:sym typeface="Helvetica Neue Light"/>
        </a:defRPr>
      </a:lvl2pPr>
      <a:lvl3pPr marL="408432" indent="457200" defTabSz="584200">
        <a:lnSpc>
          <a:spcPct val="90000"/>
        </a:lnSpc>
        <a:defRPr sz="7800">
          <a:solidFill>
            <a:srgbClr val="5C89A5"/>
          </a:solidFill>
          <a:latin typeface="+mn-lt"/>
          <a:ea typeface="+mn-ea"/>
          <a:cs typeface="+mn-cs"/>
          <a:sym typeface="Helvetica Neue Light"/>
        </a:defRPr>
      </a:lvl3pPr>
      <a:lvl4pPr marL="408432" indent="685800" defTabSz="584200">
        <a:lnSpc>
          <a:spcPct val="90000"/>
        </a:lnSpc>
        <a:defRPr sz="7800">
          <a:solidFill>
            <a:srgbClr val="5C89A5"/>
          </a:solidFill>
          <a:latin typeface="+mn-lt"/>
          <a:ea typeface="+mn-ea"/>
          <a:cs typeface="+mn-cs"/>
          <a:sym typeface="Helvetica Neue Light"/>
        </a:defRPr>
      </a:lvl4pPr>
      <a:lvl5pPr marL="408432" indent="914400" defTabSz="584200">
        <a:lnSpc>
          <a:spcPct val="90000"/>
        </a:lnSpc>
        <a:defRPr sz="7800">
          <a:solidFill>
            <a:srgbClr val="5C89A5"/>
          </a:solidFill>
          <a:latin typeface="+mn-lt"/>
          <a:ea typeface="+mn-ea"/>
          <a:cs typeface="+mn-cs"/>
          <a:sym typeface="Helvetica Neue Light"/>
        </a:defRPr>
      </a:lvl5pPr>
      <a:lvl6pPr marL="408432" indent="1143000" defTabSz="584200">
        <a:lnSpc>
          <a:spcPct val="90000"/>
        </a:lnSpc>
        <a:defRPr sz="7800">
          <a:solidFill>
            <a:srgbClr val="5C89A5"/>
          </a:solidFill>
          <a:latin typeface="+mn-lt"/>
          <a:ea typeface="+mn-ea"/>
          <a:cs typeface="+mn-cs"/>
          <a:sym typeface="Helvetica Neue Light"/>
        </a:defRPr>
      </a:lvl6pPr>
      <a:lvl7pPr marL="408432" indent="1371599" defTabSz="584200">
        <a:lnSpc>
          <a:spcPct val="90000"/>
        </a:lnSpc>
        <a:defRPr sz="7800">
          <a:solidFill>
            <a:srgbClr val="5C89A5"/>
          </a:solidFill>
          <a:latin typeface="+mn-lt"/>
          <a:ea typeface="+mn-ea"/>
          <a:cs typeface="+mn-cs"/>
          <a:sym typeface="Helvetica Neue Light"/>
        </a:defRPr>
      </a:lvl7pPr>
      <a:lvl8pPr marL="408432" indent="1600199" defTabSz="584200">
        <a:lnSpc>
          <a:spcPct val="90000"/>
        </a:lnSpc>
        <a:defRPr sz="7800">
          <a:solidFill>
            <a:srgbClr val="5C89A5"/>
          </a:solidFill>
          <a:latin typeface="+mn-lt"/>
          <a:ea typeface="+mn-ea"/>
          <a:cs typeface="+mn-cs"/>
          <a:sym typeface="Helvetica Neue Light"/>
        </a:defRPr>
      </a:lvl8pPr>
      <a:lvl9pPr marL="408432" indent="1828800" defTabSz="584200">
        <a:lnSpc>
          <a:spcPct val="90000"/>
        </a:lnSpc>
        <a:defRPr sz="7800">
          <a:solidFill>
            <a:srgbClr val="5C89A5"/>
          </a:solidFill>
          <a:latin typeface="+mn-lt"/>
          <a:ea typeface="+mn-ea"/>
          <a:cs typeface="+mn-cs"/>
          <a:sym typeface="Helvetica Neue Light"/>
        </a:defRPr>
      </a:lvl9pPr>
    </p:titleStyle>
    <p:bodyStyle>
      <a:lvl1pPr marL="431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1pPr>
      <a:lvl2pPr marL="876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2pPr>
      <a:lvl3pPr marL="1320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3pPr>
      <a:lvl4pPr marL="1765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4pPr>
      <a:lvl5pPr marL="2209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5pPr>
      <a:lvl6pPr marL="2654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6pPr>
      <a:lvl7pPr marL="3098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7pPr>
      <a:lvl8pPr marL="3543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8pPr>
      <a:lvl9pPr marL="3987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9pPr>
    </p:bodyStyle>
    <p:otherStyle>
      <a:lvl1pPr algn="ctr" defTabSz="584200">
        <a:defRPr sz="1400">
          <a:solidFill>
            <a:schemeClr val="tx1"/>
          </a:solidFill>
          <a:latin typeface="+mn-lt"/>
          <a:ea typeface="+mn-ea"/>
          <a:cs typeface="+mn-cs"/>
          <a:sym typeface="Helvetica Neue"/>
        </a:defRPr>
      </a:lvl1pPr>
      <a:lvl2pPr indent="228600" algn="ctr" defTabSz="584200">
        <a:defRPr sz="1400">
          <a:solidFill>
            <a:schemeClr val="tx1"/>
          </a:solidFill>
          <a:latin typeface="+mn-lt"/>
          <a:ea typeface="+mn-ea"/>
          <a:cs typeface="+mn-cs"/>
          <a:sym typeface="Helvetica Neue"/>
        </a:defRPr>
      </a:lvl2pPr>
      <a:lvl3pPr indent="457200" algn="ctr" defTabSz="584200">
        <a:defRPr sz="1400">
          <a:solidFill>
            <a:schemeClr val="tx1"/>
          </a:solidFill>
          <a:latin typeface="+mn-lt"/>
          <a:ea typeface="+mn-ea"/>
          <a:cs typeface="+mn-cs"/>
          <a:sym typeface="Helvetica Neue"/>
        </a:defRPr>
      </a:lvl3pPr>
      <a:lvl4pPr indent="685800" algn="ctr" defTabSz="584200">
        <a:defRPr sz="1400">
          <a:solidFill>
            <a:schemeClr val="tx1"/>
          </a:solidFill>
          <a:latin typeface="+mn-lt"/>
          <a:ea typeface="+mn-ea"/>
          <a:cs typeface="+mn-cs"/>
          <a:sym typeface="Helvetica Neue"/>
        </a:defRPr>
      </a:lvl4pPr>
      <a:lvl5pPr indent="914400" algn="ctr" defTabSz="584200">
        <a:defRPr sz="1400">
          <a:solidFill>
            <a:schemeClr val="tx1"/>
          </a:solidFill>
          <a:latin typeface="+mn-lt"/>
          <a:ea typeface="+mn-ea"/>
          <a:cs typeface="+mn-cs"/>
          <a:sym typeface="Helvetica Neue"/>
        </a:defRPr>
      </a:lvl5pPr>
      <a:lvl6pPr indent="1143000" algn="ctr" defTabSz="584200">
        <a:defRPr sz="1400">
          <a:solidFill>
            <a:schemeClr val="tx1"/>
          </a:solidFill>
          <a:latin typeface="+mn-lt"/>
          <a:ea typeface="+mn-ea"/>
          <a:cs typeface="+mn-cs"/>
          <a:sym typeface="Helvetica Neue"/>
        </a:defRPr>
      </a:lvl6pPr>
      <a:lvl7pPr indent="1371600" algn="ctr" defTabSz="584200">
        <a:defRPr sz="1400">
          <a:solidFill>
            <a:schemeClr val="tx1"/>
          </a:solidFill>
          <a:latin typeface="+mn-lt"/>
          <a:ea typeface="+mn-ea"/>
          <a:cs typeface="+mn-cs"/>
          <a:sym typeface="Helvetica Neue"/>
        </a:defRPr>
      </a:lvl7pPr>
      <a:lvl8pPr indent="1600200" algn="ctr" defTabSz="584200">
        <a:defRPr sz="1400">
          <a:solidFill>
            <a:schemeClr val="tx1"/>
          </a:solidFill>
          <a:latin typeface="+mn-lt"/>
          <a:ea typeface="+mn-ea"/>
          <a:cs typeface="+mn-cs"/>
          <a:sym typeface="Helvetica Neue"/>
        </a:defRPr>
      </a:lvl8pPr>
      <a:lvl9pPr indent="1828800" algn="ctr" defTabSz="584200">
        <a:defRPr sz="1400">
          <a:solidFill>
            <a:schemeClr val="tx1"/>
          </a:solidFill>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2.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Shape 73"/>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6" name="Group 76"/>
          <p:cNvGrpSpPr/>
          <p:nvPr/>
        </p:nvGrpSpPr>
        <p:grpSpPr>
          <a:xfrm>
            <a:off x="9141817" y="2451100"/>
            <a:ext cx="3139083" cy="3848100"/>
            <a:chOff x="-269314" y="-127000"/>
            <a:chExt cx="3139081" cy="3848100"/>
          </a:xfrm>
        </p:grpSpPr>
        <p:pic>
          <p:nvPicPr>
            <p:cNvPr id="75"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74" name="Picture 73"/>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p:nvPr/>
        </p:nvSpPr>
        <p:spPr>
          <a:xfrm>
            <a:off x="1028700" y="2794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“And the king of Assyria brought men from Babylon, and from Cuthah, and from Ava, and from Hamath, and from Sepharvaim, and placed them in the cities of Samaria instead of the children of Israel” (2 Kings 17:24).</a:t>
            </a:r>
          </a:p>
        </p:txBody>
      </p:sp>
      <p:grpSp>
        <p:nvGrpSpPr>
          <p:cNvPr id="119" name="Group 119"/>
          <p:cNvGrpSpPr/>
          <p:nvPr/>
        </p:nvGrpSpPr>
        <p:grpSpPr>
          <a:xfrm>
            <a:off x="7196835" y="787400"/>
            <a:ext cx="5033265" cy="6654800"/>
            <a:chOff x="-76200" y="-63500"/>
            <a:chExt cx="5033264" cy="6654800"/>
          </a:xfrm>
        </p:grpSpPr>
        <p:pic>
          <p:nvPicPr>
            <p:cNvPr id="118" name="British Museum misc 73.jpg"/>
            <p:cNvPicPr/>
            <p:nvPr/>
          </p:nvPicPr>
          <p:blipFill>
            <a:blip r:embed="rId2">
              <a:extLst/>
            </a:blip>
            <a:srcRect l="4641" r="4481"/>
            <a:stretch>
              <a:fillRect/>
            </a:stretch>
          </p:blipFill>
          <p:spPr>
            <a:xfrm>
              <a:off x="0" y="0"/>
              <a:ext cx="4893565" cy="6515100"/>
            </a:xfrm>
            <a:prstGeom prst="rect">
              <a:avLst/>
            </a:prstGeom>
            <a:ln>
              <a:noFill/>
            </a:ln>
            <a:effectLst/>
          </p:spPr>
        </p:pic>
        <p:pic>
          <p:nvPicPr>
            <p:cNvPr id="117" name="Picture 116"/>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p:nvPr/>
        </p:nvSpPr>
        <p:spPr>
          <a:xfrm>
            <a:off x="850900" y="1244600"/>
            <a:ext cx="5994400" cy="6985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Following is the account from the Assyrian records:</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“I besieged and conquered Samaria, and carried away 27,290 inhabitants. ... I restored the city of Samaria ... I brought into it people from the countries conquered by my own hands” (Sargon Inscription, Louvre, Paris).</a:t>
            </a:r>
          </a:p>
        </p:txBody>
      </p:sp>
      <p:grpSp>
        <p:nvGrpSpPr>
          <p:cNvPr id="124" name="Group 124"/>
          <p:cNvGrpSpPr/>
          <p:nvPr/>
        </p:nvGrpSpPr>
        <p:grpSpPr>
          <a:xfrm>
            <a:off x="7196835" y="787400"/>
            <a:ext cx="5033265" cy="6654800"/>
            <a:chOff x="-76200" y="-63500"/>
            <a:chExt cx="5033264" cy="6654800"/>
          </a:xfrm>
        </p:grpSpPr>
        <p:pic>
          <p:nvPicPr>
            <p:cNvPr id="123" name="British Museum misc 73.jpg"/>
            <p:cNvPicPr/>
            <p:nvPr/>
          </p:nvPicPr>
          <p:blipFill>
            <a:blip r:embed="rId2">
              <a:extLst/>
            </a:blip>
            <a:srcRect l="4641" r="4481"/>
            <a:stretch>
              <a:fillRect/>
            </a:stretch>
          </p:blipFill>
          <p:spPr>
            <a:xfrm>
              <a:off x="0" y="0"/>
              <a:ext cx="4893565" cy="6515100"/>
            </a:xfrm>
            <a:prstGeom prst="rect">
              <a:avLst/>
            </a:prstGeom>
            <a:ln>
              <a:noFill/>
            </a:ln>
            <a:effectLst/>
          </p:spPr>
        </p:pic>
        <p:pic>
          <p:nvPicPr>
            <p:cNvPr id="122" name="Picture 121"/>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26"/>
          <p:cNvSpPr/>
          <p:nvPr/>
        </p:nvSpPr>
        <p:spPr>
          <a:xfrm>
            <a:off x="1066800" y="3848100"/>
            <a:ext cx="5715000" cy="4165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siege was begun by Shalmaneser V, as the Bible says in 2 Kings 18:9, but he died in the midst of the three-year siege and the city was finally taken by Sargon.</a:t>
            </a:r>
          </a:p>
        </p:txBody>
      </p:sp>
      <p:grpSp>
        <p:nvGrpSpPr>
          <p:cNvPr id="129" name="Group 129"/>
          <p:cNvGrpSpPr/>
          <p:nvPr/>
        </p:nvGrpSpPr>
        <p:grpSpPr>
          <a:xfrm>
            <a:off x="7196835" y="787400"/>
            <a:ext cx="5033265" cy="6654800"/>
            <a:chOff x="-76200" y="-63500"/>
            <a:chExt cx="5033264" cy="6654800"/>
          </a:xfrm>
        </p:grpSpPr>
        <p:pic>
          <p:nvPicPr>
            <p:cNvPr id="128" name="British Museum misc 73.jpg"/>
            <p:cNvPicPr/>
            <p:nvPr/>
          </p:nvPicPr>
          <p:blipFill>
            <a:blip r:embed="rId2">
              <a:extLst/>
            </a:blip>
            <a:srcRect l="4641" r="4481"/>
            <a:stretch>
              <a:fillRect/>
            </a:stretch>
          </p:blipFill>
          <p:spPr>
            <a:xfrm>
              <a:off x="0" y="0"/>
              <a:ext cx="4893565" cy="6515100"/>
            </a:xfrm>
            <a:prstGeom prst="rect">
              <a:avLst/>
            </a:prstGeom>
            <a:ln>
              <a:noFill/>
            </a:ln>
            <a:effectLst/>
          </p:spPr>
        </p:pic>
        <p:pic>
          <p:nvPicPr>
            <p:cNvPr id="127" name="Picture 126"/>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British Museum misc 73 - Version 2.jpg"/>
          <p:cNvPicPr/>
          <p:nvPr/>
        </p:nvPicPr>
        <p:blipFill>
          <a:blip r:embed="rId2">
            <a:extLst/>
          </a:blip>
          <a:stretch>
            <a:fillRect/>
          </a:stretch>
        </p:blipFill>
        <p:spPr>
          <a:xfrm>
            <a:off x="0" y="0"/>
            <a:ext cx="13004800" cy="9753600"/>
          </a:xfrm>
          <a:prstGeom prst="rect">
            <a:avLst/>
          </a:prstGeom>
          <a:ln w="12700">
            <a:miter lim="400000"/>
          </a:ln>
        </p:spPr>
      </p:pic>
      <p:sp>
        <p:nvSpPr>
          <p:cNvPr id="132" name="Shape 132"/>
          <p:cNvSpPr/>
          <p:nvPr/>
        </p:nvSpPr>
        <p:spPr>
          <a:xfrm>
            <a:off x="1739900" y="6794500"/>
            <a:ext cx="9525000" cy="2781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This carving depicts Sargon facing his son Sennacherib (on the right), who took the throne after his death and who was defeated at the gates of Jerusalem in answer to Hezekiah’s prayer.</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p:nvPr/>
        </p:nvSpPr>
        <p:spPr>
          <a:xfrm>
            <a:off x="10414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Sennacherib of Assyria led a campaign into Israel in 701 B.C. to regain control over the cities that had revolted against Assyria upon the death of his father.</a:t>
            </a:r>
          </a:p>
        </p:txBody>
      </p:sp>
      <p:grpSp>
        <p:nvGrpSpPr>
          <p:cNvPr id="137" name="Group 137"/>
          <p:cNvGrpSpPr/>
          <p:nvPr/>
        </p:nvGrpSpPr>
        <p:grpSpPr>
          <a:xfrm>
            <a:off x="7196835" y="787400"/>
            <a:ext cx="5033265" cy="6654800"/>
            <a:chOff x="-76200" y="-63500"/>
            <a:chExt cx="5033264" cy="6654800"/>
          </a:xfrm>
        </p:grpSpPr>
        <p:pic>
          <p:nvPicPr>
            <p:cNvPr id="136" name="british museum 167.jpg"/>
            <p:cNvPicPr/>
            <p:nvPr/>
          </p:nvPicPr>
          <p:blipFill>
            <a:blip r:embed="rId2">
              <a:extLst/>
            </a:blip>
            <a:srcRect l="21883" r="21783"/>
            <a:stretch>
              <a:fillRect/>
            </a:stretch>
          </p:blipFill>
          <p:spPr>
            <a:xfrm>
              <a:off x="0" y="0"/>
              <a:ext cx="4893565" cy="6515100"/>
            </a:xfrm>
            <a:prstGeom prst="rect">
              <a:avLst/>
            </a:prstGeom>
            <a:ln>
              <a:noFill/>
            </a:ln>
            <a:effectLst/>
          </p:spPr>
        </p:pic>
        <p:pic>
          <p:nvPicPr>
            <p:cNvPr id="135" name="Picture 134"/>
            <p:cNvPicPr/>
            <p:nvPr/>
          </p:nvPicPr>
          <p:blipFill>
            <a:blip r:embed="rId3">
              <a:extLst/>
            </a:blip>
            <a:stretch>
              <a:fillRect/>
            </a:stretch>
          </p:blipFill>
          <p:spPr>
            <a:xfrm>
              <a:off x="-76200" y="-63500"/>
              <a:ext cx="5033265" cy="6654800"/>
            </a:xfrm>
            <a:prstGeom prst="rect">
              <a:avLst/>
            </a:prstGeom>
            <a:effectLst/>
          </p:spPr>
        </p:pic>
      </p:grpSp>
      <p:sp>
        <p:nvSpPr>
          <p:cNvPr id="138" name="Shape 138"/>
          <p:cNvSpPr/>
          <p:nvPr/>
        </p:nvSpPr>
        <p:spPr>
          <a:xfrm>
            <a:off x="1041400" y="7874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The Destruction of Lachish</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p:nvPr/>
        </p:nvSpPr>
        <p:spPr>
          <a:xfrm>
            <a:off x="1143000" y="4927600"/>
            <a:ext cx="5334000" cy="3835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This was in the reign of King Hezekiah. The siege of Lachish is mentioned in 2 Kings 18:14-17; 2 Chronicles 32:9; and Isaiah 36:2. </a:t>
            </a:r>
          </a:p>
        </p:txBody>
      </p:sp>
      <p:grpSp>
        <p:nvGrpSpPr>
          <p:cNvPr id="143" name="Group 143"/>
          <p:cNvGrpSpPr/>
          <p:nvPr/>
        </p:nvGrpSpPr>
        <p:grpSpPr>
          <a:xfrm>
            <a:off x="7196835" y="787400"/>
            <a:ext cx="5033265" cy="6654800"/>
            <a:chOff x="-76200" y="-63500"/>
            <a:chExt cx="5033264" cy="6654800"/>
          </a:xfrm>
        </p:grpSpPr>
        <p:pic>
          <p:nvPicPr>
            <p:cNvPr id="142" name="british museum 167.jpg"/>
            <p:cNvPicPr/>
            <p:nvPr/>
          </p:nvPicPr>
          <p:blipFill>
            <a:blip r:embed="rId2">
              <a:extLst/>
            </a:blip>
            <a:srcRect l="21883" r="21783"/>
            <a:stretch>
              <a:fillRect/>
            </a:stretch>
          </p:blipFill>
          <p:spPr>
            <a:xfrm>
              <a:off x="0" y="0"/>
              <a:ext cx="4893565" cy="6515100"/>
            </a:xfrm>
            <a:prstGeom prst="rect">
              <a:avLst/>
            </a:prstGeom>
            <a:ln>
              <a:noFill/>
            </a:ln>
            <a:effectLst/>
          </p:spPr>
        </p:pic>
        <p:pic>
          <p:nvPicPr>
            <p:cNvPr id="141" name="Picture 140"/>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p:nvPr/>
        </p:nvSpPr>
        <p:spPr>
          <a:xfrm>
            <a:off x="10414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“After this did Sennacherib king of Assyria send his servants to Jerusalem, (but he himself </a:t>
            </a:r>
            <a:r>
              <a:rPr sz="3600">
                <a:solidFill>
                  <a:srgbClr val="FFFFFF"/>
                </a:solidFill>
                <a:latin typeface="+mj-lt"/>
                <a:ea typeface="+mj-ea"/>
                <a:cs typeface="+mj-cs"/>
                <a:sym typeface="Helvetica Neue Bold Condensed"/>
              </a:rPr>
              <a:t>laid siege against Lachish</a:t>
            </a:r>
            <a:r>
              <a:rPr sz="3600">
                <a:solidFill>
                  <a:srgbClr val="94E3FE"/>
                </a:solidFill>
                <a:latin typeface="+mj-lt"/>
                <a:ea typeface="+mj-ea"/>
                <a:cs typeface="+mj-cs"/>
                <a:sym typeface="Helvetica Neue Bold Condensed"/>
              </a:rPr>
              <a:t>, and all his power with him)...” (2 Chron. 32:9)</a:t>
            </a:r>
          </a:p>
        </p:txBody>
      </p:sp>
      <p:grpSp>
        <p:nvGrpSpPr>
          <p:cNvPr id="148" name="Group 148"/>
          <p:cNvGrpSpPr/>
          <p:nvPr/>
        </p:nvGrpSpPr>
        <p:grpSpPr>
          <a:xfrm>
            <a:off x="7196835" y="787400"/>
            <a:ext cx="5033265" cy="6654800"/>
            <a:chOff x="-76200" y="-63500"/>
            <a:chExt cx="5033264" cy="6654800"/>
          </a:xfrm>
        </p:grpSpPr>
        <p:pic>
          <p:nvPicPr>
            <p:cNvPr id="147" name="british museum 167.jpg"/>
            <p:cNvPicPr/>
            <p:nvPr/>
          </p:nvPicPr>
          <p:blipFill>
            <a:blip r:embed="rId2">
              <a:extLst/>
            </a:blip>
            <a:srcRect l="21883" r="21783"/>
            <a:stretch>
              <a:fillRect/>
            </a:stretch>
          </p:blipFill>
          <p:spPr>
            <a:xfrm>
              <a:off x="0" y="0"/>
              <a:ext cx="4893565" cy="6515100"/>
            </a:xfrm>
            <a:prstGeom prst="rect">
              <a:avLst/>
            </a:prstGeom>
            <a:ln>
              <a:noFill/>
            </a:ln>
            <a:effectLst/>
          </p:spPr>
        </p:pic>
        <p:pic>
          <p:nvPicPr>
            <p:cNvPr id="146" name="Picture 145"/>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map-bible israel south - Version 2.jpg"/>
          <p:cNvPicPr/>
          <p:nvPr/>
        </p:nvPicPr>
        <p:blipFill>
          <a:blip r:embed="rId2">
            <a:extLst/>
          </a:blip>
          <a:stretch>
            <a:fillRect/>
          </a:stretch>
        </p:blipFill>
        <p:spPr>
          <a:xfrm>
            <a:off x="3048000" y="825500"/>
            <a:ext cx="9059333" cy="6794501"/>
          </a:xfrm>
          <a:prstGeom prst="rect">
            <a:avLst/>
          </a:prstGeom>
          <a:ln w="12700">
            <a:miter lim="400000"/>
          </a:ln>
        </p:spPr>
      </p:pic>
      <p:sp>
        <p:nvSpPr>
          <p:cNvPr id="151" name="Shape 151"/>
          <p:cNvSpPr/>
          <p:nvPr/>
        </p:nvSpPr>
        <p:spPr>
          <a:xfrm>
            <a:off x="850900" y="7899400"/>
            <a:ext cx="5715000" cy="1905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Lachish was located southwest of Jerusalem.</a:t>
            </a:r>
          </a:p>
        </p:txBody>
      </p:sp>
      <p:sp>
        <p:nvSpPr>
          <p:cNvPr id="152" name="Shape 152"/>
          <p:cNvSpPr/>
          <p:nvPr/>
        </p:nvSpPr>
        <p:spPr>
          <a:xfrm flipH="1">
            <a:off x="3921621" y="5488979"/>
            <a:ext cx="331788" cy="1711128"/>
          </a:xfrm>
          <a:prstGeom prst="line">
            <a:avLst/>
          </a:prstGeom>
          <a:ln w="127000">
            <a:solidFill/>
            <a:miter lim="400000"/>
            <a:headEnd type="triangle"/>
          </a:ln>
        </p:spPr>
        <p:txBody>
          <a:bodyPr lIns="0" tIns="0" rIns="0" bIns="0" anchor="ctr"/>
          <a:lstStyle/>
          <a:p>
            <a:pPr lvl="0"/>
            <a:endParaRPr/>
          </a:p>
        </p:txBody>
      </p:sp>
      <p:sp>
        <p:nvSpPr>
          <p:cNvPr id="153" name="Shape 153"/>
          <p:cNvSpPr/>
          <p:nvPr/>
        </p:nvSpPr>
        <p:spPr>
          <a:xfrm>
            <a:off x="5887408" y="3275939"/>
            <a:ext cx="2071930"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latin typeface="+mj-lt"/>
                <a:ea typeface="+mj-ea"/>
                <a:cs typeface="+mj-cs"/>
                <a:sym typeface="Helvetica Neue Bold Condensed"/>
              </a:defRPr>
            </a:lvl1pPr>
          </a:lstStyle>
          <a:p>
            <a:pPr lvl="0">
              <a:defRPr sz="1800" cap="none"/>
            </a:pPr>
            <a:r>
              <a:rPr sz="3200" cap="all"/>
              <a:t>Jerusalem</a:t>
            </a:r>
          </a:p>
        </p:txBody>
      </p:sp>
      <p:sp>
        <p:nvSpPr>
          <p:cNvPr id="154" name="Shape 154"/>
          <p:cNvSpPr/>
          <p:nvPr/>
        </p:nvSpPr>
        <p:spPr>
          <a:xfrm>
            <a:off x="3542680" y="4939639"/>
            <a:ext cx="1514349" cy="5855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latin typeface="+mj-lt"/>
                <a:ea typeface="+mj-ea"/>
                <a:cs typeface="+mj-cs"/>
                <a:sym typeface="Helvetica Neue Bold Condensed"/>
              </a:defRPr>
            </a:lvl1pPr>
          </a:lstStyle>
          <a:p>
            <a:pPr lvl="0">
              <a:defRPr sz="1800" cap="none"/>
            </a:pPr>
            <a:r>
              <a:rPr sz="3200" cap="all"/>
              <a:t>lachish</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hape 156"/>
          <p:cNvSpPr/>
          <p:nvPr/>
        </p:nvSpPr>
        <p:spPr>
          <a:xfrm>
            <a:off x="798607" y="6398455"/>
            <a:ext cx="11125200" cy="5461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dirty="0">
                <a:solidFill>
                  <a:srgbClr val="94E3FE"/>
                </a:solidFill>
              </a:rPr>
              <a:t>It was a heavily fortified city strategically located on the road from Nineveh to Egypt, and Sennacherib needed to destroy it to facilitate his wars against </a:t>
            </a:r>
            <a:r>
              <a:rPr sz="3600" dirty="0" err="1">
                <a:solidFill>
                  <a:srgbClr val="94E3FE"/>
                </a:solidFill>
              </a:rPr>
              <a:t>Pharoah</a:t>
            </a:r>
            <a:r>
              <a:rPr sz="3600" dirty="0">
                <a:solidFill>
                  <a:srgbClr val="94E3FE"/>
                </a:solidFill>
              </a:rPr>
              <a:t>. This is a model of Lachish with the palace in the background. </a:t>
            </a:r>
          </a:p>
        </p:txBody>
      </p:sp>
      <p:pic>
        <p:nvPicPr>
          <p:cNvPr id="157" name="lachish model.jpg"/>
          <p:cNvPicPr/>
          <p:nvPr/>
        </p:nvPicPr>
        <p:blipFill>
          <a:blip r:embed="rId2">
            <a:extLst/>
          </a:blip>
          <a:stretch>
            <a:fillRect/>
          </a:stretch>
        </p:blipFill>
        <p:spPr>
          <a:xfrm>
            <a:off x="798607" y="711200"/>
            <a:ext cx="7761193" cy="5461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1092200" y="7531100"/>
            <a:ext cx="9334500" cy="5257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Jews trusted in their fortifications, but they would not repent of their sin against God.</a:t>
            </a:r>
          </a:p>
        </p:txBody>
      </p:sp>
      <p:pic>
        <p:nvPicPr>
          <p:cNvPr id="160" name="lachish model.jpg"/>
          <p:cNvPicPr/>
          <p:nvPr/>
        </p:nvPicPr>
        <p:blipFill>
          <a:blip r:embed="rId2">
            <a:extLst/>
          </a:blip>
          <a:stretch>
            <a:fillRect/>
          </a:stretch>
        </p:blipFill>
        <p:spPr>
          <a:xfrm>
            <a:off x="1075205" y="698500"/>
            <a:ext cx="8970495" cy="63119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Shape 78"/>
          <p:cNvSpPr/>
          <p:nvPr/>
        </p:nvSpPr>
        <p:spPr>
          <a:xfrm>
            <a:off x="838200" y="3086664"/>
            <a:ext cx="5588000" cy="3568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a:solidFill>
                  <a:srgbClr val="FFFFFF"/>
                </a:solidFill>
                <a:effectLst>
                  <a:outerShdw blurRad="12700" dist="25400" dir="2700000" rotWithShape="0">
                    <a:srgbClr val="000000"/>
                  </a:outerShdw>
                </a:effectLst>
              </a:rPr>
              <a:t>Most of the photographs in these presentations were taken by the author on location.</a:t>
            </a:r>
          </a:p>
        </p:txBody>
      </p:sp>
      <p:grpSp>
        <p:nvGrpSpPr>
          <p:cNvPr id="81" name="Group 81"/>
          <p:cNvGrpSpPr/>
          <p:nvPr/>
        </p:nvGrpSpPr>
        <p:grpSpPr>
          <a:xfrm>
            <a:off x="6815046" y="635000"/>
            <a:ext cx="5567454" cy="7366000"/>
            <a:chOff x="-81053" y="-63500"/>
            <a:chExt cx="5567453" cy="7366000"/>
          </a:xfrm>
        </p:grpSpPr>
        <p:pic>
          <p:nvPicPr>
            <p:cNvPr id="80"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79" name="Picture 78"/>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p:nvPr/>
        </p:nvSpPr>
        <p:spPr>
          <a:xfrm>
            <a:off x="1041400" y="3060700"/>
            <a:ext cx="5715000" cy="6070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From the Assyrian side, the siege of Lachish is described in a series of bas-reliefs found in Sennacherib’s palace at Nineveh. They lined the walls of the anteroom to the haughty king’s throne room to impress waiting visitors of his military prowess.</a:t>
            </a:r>
          </a:p>
        </p:txBody>
      </p:sp>
      <p:grpSp>
        <p:nvGrpSpPr>
          <p:cNvPr id="165" name="Group 165"/>
          <p:cNvGrpSpPr/>
          <p:nvPr/>
        </p:nvGrpSpPr>
        <p:grpSpPr>
          <a:xfrm>
            <a:off x="7196835" y="787400"/>
            <a:ext cx="5033265" cy="6654800"/>
            <a:chOff x="-80264" y="-63500"/>
            <a:chExt cx="5033264" cy="6654800"/>
          </a:xfrm>
        </p:grpSpPr>
        <p:pic>
          <p:nvPicPr>
            <p:cNvPr id="164" name="British Museum misc 73 - Version 2.jpg"/>
            <p:cNvPicPr/>
            <p:nvPr/>
          </p:nvPicPr>
          <p:blipFill>
            <a:blip r:embed="rId2">
              <a:extLst/>
            </a:blip>
            <a:srcRect t="1217" b="9565"/>
            <a:stretch>
              <a:fillRect/>
            </a:stretch>
          </p:blipFill>
          <p:spPr>
            <a:xfrm>
              <a:off x="0" y="0"/>
              <a:ext cx="4889500" cy="6515100"/>
            </a:xfrm>
            <a:prstGeom prst="rect">
              <a:avLst/>
            </a:prstGeom>
            <a:ln>
              <a:noFill/>
            </a:ln>
            <a:effectLst/>
          </p:spPr>
        </p:pic>
        <p:pic>
          <p:nvPicPr>
            <p:cNvPr id="163" name="Picture 162"/>
            <p:cNvPicPr/>
            <p:nvPr/>
          </p:nvPicPr>
          <p:blipFill>
            <a:blip r:embed="rId3">
              <a:extLst/>
            </a:blip>
            <a:stretch>
              <a:fillRect/>
            </a:stretch>
          </p:blipFill>
          <p:spPr>
            <a:xfrm>
              <a:off x="-80265"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 name="British Museum misc 3.jpg"/>
          <p:cNvPicPr/>
          <p:nvPr/>
        </p:nvPicPr>
        <p:blipFill>
          <a:blip r:embed="rId2">
            <a:extLst/>
          </a:blip>
          <a:stretch>
            <a:fillRect/>
          </a:stretch>
        </p:blipFill>
        <p:spPr>
          <a:xfrm>
            <a:off x="0" y="0"/>
            <a:ext cx="13004800" cy="9753600"/>
          </a:xfrm>
          <a:prstGeom prst="rect">
            <a:avLst/>
          </a:prstGeom>
          <a:ln w="12700">
            <a:miter lim="400000"/>
          </a:ln>
        </p:spPr>
      </p:pic>
      <p:sp>
        <p:nvSpPr>
          <p:cNvPr id="168" name="Shape 168"/>
          <p:cNvSpPr/>
          <p:nvPr/>
        </p:nvSpPr>
        <p:spPr>
          <a:xfrm>
            <a:off x="4088032" y="4240823"/>
            <a:ext cx="5892800" cy="6019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dirty="0">
                <a:solidFill>
                  <a:srgbClr val="FFFFFF"/>
                </a:solidFill>
              </a:rPr>
              <a:t>Today they reside in the Lachish Room of the British Museum where they form an amazing time capsule depicting a Biblical event in great detail and demonstrating the </a:t>
            </a:r>
            <a:r>
              <a:rPr sz="3600" dirty="0" err="1">
                <a:solidFill>
                  <a:srgbClr val="FFFFFF"/>
                </a:solidFill>
              </a:rPr>
              <a:t>historial</a:t>
            </a:r>
            <a:r>
              <a:rPr sz="3600" dirty="0">
                <a:solidFill>
                  <a:srgbClr val="FFFFFF"/>
                </a:solidFill>
              </a:rPr>
              <a:t> accuracy of the Bible for those who have eyes to see.</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 name="british museum 167.jpg"/>
          <p:cNvPicPr/>
          <p:nvPr/>
        </p:nvPicPr>
        <p:blipFill>
          <a:blip r:embed="rId2">
            <a:extLst/>
          </a:blip>
          <a:stretch>
            <a:fillRect/>
          </a:stretch>
        </p:blipFill>
        <p:spPr>
          <a:xfrm>
            <a:off x="1422400" y="685800"/>
            <a:ext cx="10160000" cy="7620000"/>
          </a:xfrm>
          <a:prstGeom prst="rect">
            <a:avLst/>
          </a:prstGeom>
          <a:ln w="12700">
            <a:miter lim="400000"/>
          </a:ln>
        </p:spPr>
      </p:pic>
      <p:sp>
        <p:nvSpPr>
          <p:cNvPr id="171" name="Shape 171"/>
          <p:cNvSpPr/>
          <p:nvPr/>
        </p:nvSpPr>
        <p:spPr>
          <a:xfrm>
            <a:off x="965200" y="8458200"/>
            <a:ext cx="11087100" cy="1066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This is an artist’s rendering of the  siege </a:t>
            </a: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 name="british museum 195.jpg"/>
          <p:cNvPicPr/>
          <p:nvPr/>
        </p:nvPicPr>
        <p:blipFill>
          <a:blip r:embed="rId2">
            <a:extLst/>
          </a:blip>
          <a:stretch>
            <a:fillRect/>
          </a:stretch>
        </p:blipFill>
        <p:spPr>
          <a:xfrm>
            <a:off x="745332" y="609600"/>
            <a:ext cx="9617868" cy="6400800"/>
          </a:xfrm>
          <a:prstGeom prst="rect">
            <a:avLst/>
          </a:prstGeom>
          <a:ln w="12700">
            <a:miter lim="400000"/>
          </a:ln>
        </p:spPr>
      </p:pic>
      <p:sp>
        <p:nvSpPr>
          <p:cNvPr id="174" name="Shape 174"/>
          <p:cNvSpPr/>
          <p:nvPr/>
        </p:nvSpPr>
        <p:spPr>
          <a:xfrm>
            <a:off x="901700" y="7454900"/>
            <a:ext cx="8813800" cy="1816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Assyrians attacked the city with slings and arrows.  </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british museum 200.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British musem assyria 21.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 name="british museum 171.jpg"/>
          <p:cNvPicPr/>
          <p:nvPr/>
        </p:nvPicPr>
        <p:blipFill>
          <a:blip r:embed="rId2">
            <a:extLst/>
          </a:blip>
          <a:stretch>
            <a:fillRect/>
          </a:stretch>
        </p:blipFill>
        <p:spPr>
          <a:xfrm>
            <a:off x="-114300" y="-50800"/>
            <a:ext cx="13004800" cy="10896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 name="british museum 197.jpg"/>
          <p:cNvPicPr/>
          <p:nvPr/>
        </p:nvPicPr>
        <p:blipFill>
          <a:blip r:embed="rId2">
            <a:extLst/>
          </a:blip>
          <a:stretch>
            <a:fillRect/>
          </a:stretch>
        </p:blipFill>
        <p:spPr>
          <a:xfrm>
            <a:off x="719666" y="685800"/>
            <a:ext cx="8369301" cy="6276976"/>
          </a:xfrm>
          <a:prstGeom prst="rect">
            <a:avLst/>
          </a:prstGeom>
          <a:ln w="12700">
            <a:miter lim="400000"/>
          </a:ln>
        </p:spPr>
      </p:pic>
      <p:sp>
        <p:nvSpPr>
          <p:cNvPr id="183" name="Shape 183"/>
          <p:cNvSpPr/>
          <p:nvPr/>
        </p:nvSpPr>
        <p:spPr>
          <a:xfrm>
            <a:off x="774700" y="7277100"/>
            <a:ext cx="8140700" cy="295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They built a siege ramp and used five battering engines to destroy the walls. </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 name="british museum 197.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 name="british museum 167.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hape 83"/>
          <p:cNvSpPr>
            <a:spLocks noGrp="1"/>
          </p:cNvSpPr>
          <p:nvPr>
            <p:ph type="title"/>
          </p:nvPr>
        </p:nvSpPr>
        <p:spPr>
          <a:xfrm>
            <a:off x="1270000" y="520700"/>
            <a:ext cx="10464800" cy="4495800"/>
          </a:xfrm>
          <a:prstGeom prst="rect">
            <a:avLst/>
          </a:prstGeom>
        </p:spPr>
        <p:txBody>
          <a:bodyPr/>
          <a:lstStyle/>
          <a:p>
            <a:pPr lvl="0">
              <a:defRPr sz="1800">
                <a:solidFill>
                  <a:srgbClr val="000000"/>
                </a:solidFill>
              </a:defRPr>
            </a:pPr>
            <a:r>
              <a:rPr sz="7600">
                <a:solidFill>
                  <a:srgbClr val="DEDDDE"/>
                </a:solidFill>
              </a:rPr>
              <a:t>Archaeological Treasures that Confirm the Bible</a:t>
            </a:r>
          </a:p>
        </p:txBody>
      </p:sp>
      <p:sp>
        <p:nvSpPr>
          <p:cNvPr id="84" name="Shape 84"/>
          <p:cNvSpPr>
            <a:spLocks noGrp="1"/>
          </p:cNvSpPr>
          <p:nvPr>
            <p:ph type="body" idx="1"/>
          </p:nvPr>
        </p:nvSpPr>
        <p:spPr>
          <a:prstGeom prst="rect">
            <a:avLst/>
          </a:prstGeom>
        </p:spPr>
        <p:txBody>
          <a:bodyPr/>
          <a:lstStyle/>
          <a:p>
            <a:pPr lvl="0">
              <a:defRPr sz="1800">
                <a:solidFill>
                  <a:srgbClr val="000000"/>
                </a:solidFill>
              </a:defRPr>
            </a:pPr>
            <a:r>
              <a:rPr sz="4600">
                <a:solidFill>
                  <a:srgbClr val="6696B6"/>
                </a:solidFill>
              </a:rPr>
              <a:t>Part Six</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 name="British musem assyria 152.jpg"/>
          <p:cNvPicPr/>
          <p:nvPr/>
        </p:nvPicPr>
        <p:blipFill>
          <a:blip r:embed="rId2">
            <a:extLst/>
          </a:blip>
          <a:stretch>
            <a:fillRect/>
          </a:stretch>
        </p:blipFill>
        <p:spPr>
          <a:xfrm>
            <a:off x="715433" y="584200"/>
            <a:ext cx="8009467" cy="6007101"/>
          </a:xfrm>
          <a:prstGeom prst="rect">
            <a:avLst/>
          </a:prstGeom>
          <a:ln w="12700">
            <a:miter lim="400000"/>
          </a:ln>
        </p:spPr>
      </p:pic>
      <p:sp>
        <p:nvSpPr>
          <p:cNvPr id="190" name="Shape 190"/>
          <p:cNvSpPr/>
          <p:nvPr/>
        </p:nvSpPr>
        <p:spPr>
          <a:xfrm>
            <a:off x="685800" y="6858000"/>
            <a:ext cx="11544300" cy="2527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crew of the battering rams consisted of at least four soldiers: an archer and a shield holder, an operator for the ram’s battering arm, and a man to douse the tank with water to extinguish the fire bombs thrown from the walls.</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 name="British musem assyria 152.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hape 194"/>
          <p:cNvSpPr/>
          <p:nvPr/>
        </p:nvSpPr>
        <p:spPr>
          <a:xfrm>
            <a:off x="749300" y="6705600"/>
            <a:ext cx="8953500" cy="2540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Jewish prisoners were brutally treated</a:t>
            </a:r>
          </a:p>
        </p:txBody>
      </p:sp>
      <p:pic>
        <p:nvPicPr>
          <p:cNvPr id="195" name="british museum 175 - Version 3.jpg"/>
          <p:cNvPicPr/>
          <p:nvPr/>
        </p:nvPicPr>
        <p:blipFill>
          <a:blip r:embed="rId2">
            <a:extLst/>
          </a:blip>
          <a:stretch>
            <a:fillRect/>
          </a:stretch>
        </p:blipFill>
        <p:spPr>
          <a:xfrm>
            <a:off x="756947" y="838200"/>
            <a:ext cx="7802854" cy="55245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Shape 197"/>
          <p:cNvSpPr/>
          <p:nvPr/>
        </p:nvSpPr>
        <p:spPr>
          <a:xfrm>
            <a:off x="723900" y="8483600"/>
            <a:ext cx="8953500" cy="2540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They were impaled.</a:t>
            </a:r>
          </a:p>
        </p:txBody>
      </p:sp>
      <p:pic>
        <p:nvPicPr>
          <p:cNvPr id="198" name="british museum 175 - Version 3.jpg"/>
          <p:cNvPicPr/>
          <p:nvPr/>
        </p:nvPicPr>
        <p:blipFill>
          <a:blip r:embed="rId2">
            <a:extLst/>
          </a:blip>
          <a:stretch>
            <a:fillRect/>
          </a:stretch>
        </p:blipFill>
        <p:spPr>
          <a:xfrm>
            <a:off x="795047" y="647700"/>
            <a:ext cx="10782302" cy="763398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british museum 185.jpg"/>
          <p:cNvPicPr/>
          <p:nvPr/>
        </p:nvPicPr>
        <p:blipFill>
          <a:blip r:embed="rId2">
            <a:extLst/>
          </a:blip>
          <a:stretch>
            <a:fillRect/>
          </a:stretch>
        </p:blipFill>
        <p:spPr>
          <a:xfrm>
            <a:off x="647700" y="622300"/>
            <a:ext cx="10160000" cy="7620000"/>
          </a:xfrm>
          <a:prstGeom prst="rect">
            <a:avLst/>
          </a:prstGeom>
          <a:ln w="12700">
            <a:miter lim="400000"/>
          </a:ln>
        </p:spPr>
      </p:pic>
      <p:sp>
        <p:nvSpPr>
          <p:cNvPr id="201" name="Shape 201"/>
          <p:cNvSpPr/>
          <p:nvPr/>
        </p:nvSpPr>
        <p:spPr>
          <a:xfrm>
            <a:off x="622300" y="8420100"/>
            <a:ext cx="7556500" cy="193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Their skin was torn from their bodies.</a:t>
            </a: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 name="british museum 188.jpg"/>
          <p:cNvPicPr/>
          <p:nvPr/>
        </p:nvPicPr>
        <p:blipFill>
          <a:blip r:embed="rId2">
            <a:extLst/>
          </a:blip>
          <a:stretch>
            <a:fillRect/>
          </a:stretch>
        </p:blipFill>
        <p:spPr>
          <a:xfrm>
            <a:off x="791633" y="673100"/>
            <a:ext cx="10261601" cy="7696200"/>
          </a:xfrm>
          <a:prstGeom prst="rect">
            <a:avLst/>
          </a:prstGeom>
          <a:ln w="12700">
            <a:miter lim="400000"/>
          </a:ln>
        </p:spPr>
      </p:pic>
      <p:sp>
        <p:nvSpPr>
          <p:cNvPr id="204" name="Shape 204"/>
          <p:cNvSpPr/>
          <p:nvPr/>
        </p:nvSpPr>
        <p:spPr>
          <a:xfrm>
            <a:off x="749300" y="8559800"/>
            <a:ext cx="5918200" cy="2540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Their heads were cut off.</a:t>
            </a: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 name="British musem assyria 54 - Version 2.jpg"/>
          <p:cNvPicPr/>
          <p:nvPr/>
        </p:nvPicPr>
        <p:blipFill>
          <a:blip r:embed="rId2">
            <a:extLst/>
          </a:blip>
          <a:stretch>
            <a:fillRect/>
          </a:stretch>
        </p:blipFill>
        <p:spPr>
          <a:xfrm>
            <a:off x="715433" y="647700"/>
            <a:ext cx="9575801" cy="7181850"/>
          </a:xfrm>
          <a:prstGeom prst="rect">
            <a:avLst/>
          </a:prstGeom>
          <a:ln w="12700">
            <a:miter lim="400000"/>
          </a:ln>
        </p:spPr>
      </p:pic>
      <p:sp>
        <p:nvSpPr>
          <p:cNvPr id="207" name="Shape 207"/>
          <p:cNvSpPr/>
          <p:nvPr/>
        </p:nvSpPr>
        <p:spPr>
          <a:xfrm>
            <a:off x="660400" y="7975600"/>
            <a:ext cx="9309100" cy="260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Many of the defending Jews’ heads were heaped in piles</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 name="british museum 190.jpg"/>
          <p:cNvPicPr/>
          <p:nvPr/>
        </p:nvPicPr>
        <p:blipFill>
          <a:blip r:embed="rId2">
            <a:extLst/>
          </a:blip>
          <a:stretch>
            <a:fillRect/>
          </a:stretch>
        </p:blipFill>
        <p:spPr>
          <a:xfrm>
            <a:off x="746786" y="660400"/>
            <a:ext cx="10858501" cy="7226455"/>
          </a:xfrm>
          <a:prstGeom prst="rect">
            <a:avLst/>
          </a:prstGeom>
          <a:ln w="12700">
            <a:miter lim="400000"/>
          </a:ln>
        </p:spPr>
      </p:pic>
      <p:sp>
        <p:nvSpPr>
          <p:cNvPr id="210" name="Shape 210"/>
          <p:cNvSpPr/>
          <p:nvPr/>
        </p:nvSpPr>
        <p:spPr>
          <a:xfrm>
            <a:off x="774700" y="8001000"/>
            <a:ext cx="11709400" cy="2654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survivors were driven away as captives and their goods confiscated.</a:t>
            </a: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 name="british museum 189.jpg"/>
          <p:cNvPicPr/>
          <p:nvPr/>
        </p:nvPicPr>
        <p:blipFill>
          <a:blip r:embed="rId2">
            <a:extLst/>
          </a:blip>
          <a:stretch>
            <a:fillRect/>
          </a:stretch>
        </p:blipFill>
        <p:spPr>
          <a:xfrm>
            <a:off x="728133" y="762000"/>
            <a:ext cx="9821334" cy="7366000"/>
          </a:xfrm>
          <a:prstGeom prst="rect">
            <a:avLst/>
          </a:prstGeom>
          <a:ln w="12700">
            <a:miter lim="400000"/>
          </a:ln>
        </p:spPr>
      </p:pic>
      <p:sp>
        <p:nvSpPr>
          <p:cNvPr id="213" name="Shape 213"/>
          <p:cNvSpPr/>
          <p:nvPr/>
        </p:nvSpPr>
        <p:spPr>
          <a:xfrm>
            <a:off x="673100" y="8394700"/>
            <a:ext cx="9448800" cy="2044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They are made to bow before their captors.</a:t>
            </a: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 name="british museum 189.jpg"/>
          <p:cNvPicPr/>
          <p:nvPr/>
        </p:nvPicPr>
        <p:blipFill>
          <a:blip r:embed="rId2">
            <a:extLst/>
          </a:blip>
          <a:stretch>
            <a:fillRect/>
          </a:stretch>
        </p:blipFill>
        <p:spPr>
          <a:xfrm>
            <a:off x="702733" y="685800"/>
            <a:ext cx="9652001" cy="7239000"/>
          </a:xfrm>
          <a:prstGeom prst="rect">
            <a:avLst/>
          </a:prstGeom>
          <a:ln w="12700">
            <a:miter lim="400000"/>
          </a:ln>
        </p:spPr>
      </p:pic>
      <p:sp>
        <p:nvSpPr>
          <p:cNvPr id="216" name="Shape 216"/>
          <p:cNvSpPr/>
          <p:nvPr/>
        </p:nvSpPr>
        <p:spPr>
          <a:xfrm>
            <a:off x="736600" y="8064500"/>
            <a:ext cx="11685172" cy="2451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dirty="0">
                <a:solidFill>
                  <a:srgbClr val="94E3FE"/>
                </a:solidFill>
              </a:rPr>
              <a:t>Notice the Jew’s dress and appearance. They are wearing robes. They have short beards and short hair. </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8"/>
          <p:cNvGrpSpPr/>
          <p:nvPr/>
        </p:nvGrpSpPr>
        <p:grpSpPr>
          <a:xfrm>
            <a:off x="7196835" y="787400"/>
            <a:ext cx="5176352" cy="6845300"/>
            <a:chOff x="-80383" y="-63500"/>
            <a:chExt cx="5176350" cy="6845300"/>
          </a:xfrm>
        </p:grpSpPr>
        <p:pic>
          <p:nvPicPr>
            <p:cNvPr id="87" name="British musem assyria 296.jpg"/>
            <p:cNvPicPr/>
            <p:nvPr/>
          </p:nvPicPr>
          <p:blipFill>
            <a:blip r:embed="rId2">
              <a:extLst/>
            </a:blip>
            <a:srcRect t="5851" r="187" b="5853"/>
            <a:stretch>
              <a:fillRect/>
            </a:stretch>
          </p:blipFill>
          <p:spPr>
            <a:xfrm>
              <a:off x="0" y="0"/>
              <a:ext cx="5032468" cy="6705600"/>
            </a:xfrm>
            <a:prstGeom prst="rect">
              <a:avLst/>
            </a:prstGeom>
            <a:ln>
              <a:noFill/>
            </a:ln>
            <a:effectLst/>
          </p:spPr>
        </p:pic>
        <p:pic>
          <p:nvPicPr>
            <p:cNvPr id="86" name="Picture 85"/>
            <p:cNvPicPr/>
            <p:nvPr/>
          </p:nvPicPr>
          <p:blipFill>
            <a:blip r:embed="rId3">
              <a:extLst/>
            </a:blip>
            <a:stretch>
              <a:fillRect/>
            </a:stretch>
          </p:blipFill>
          <p:spPr>
            <a:xfrm>
              <a:off x="-80384" y="-63500"/>
              <a:ext cx="5176352" cy="6845300"/>
            </a:xfrm>
            <a:prstGeom prst="rect">
              <a:avLst/>
            </a:prstGeom>
            <a:effectLst/>
          </p:spPr>
        </p:pic>
      </p:grpSp>
      <p:sp>
        <p:nvSpPr>
          <p:cNvPr id="89" name="Shape 89"/>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Hezekiah and His Times</a:t>
            </a:r>
          </a:p>
        </p:txBody>
      </p:sp>
      <p:sp>
        <p:nvSpPr>
          <p:cNvPr id="90" name="Shape 90"/>
          <p:cNvSpPr>
            <a:spLocks noGrp="1"/>
          </p:cNvSpPr>
          <p:nvPr>
            <p:ph type="body" idx="1"/>
          </p:nvPr>
        </p:nvSpPr>
        <p:spPr>
          <a:xfrm>
            <a:off x="1041400" y="3810000"/>
            <a:ext cx="56007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King Hezekiah’s reign is a showcase for the historical evidence that underlies the biblical record. </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 name="british museum 189.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british museum 180 - Version 3.jpg"/>
          <p:cNvPicPr/>
          <p:nvPr/>
        </p:nvPicPr>
        <p:blipFill>
          <a:blip r:embed="rId2">
            <a:extLst/>
          </a:blip>
          <a:stretch>
            <a:fillRect/>
          </a:stretch>
        </p:blipFill>
        <p:spPr>
          <a:xfrm>
            <a:off x="723900" y="635000"/>
            <a:ext cx="9685867" cy="7264401"/>
          </a:xfrm>
          <a:prstGeom prst="rect">
            <a:avLst/>
          </a:prstGeom>
          <a:ln w="12700">
            <a:miter lim="400000"/>
          </a:ln>
        </p:spPr>
      </p:pic>
      <p:sp>
        <p:nvSpPr>
          <p:cNvPr id="221" name="Shape 221"/>
          <p:cNvSpPr/>
          <p:nvPr/>
        </p:nvSpPr>
        <p:spPr>
          <a:xfrm>
            <a:off x="698500" y="7988300"/>
            <a:ext cx="9359900" cy="2489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Surviving Jewish leaders were brought before Sennacherib.</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 name="british museum 193.jpg"/>
          <p:cNvPicPr/>
          <p:nvPr/>
        </p:nvPicPr>
        <p:blipFill>
          <a:blip r:embed="rId2">
            <a:extLst/>
          </a:blip>
          <a:stretch>
            <a:fillRect/>
          </a:stretch>
        </p:blipFill>
        <p:spPr>
          <a:xfrm>
            <a:off x="5422747" y="656964"/>
            <a:ext cx="6921653" cy="6680201"/>
          </a:xfrm>
          <a:prstGeom prst="rect">
            <a:avLst/>
          </a:prstGeom>
          <a:ln w="12700">
            <a:miter lim="400000"/>
          </a:ln>
        </p:spPr>
      </p:pic>
      <p:sp>
        <p:nvSpPr>
          <p:cNvPr id="224" name="Shape 224"/>
          <p:cNvSpPr/>
          <p:nvPr/>
        </p:nvSpPr>
        <p:spPr>
          <a:xfrm>
            <a:off x="850900" y="2222500"/>
            <a:ext cx="3987800" cy="6997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Captives were forced to play on their harps, just as they were in Babylon.</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“For there they that carried us away captive required of us a song...” (Psalm 137:3)</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british museum 193.jpg"/>
          <p:cNvPicPr/>
          <p:nvPr/>
        </p:nvPicPr>
        <p:blipFill>
          <a:blip r:embed="rId2">
            <a:extLst/>
          </a:blip>
          <a:stretch>
            <a:fillRect/>
          </a:stretch>
        </p:blipFill>
        <p:spPr>
          <a:xfrm>
            <a:off x="1803400" y="339464"/>
            <a:ext cx="9398001" cy="907016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p:nvPr/>
        </p:nvSpPr>
        <p:spPr>
          <a:xfrm>
            <a:off x="990600" y="7264400"/>
            <a:ext cx="10236200" cy="541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excavation of Lachish confirmed the Assyrian account of its destruction. Here is the remnant of the front gates. </a:t>
            </a:r>
          </a:p>
        </p:txBody>
      </p:sp>
      <p:pic>
        <p:nvPicPr>
          <p:cNvPr id="229" name="800px-LachishFrontGate.jpg"/>
          <p:cNvPicPr/>
          <p:nvPr/>
        </p:nvPicPr>
        <p:blipFill>
          <a:blip r:embed="rId2">
            <a:extLst/>
          </a:blip>
          <a:stretch>
            <a:fillRect/>
          </a:stretch>
        </p:blipFill>
        <p:spPr>
          <a:xfrm>
            <a:off x="987669" y="647700"/>
            <a:ext cx="8753232" cy="64008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Shape 231"/>
          <p:cNvSpPr/>
          <p:nvPr/>
        </p:nvSpPr>
        <p:spPr>
          <a:xfrm>
            <a:off x="1219200" y="7848600"/>
            <a:ext cx="10236200" cy="541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And the siege ramp.</a:t>
            </a:r>
          </a:p>
        </p:txBody>
      </p:sp>
      <p:pic>
        <p:nvPicPr>
          <p:cNvPr id="232" name="800px-LachishRamp053011.jpg"/>
          <p:cNvPicPr/>
          <p:nvPr/>
        </p:nvPicPr>
        <p:blipFill>
          <a:blip r:embed="rId2">
            <a:extLst/>
          </a:blip>
          <a:stretch>
            <a:fillRect/>
          </a:stretch>
        </p:blipFill>
        <p:spPr>
          <a:xfrm>
            <a:off x="1081502" y="838200"/>
            <a:ext cx="11059699" cy="64008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british museum 164.jpg"/>
          <p:cNvPicPr/>
          <p:nvPr/>
        </p:nvPicPr>
        <p:blipFill>
          <a:blip r:embed="rId2">
            <a:extLst/>
          </a:blip>
          <a:stretch>
            <a:fillRect/>
          </a:stretch>
        </p:blipFill>
        <p:spPr>
          <a:xfrm>
            <a:off x="0" y="0"/>
            <a:ext cx="13004800" cy="9753600"/>
          </a:xfrm>
          <a:prstGeom prst="rect">
            <a:avLst/>
          </a:prstGeom>
          <a:ln w="12700">
            <a:miter lim="400000"/>
          </a:ln>
        </p:spPr>
      </p:pic>
      <p:sp>
        <p:nvSpPr>
          <p:cNvPr id="235" name="Shape 235"/>
          <p:cNvSpPr/>
          <p:nvPr/>
        </p:nvSpPr>
        <p:spPr>
          <a:xfrm>
            <a:off x="1130300" y="4775200"/>
            <a:ext cx="6273800" cy="3073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These are some of the actual stones from the siege on display at the British Museum.</a:t>
            </a: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These are actual arrows from the siege of Lachish at the British Museum.</a:t>
            </a:r>
          </a:p>
        </p:txBody>
      </p:sp>
      <p:grpSp>
        <p:nvGrpSpPr>
          <p:cNvPr id="240" name="Group 240"/>
          <p:cNvGrpSpPr/>
          <p:nvPr/>
        </p:nvGrpSpPr>
        <p:grpSpPr>
          <a:xfrm>
            <a:off x="5889977" y="787400"/>
            <a:ext cx="6340123" cy="8394700"/>
            <a:chOff x="-76200" y="-63500"/>
            <a:chExt cx="6340122" cy="8394700"/>
          </a:xfrm>
        </p:grpSpPr>
        <p:pic>
          <p:nvPicPr>
            <p:cNvPr id="239" name="british museum 158.jpg"/>
            <p:cNvPicPr/>
            <p:nvPr/>
          </p:nvPicPr>
          <p:blipFill>
            <a:blip r:embed="rId2">
              <a:extLst/>
            </a:blip>
            <a:srcRect l="18995" t="1230" r="31083"/>
            <a:stretch>
              <a:fillRect/>
            </a:stretch>
          </p:blipFill>
          <p:spPr>
            <a:xfrm>
              <a:off x="0" y="0"/>
              <a:ext cx="6200423" cy="8153400"/>
            </a:xfrm>
            <a:prstGeom prst="rect">
              <a:avLst/>
            </a:prstGeom>
            <a:ln>
              <a:noFill/>
            </a:ln>
            <a:effectLst/>
          </p:spPr>
        </p:pic>
        <p:pic>
          <p:nvPicPr>
            <p:cNvPr id="238" name="Picture 237"/>
            <p:cNvPicPr/>
            <p:nvPr/>
          </p:nvPicPr>
          <p:blipFill>
            <a:blip r:embed="rId3">
              <a:extLst/>
            </a:blip>
            <a:stretch>
              <a:fillRect/>
            </a:stretch>
          </p:blipFill>
          <p:spPr>
            <a:xfrm>
              <a:off x="-76200" y="-63500"/>
              <a:ext cx="6340123" cy="8394700"/>
            </a:xfrm>
            <a:prstGeom prst="rect">
              <a:avLst/>
            </a:prstGeom>
            <a:effectLst/>
          </p:spPr>
        </p:pic>
      </p:gr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hape 242"/>
          <p:cNvSpPr/>
          <p:nvPr/>
        </p:nvSpPr>
        <p:spPr>
          <a:xfrm>
            <a:off x="711200" y="5880100"/>
            <a:ext cx="9486900" cy="2235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Bone arrowheads from the siege.</a:t>
            </a:r>
          </a:p>
        </p:txBody>
      </p:sp>
      <p:pic>
        <p:nvPicPr>
          <p:cNvPr id="243" name="british museum 160.jpg"/>
          <p:cNvPicPr/>
          <p:nvPr/>
        </p:nvPicPr>
        <p:blipFill>
          <a:blip r:embed="rId2">
            <a:extLst/>
          </a:blip>
          <a:stretch>
            <a:fillRect/>
          </a:stretch>
        </p:blipFill>
        <p:spPr>
          <a:xfrm>
            <a:off x="736600" y="1270000"/>
            <a:ext cx="11531954" cy="42799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p:cNvSpPr/>
          <p:nvPr/>
        </p:nvSpPr>
        <p:spPr>
          <a:xfrm>
            <a:off x="736600" y="7010400"/>
            <a:ext cx="9486900" cy="2235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An iron lance head from the siege on display at the British Museum.</a:t>
            </a:r>
          </a:p>
        </p:txBody>
      </p:sp>
      <p:pic>
        <p:nvPicPr>
          <p:cNvPr id="246" name="DSC_4686.png"/>
          <p:cNvPicPr/>
          <p:nvPr/>
        </p:nvPicPr>
        <p:blipFill>
          <a:blip r:embed="rId2">
            <a:extLst/>
          </a:blip>
          <a:stretch>
            <a:fillRect/>
          </a:stretch>
        </p:blipFill>
        <p:spPr>
          <a:xfrm>
            <a:off x="762000" y="1000883"/>
            <a:ext cx="11480800" cy="566661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p:nvPr/>
        </p:nvSpPr>
        <p:spPr>
          <a:xfrm>
            <a:off x="10414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Hezekiah was 25 years old when he came to the throne and in the first years of his reign Samaria and the northern kingdom fell to the Assyrians.</a:t>
            </a:r>
          </a:p>
        </p:txBody>
      </p:sp>
      <p:grpSp>
        <p:nvGrpSpPr>
          <p:cNvPr id="95" name="Group 95"/>
          <p:cNvGrpSpPr/>
          <p:nvPr/>
        </p:nvGrpSpPr>
        <p:grpSpPr>
          <a:xfrm>
            <a:off x="7196835" y="787400"/>
            <a:ext cx="5033265" cy="6654800"/>
            <a:chOff x="-76200" y="-63500"/>
            <a:chExt cx="5033264" cy="6654800"/>
          </a:xfrm>
        </p:grpSpPr>
        <p:pic>
          <p:nvPicPr>
            <p:cNvPr id="94" name="British Museum misc 73.jpg"/>
            <p:cNvPicPr/>
            <p:nvPr/>
          </p:nvPicPr>
          <p:blipFill>
            <a:blip r:embed="rId2">
              <a:extLst/>
            </a:blip>
            <a:srcRect l="4641" r="4481"/>
            <a:stretch>
              <a:fillRect/>
            </a:stretch>
          </p:blipFill>
          <p:spPr>
            <a:xfrm>
              <a:off x="0" y="0"/>
              <a:ext cx="4893565" cy="6515100"/>
            </a:xfrm>
            <a:prstGeom prst="rect">
              <a:avLst/>
            </a:prstGeom>
            <a:ln>
              <a:noFill/>
            </a:ln>
            <a:effectLst/>
          </p:spPr>
        </p:pic>
        <p:pic>
          <p:nvPicPr>
            <p:cNvPr id="93" name="Picture 92"/>
            <p:cNvPicPr/>
            <p:nvPr/>
          </p:nvPicPr>
          <p:blipFill>
            <a:blip r:embed="rId3">
              <a:extLst/>
            </a:blip>
            <a:stretch>
              <a:fillRect/>
            </a:stretch>
          </p:blipFill>
          <p:spPr>
            <a:xfrm>
              <a:off x="-76200" y="-63500"/>
              <a:ext cx="5033265" cy="6654800"/>
            </a:xfrm>
            <a:prstGeom prst="rect">
              <a:avLst/>
            </a:prstGeom>
            <a:effectLst/>
          </p:spPr>
        </p:pic>
      </p:grpSp>
      <p:sp>
        <p:nvSpPr>
          <p:cNvPr id="96" name="Shape 96"/>
          <p:cNvSpPr/>
          <p:nvPr/>
        </p:nvSpPr>
        <p:spPr>
          <a:xfrm>
            <a:off x="1041400" y="7874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The Fall of Samaria</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Shape 248"/>
          <p:cNvSpPr/>
          <p:nvPr/>
        </p:nvSpPr>
        <p:spPr>
          <a:xfrm>
            <a:off x="1092200" y="4076700"/>
            <a:ext cx="5715000" cy="4864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When Hezekiah saw that Assyria was going to attack Judea, he ordered the construction of a tunnel to bring water from the Gihon spring to the Pool of Siloam.</a:t>
            </a:r>
          </a:p>
        </p:txBody>
      </p:sp>
      <p:grpSp>
        <p:nvGrpSpPr>
          <p:cNvPr id="251" name="Group 251"/>
          <p:cNvGrpSpPr/>
          <p:nvPr/>
        </p:nvGrpSpPr>
        <p:grpSpPr>
          <a:xfrm>
            <a:off x="7505417" y="787400"/>
            <a:ext cx="4623083" cy="6108700"/>
            <a:chOff x="-76200" y="-63500"/>
            <a:chExt cx="4623082" cy="6108700"/>
          </a:xfrm>
        </p:grpSpPr>
        <p:pic>
          <p:nvPicPr>
            <p:cNvPr id="250" name="hezekiahs-tunnel-5.jpg"/>
            <p:cNvPicPr/>
            <p:nvPr/>
          </p:nvPicPr>
          <p:blipFill>
            <a:blip r:embed="rId2">
              <a:extLst/>
            </a:blip>
            <a:srcRect l="21858" r="21808"/>
            <a:stretch>
              <a:fillRect/>
            </a:stretch>
          </p:blipFill>
          <p:spPr>
            <a:xfrm>
              <a:off x="0" y="0"/>
              <a:ext cx="4483383" cy="5969000"/>
            </a:xfrm>
            <a:prstGeom prst="rect">
              <a:avLst/>
            </a:prstGeom>
            <a:ln>
              <a:noFill/>
            </a:ln>
            <a:effectLst/>
          </p:spPr>
        </p:pic>
        <p:pic>
          <p:nvPicPr>
            <p:cNvPr id="249" name="Picture 248"/>
            <p:cNvPicPr/>
            <p:nvPr/>
          </p:nvPicPr>
          <p:blipFill>
            <a:blip r:embed="rId3">
              <a:extLst/>
            </a:blip>
            <a:stretch>
              <a:fillRect/>
            </a:stretch>
          </p:blipFill>
          <p:spPr>
            <a:xfrm>
              <a:off x="-76200" y="-63500"/>
              <a:ext cx="4623083" cy="6108700"/>
            </a:xfrm>
            <a:prstGeom prst="rect">
              <a:avLst/>
            </a:prstGeom>
            <a:effectLst/>
          </p:spPr>
        </p:pic>
      </p:grpSp>
      <p:sp>
        <p:nvSpPr>
          <p:cNvPr id="252" name="Shape 252"/>
          <p:cNvSpPr/>
          <p:nvPr/>
        </p:nvSpPr>
        <p:spPr>
          <a:xfrm>
            <a:off x="1003300" y="5080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Hezekiah’s Tunnel</a:t>
            </a: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p:nvPr/>
        </p:nvSpPr>
        <p:spPr>
          <a:xfrm>
            <a:off x="1143000" y="927100"/>
            <a:ext cx="10718800" cy="7899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0" defTabSz="584200">
              <a:lnSpc>
                <a:spcPct val="110000"/>
              </a:lnSpc>
              <a:defRPr sz="1800"/>
            </a:pPr>
            <a:r>
              <a:rPr sz="3600">
                <a:solidFill>
                  <a:srgbClr val="94E3FE"/>
                </a:solidFill>
                <a:latin typeface="+mj-lt"/>
                <a:ea typeface="+mj-ea"/>
                <a:cs typeface="+mj-cs"/>
                <a:sym typeface="Helvetica Neue Bold Condensed"/>
              </a:rPr>
              <a:t>“And when Hezekiah saw that Sennacherib was come, and that he was purposed to fight against Jerusalem, he took counsel with his princes and his mighty men to stop the waters of the fountains which were without the city ... This same Hezekiah also stopped the upper watercourse of Gihon, and brought it straight down to the west side of the city of David” (2 Chronicles 32:2, 30).</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“And the rest of the acts of Hezekiah, and all his might, and how he made a pool, and a conduit, and brought water into the city, are they not written in the book of the chronicles of the kings of Judah?” (2 Kings 20:20).</a:t>
            </a: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1562100" y="7823200"/>
            <a:ext cx="9880600" cy="156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Gihon spring is on the west side of the Kidron Valley below and to the south of the Temple Mount. </a:t>
            </a:r>
          </a:p>
        </p:txBody>
      </p:sp>
      <p:pic>
        <p:nvPicPr>
          <p:cNvPr id="257" name="Hezekiah's tunnel_final.jpg"/>
          <p:cNvPicPr/>
          <p:nvPr/>
        </p:nvPicPr>
        <p:blipFill>
          <a:blip r:embed="rId2">
            <a:extLst/>
          </a:blip>
          <a:stretch>
            <a:fillRect/>
          </a:stretch>
        </p:blipFill>
        <p:spPr>
          <a:xfrm>
            <a:off x="1555320" y="660400"/>
            <a:ext cx="9884684" cy="6845301"/>
          </a:xfrm>
          <a:prstGeom prst="rect">
            <a:avLst/>
          </a:prstGeom>
          <a:ln w="12700">
            <a:miter lim="400000"/>
          </a:ln>
        </p:spPr>
      </p:pic>
      <p:sp>
        <p:nvSpPr>
          <p:cNvPr id="258" name="Shape 258"/>
          <p:cNvSpPr/>
          <p:nvPr/>
        </p:nvSpPr>
        <p:spPr>
          <a:xfrm flipH="1">
            <a:off x="7285532" y="3147119"/>
            <a:ext cx="2385419" cy="4581426"/>
          </a:xfrm>
          <a:prstGeom prst="line">
            <a:avLst/>
          </a:prstGeom>
          <a:ln w="127000">
            <a:solidFill>
              <a:srgbClr val="FFFFFF"/>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p:nvPr/>
        </p:nvSpPr>
        <p:spPr>
          <a:xfrm>
            <a:off x="1409700" y="7924800"/>
            <a:ext cx="10185400" cy="168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Pool of Siloam is at the head of the valley of Himmon on the west side of the old city of David.</a:t>
            </a:r>
          </a:p>
        </p:txBody>
      </p:sp>
      <p:pic>
        <p:nvPicPr>
          <p:cNvPr id="261" name="Hezekiah's tunnel_final.jpg"/>
          <p:cNvPicPr/>
          <p:nvPr/>
        </p:nvPicPr>
        <p:blipFill>
          <a:blip r:embed="rId2">
            <a:extLst/>
          </a:blip>
          <a:stretch>
            <a:fillRect/>
          </a:stretch>
        </p:blipFill>
        <p:spPr>
          <a:xfrm>
            <a:off x="1555320" y="711200"/>
            <a:ext cx="9884684" cy="6845301"/>
          </a:xfrm>
          <a:prstGeom prst="rect">
            <a:avLst/>
          </a:prstGeom>
          <a:ln w="12700">
            <a:miter lim="400000"/>
          </a:ln>
        </p:spPr>
      </p:pic>
      <p:sp>
        <p:nvSpPr>
          <p:cNvPr id="262" name="Shape 262"/>
          <p:cNvSpPr/>
          <p:nvPr/>
        </p:nvSpPr>
        <p:spPr>
          <a:xfrm>
            <a:off x="4097139" y="6149776"/>
            <a:ext cx="1504851" cy="1807172"/>
          </a:xfrm>
          <a:prstGeom prst="line">
            <a:avLst/>
          </a:prstGeom>
          <a:ln w="127000">
            <a:solidFill>
              <a:srgbClr val="FFFFFF"/>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 name="Hezekiah's tunnel_final.jpg"/>
          <p:cNvPicPr/>
          <p:nvPr/>
        </p:nvPicPr>
        <p:blipFill>
          <a:blip r:embed="rId2">
            <a:extLst/>
          </a:blip>
          <a:stretch>
            <a:fillRect/>
          </a:stretch>
        </p:blipFill>
        <p:spPr>
          <a:xfrm>
            <a:off x="492604" y="711200"/>
            <a:ext cx="12014200" cy="832002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p:nvPr/>
        </p:nvSpPr>
        <p:spPr>
          <a:xfrm>
            <a:off x="1092200" y="4076700"/>
            <a:ext cx="5715000" cy="4864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tunnel is 1,750 feet long (one-third of a mile) and is from 2 to 3 feet wide and from 5 to 15 feet high.</a:t>
            </a:r>
          </a:p>
        </p:txBody>
      </p:sp>
      <p:grpSp>
        <p:nvGrpSpPr>
          <p:cNvPr id="269" name="Group 269"/>
          <p:cNvGrpSpPr/>
          <p:nvPr/>
        </p:nvGrpSpPr>
        <p:grpSpPr>
          <a:xfrm>
            <a:off x="7505417" y="787400"/>
            <a:ext cx="4623083" cy="6108700"/>
            <a:chOff x="-76482" y="-63500"/>
            <a:chExt cx="4623082" cy="6108700"/>
          </a:xfrm>
        </p:grpSpPr>
        <p:pic>
          <p:nvPicPr>
            <p:cNvPr id="268" name="hezekiah_tunnel_fj.jpg"/>
            <p:cNvPicPr/>
            <p:nvPr/>
          </p:nvPicPr>
          <p:blipFill>
            <a:blip r:embed="rId2">
              <a:extLst/>
            </a:blip>
            <a:srcRect t="211" r="6" b="269"/>
            <a:stretch>
              <a:fillRect/>
            </a:stretch>
          </p:blipFill>
          <p:spPr>
            <a:xfrm>
              <a:off x="0" y="0"/>
              <a:ext cx="4483100" cy="5969000"/>
            </a:xfrm>
            <a:prstGeom prst="rect">
              <a:avLst/>
            </a:prstGeom>
            <a:ln>
              <a:noFill/>
            </a:ln>
            <a:effectLst/>
          </p:spPr>
        </p:pic>
        <p:pic>
          <p:nvPicPr>
            <p:cNvPr id="267" name="Picture 266"/>
            <p:cNvPicPr/>
            <p:nvPr/>
          </p:nvPicPr>
          <p:blipFill>
            <a:blip r:embed="rId3">
              <a:extLst/>
            </a:blip>
            <a:stretch>
              <a:fillRect/>
            </a:stretch>
          </p:blipFill>
          <p:spPr>
            <a:xfrm>
              <a:off x="-76483"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Shape 271"/>
          <p:cNvSpPr/>
          <p:nvPr/>
        </p:nvSpPr>
        <p:spPr>
          <a:xfrm>
            <a:off x="1092200" y="4076700"/>
            <a:ext cx="5715000" cy="4864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It was an amazing engineering feat. Two teams of men dug from opposite directions through solid rock. A near constant gradient of .6% was maintained.</a:t>
            </a:r>
          </a:p>
        </p:txBody>
      </p:sp>
      <p:grpSp>
        <p:nvGrpSpPr>
          <p:cNvPr id="274" name="Group 274"/>
          <p:cNvGrpSpPr/>
          <p:nvPr/>
        </p:nvGrpSpPr>
        <p:grpSpPr>
          <a:xfrm>
            <a:off x="7505417" y="787400"/>
            <a:ext cx="4623083" cy="6108700"/>
            <a:chOff x="-76200" y="-63500"/>
            <a:chExt cx="4623082" cy="6108700"/>
          </a:xfrm>
        </p:grpSpPr>
        <p:pic>
          <p:nvPicPr>
            <p:cNvPr id="273" name="hezekiahs-tunnel-5.jpg"/>
            <p:cNvPicPr/>
            <p:nvPr/>
          </p:nvPicPr>
          <p:blipFill>
            <a:blip r:embed="rId2">
              <a:extLst/>
            </a:blip>
            <a:srcRect l="21858" r="21808"/>
            <a:stretch>
              <a:fillRect/>
            </a:stretch>
          </p:blipFill>
          <p:spPr>
            <a:xfrm>
              <a:off x="0" y="0"/>
              <a:ext cx="4483383" cy="5969000"/>
            </a:xfrm>
            <a:prstGeom prst="rect">
              <a:avLst/>
            </a:prstGeom>
            <a:ln>
              <a:noFill/>
            </a:ln>
            <a:effectLst/>
          </p:spPr>
        </p:pic>
        <p:pic>
          <p:nvPicPr>
            <p:cNvPr id="272" name="Picture 271"/>
            <p:cNvPicPr/>
            <p:nvPr/>
          </p:nvPicPr>
          <p:blipFill>
            <a:blip r:embed="rId3">
              <a:extLst/>
            </a:blip>
            <a:stretch>
              <a:fillRect/>
            </a:stretch>
          </p:blipFill>
          <p:spPr>
            <a:xfrm>
              <a:off x="-76200"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p:nvPr/>
        </p:nvSpPr>
        <p:spPr>
          <a:xfrm>
            <a:off x="1130300" y="4686300"/>
            <a:ext cx="5715000" cy="3225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tunnel was discovered in 1867 by Charles Warren, a British explorer, when the land of Israel was under control of the Ottoman Empire.</a:t>
            </a:r>
          </a:p>
        </p:txBody>
      </p:sp>
      <p:grpSp>
        <p:nvGrpSpPr>
          <p:cNvPr id="279" name="Group 279"/>
          <p:cNvGrpSpPr/>
          <p:nvPr/>
        </p:nvGrpSpPr>
        <p:grpSpPr>
          <a:xfrm>
            <a:off x="7505417" y="787400"/>
            <a:ext cx="4623083" cy="6108700"/>
            <a:chOff x="-76200" y="-63500"/>
            <a:chExt cx="4623082" cy="6108700"/>
          </a:xfrm>
        </p:grpSpPr>
        <p:pic>
          <p:nvPicPr>
            <p:cNvPr id="278" name="hezekiahs-tunnel-5.jpg"/>
            <p:cNvPicPr/>
            <p:nvPr/>
          </p:nvPicPr>
          <p:blipFill>
            <a:blip r:embed="rId2">
              <a:extLst/>
            </a:blip>
            <a:srcRect l="21858" r="21808"/>
            <a:stretch>
              <a:fillRect/>
            </a:stretch>
          </p:blipFill>
          <p:spPr>
            <a:xfrm>
              <a:off x="0" y="0"/>
              <a:ext cx="4483383" cy="5969000"/>
            </a:xfrm>
            <a:prstGeom prst="rect">
              <a:avLst/>
            </a:prstGeom>
            <a:ln>
              <a:noFill/>
            </a:ln>
            <a:effectLst/>
          </p:spPr>
        </p:pic>
        <p:pic>
          <p:nvPicPr>
            <p:cNvPr id="277" name="Picture 276"/>
            <p:cNvPicPr/>
            <p:nvPr/>
          </p:nvPicPr>
          <p:blipFill>
            <a:blip r:embed="rId3">
              <a:extLst/>
            </a:blip>
            <a:stretch>
              <a:fillRect/>
            </a:stretch>
          </p:blipFill>
          <p:spPr>
            <a:xfrm>
              <a:off x="-76200"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p:nvPr/>
        </p:nvSpPr>
        <p:spPr>
          <a:xfrm>
            <a:off x="1028700" y="6591300"/>
            <a:ext cx="10934700" cy="2705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1880 an inscription was discovered that was chiseled in the tunnel to commemorate its completion. It was removed and taken to Istanbul, where it resides in the archaeological museum today.</a:t>
            </a:r>
          </a:p>
        </p:txBody>
      </p:sp>
      <p:sp>
        <p:nvSpPr>
          <p:cNvPr id="282" name="Shape 282"/>
          <p:cNvSpPr/>
          <p:nvPr/>
        </p:nvSpPr>
        <p:spPr>
          <a:xfrm>
            <a:off x="1517649" y="4469739"/>
            <a:ext cx="127001" cy="9157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lgn="ctr">
              <a:spcBef>
                <a:spcPts val="1200"/>
              </a:spcBef>
              <a:defRPr sz="1800"/>
            </a:pPr>
            <a:endParaRPr sz="1200">
              <a:latin typeface="Times Roman"/>
              <a:ea typeface="Times Roman"/>
              <a:cs typeface="Times Roman"/>
              <a:sym typeface="Times Roman"/>
            </a:endParaRPr>
          </a:p>
        </p:txBody>
      </p:sp>
      <p:pic>
        <p:nvPicPr>
          <p:cNvPr id="283" name="hezsins.jpg"/>
          <p:cNvPicPr/>
          <p:nvPr/>
        </p:nvPicPr>
        <p:blipFill>
          <a:blip r:embed="rId2">
            <a:extLst/>
          </a:blip>
          <a:stretch>
            <a:fillRect/>
          </a:stretch>
        </p:blipFill>
        <p:spPr>
          <a:xfrm>
            <a:off x="850900" y="622300"/>
            <a:ext cx="11289833" cy="5626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hape 285"/>
          <p:cNvSpPr/>
          <p:nvPr/>
        </p:nvSpPr>
        <p:spPr>
          <a:xfrm>
            <a:off x="1028700" y="7150100"/>
            <a:ext cx="10934700" cy="2057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Hebrew writing is in the early angular script used before the Babylonian exile, so we know the tunnel was built during the time of Israel’s kings.</a:t>
            </a:r>
          </a:p>
        </p:txBody>
      </p:sp>
      <p:sp>
        <p:nvSpPr>
          <p:cNvPr id="286" name="Shape 286"/>
          <p:cNvSpPr/>
          <p:nvPr/>
        </p:nvSpPr>
        <p:spPr>
          <a:xfrm>
            <a:off x="1517649" y="4469739"/>
            <a:ext cx="127001" cy="9157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lgn="ctr">
              <a:spcBef>
                <a:spcPts val="1200"/>
              </a:spcBef>
              <a:defRPr sz="1800"/>
            </a:pPr>
            <a:endParaRPr sz="1200">
              <a:latin typeface="Times Roman"/>
              <a:ea typeface="Times Roman"/>
              <a:cs typeface="Times Roman"/>
              <a:sym typeface="Times Roman"/>
            </a:endParaRPr>
          </a:p>
        </p:txBody>
      </p:sp>
      <p:pic>
        <p:nvPicPr>
          <p:cNvPr id="287" name="hezsins.jpg"/>
          <p:cNvPicPr/>
          <p:nvPr/>
        </p:nvPicPr>
        <p:blipFill>
          <a:blip r:embed="rId2">
            <a:extLst/>
          </a:blip>
          <a:stretch>
            <a:fillRect/>
          </a:stretch>
        </p:blipFill>
        <p:spPr>
          <a:xfrm>
            <a:off x="850900" y="622300"/>
            <a:ext cx="11289833" cy="5626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ancient highways - Version 3.jpg"/>
          <p:cNvPicPr/>
          <p:nvPr/>
        </p:nvPicPr>
        <p:blipFill>
          <a:blip r:embed="rId2">
            <a:extLst/>
          </a:blip>
          <a:stretch>
            <a:fillRect/>
          </a:stretch>
        </p:blipFill>
        <p:spPr>
          <a:xfrm>
            <a:off x="3420688" y="556015"/>
            <a:ext cx="6155378" cy="8623301"/>
          </a:xfrm>
          <a:prstGeom prst="rect">
            <a:avLst/>
          </a:prstGeom>
          <a:ln w="12700">
            <a:miter lim="400000"/>
          </a:ln>
        </p:spPr>
      </p:pic>
      <p:sp>
        <p:nvSpPr>
          <p:cNvPr id="99" name="Shape 99"/>
          <p:cNvSpPr/>
          <p:nvPr/>
        </p:nvSpPr>
        <p:spPr>
          <a:xfrm>
            <a:off x="5981700" y="4318000"/>
            <a:ext cx="10426700" cy="850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latin typeface="+mj-lt"/>
                <a:ea typeface="+mj-ea"/>
                <a:cs typeface="+mj-cs"/>
                <a:sym typeface="Helvetica Neue Bold Condensed"/>
              </a:defRPr>
            </a:lvl1pPr>
          </a:lstStyle>
          <a:p>
            <a:pPr lvl="0">
              <a:defRPr sz="1800"/>
            </a:pPr>
            <a:r>
              <a:rPr sz="3600"/>
              <a:t>Samaria</a:t>
            </a:r>
          </a:p>
        </p:txBody>
      </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Shape 289"/>
          <p:cNvSpPr/>
          <p:nvPr/>
        </p:nvSpPr>
        <p:spPr>
          <a:xfrm>
            <a:off x="927100" y="4152900"/>
            <a:ext cx="11150600" cy="5041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algn="ct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 while there were yet three cubits for the breach, a voice was heard each man calling to his co-worker, because there was a cavity in the rock extending from the south to the north. So on the day of the breach, the excavators struck, each man to meet his co-worker, pick-axe against pick-axe. Then the water flowed from the spring to the pool, a distance of 1200 cubits. 100 cubits was the height of the rock above the heads of the excavators.” </a:t>
            </a:r>
          </a:p>
        </p:txBody>
      </p:sp>
      <p:pic>
        <p:nvPicPr>
          <p:cNvPr id="290" name="hezsins.jpg"/>
          <p:cNvPicPr/>
          <p:nvPr/>
        </p:nvPicPr>
        <p:blipFill>
          <a:blip r:embed="rId2">
            <a:extLst/>
          </a:blip>
          <a:stretch>
            <a:fillRect/>
          </a:stretch>
        </p:blipFill>
        <p:spPr>
          <a:xfrm>
            <a:off x="6057432" y="673100"/>
            <a:ext cx="6248401" cy="311378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p:cNvSpPr/>
          <p:nvPr/>
        </p:nvSpPr>
        <p:spPr>
          <a:xfrm>
            <a:off x="1092200" y="3581400"/>
            <a:ext cx="5715000" cy="4864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date of the construction of the tunnel has been confirmed by Carbon 14 and uranium-thorium dating (“Radio-dating Authenticates Biblical Tunnel,” New Scientist, Sept. 10, 2003).</a:t>
            </a:r>
          </a:p>
        </p:txBody>
      </p:sp>
      <p:grpSp>
        <p:nvGrpSpPr>
          <p:cNvPr id="295" name="Group 295"/>
          <p:cNvGrpSpPr/>
          <p:nvPr/>
        </p:nvGrpSpPr>
        <p:grpSpPr>
          <a:xfrm>
            <a:off x="7505417" y="787400"/>
            <a:ext cx="4623083" cy="6108700"/>
            <a:chOff x="-76200" y="-63500"/>
            <a:chExt cx="4623082" cy="6108700"/>
          </a:xfrm>
        </p:grpSpPr>
        <p:pic>
          <p:nvPicPr>
            <p:cNvPr id="294" name="hezekiahs-tunnel-5.jpg"/>
            <p:cNvPicPr/>
            <p:nvPr/>
          </p:nvPicPr>
          <p:blipFill>
            <a:blip r:embed="rId2">
              <a:extLst/>
            </a:blip>
            <a:srcRect l="21858" r="21808"/>
            <a:stretch>
              <a:fillRect/>
            </a:stretch>
          </p:blipFill>
          <p:spPr>
            <a:xfrm>
              <a:off x="0" y="0"/>
              <a:ext cx="4483383" cy="5969000"/>
            </a:xfrm>
            <a:prstGeom prst="rect">
              <a:avLst/>
            </a:prstGeom>
            <a:ln>
              <a:noFill/>
            </a:ln>
            <a:effectLst/>
          </p:spPr>
        </p:pic>
        <p:pic>
          <p:nvPicPr>
            <p:cNvPr id="293" name="Picture 292"/>
            <p:cNvPicPr/>
            <p:nvPr/>
          </p:nvPicPr>
          <p:blipFill>
            <a:blip r:embed="rId3">
              <a:extLst/>
            </a:blip>
            <a:stretch>
              <a:fillRect/>
            </a:stretch>
          </p:blipFill>
          <p:spPr>
            <a:xfrm>
              <a:off x="-76200"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9" name="Group 299"/>
          <p:cNvGrpSpPr/>
          <p:nvPr/>
        </p:nvGrpSpPr>
        <p:grpSpPr>
          <a:xfrm>
            <a:off x="6802346" y="787400"/>
            <a:ext cx="5567454" cy="7366000"/>
            <a:chOff x="-81053" y="-63500"/>
            <a:chExt cx="5567453" cy="7366000"/>
          </a:xfrm>
        </p:grpSpPr>
        <p:pic>
          <p:nvPicPr>
            <p:cNvPr id="298" name="British Museum misc 451.jpg"/>
            <p:cNvPicPr/>
            <p:nvPr/>
          </p:nvPicPr>
          <p:blipFill>
            <a:blip r:embed="rId2">
              <a:extLst/>
            </a:blip>
            <a:srcRect t="2455" b="19918"/>
            <a:stretch>
              <a:fillRect/>
            </a:stretch>
          </p:blipFill>
          <p:spPr>
            <a:xfrm>
              <a:off x="0" y="0"/>
              <a:ext cx="5422900" cy="7226300"/>
            </a:xfrm>
            <a:prstGeom prst="rect">
              <a:avLst/>
            </a:prstGeom>
            <a:ln>
              <a:noFill/>
            </a:ln>
            <a:effectLst/>
          </p:spPr>
        </p:pic>
        <p:pic>
          <p:nvPicPr>
            <p:cNvPr id="297" name="Picture 296"/>
            <p:cNvPicPr/>
            <p:nvPr/>
          </p:nvPicPr>
          <p:blipFill>
            <a:blip r:embed="rId3">
              <a:extLst/>
            </a:blip>
            <a:stretch>
              <a:fillRect/>
            </a:stretch>
          </p:blipFill>
          <p:spPr>
            <a:xfrm>
              <a:off x="-81054" y="-63500"/>
              <a:ext cx="5567454" cy="7366000"/>
            </a:xfrm>
            <a:prstGeom prst="rect">
              <a:avLst/>
            </a:prstGeom>
            <a:effectLst/>
          </p:spPr>
        </p:pic>
      </p:grpSp>
      <p:sp>
        <p:nvSpPr>
          <p:cNvPr id="300" name="Shape 300"/>
          <p:cNvSpPr/>
          <p:nvPr/>
        </p:nvSpPr>
        <p:spPr>
          <a:xfrm>
            <a:off x="1003300" y="5080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Sennacherib’s siege of Jerusalem</a:t>
            </a:r>
          </a:p>
        </p:txBody>
      </p:sp>
      <p:sp>
        <p:nvSpPr>
          <p:cNvPr id="301" name="Shape 301"/>
          <p:cNvSpPr/>
          <p:nvPr/>
        </p:nvSpPr>
        <p:spPr>
          <a:xfrm>
            <a:off x="1041400" y="3810000"/>
            <a:ext cx="5600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 prism discovered in the ruins of Nineveh by R. Taylor records the siege of Jerusalem from the Assyrian perspective.  It is called Sennacherib’s Prism or Taylor’s Prism.</a:t>
            </a:r>
          </a:p>
        </p:txBody>
      </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Shape 303"/>
          <p:cNvSpPr/>
          <p:nvPr/>
        </p:nvSpPr>
        <p:spPr>
          <a:xfrm>
            <a:off x="800100" y="1295400"/>
            <a:ext cx="5448300" cy="7594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0" defTabSz="584200">
              <a:lnSpc>
                <a:spcPct val="110000"/>
              </a:lnSpc>
              <a:defRPr sz="1800"/>
            </a:pPr>
            <a:r>
              <a:rPr sz="3600">
                <a:solidFill>
                  <a:srgbClr val="FFFFFF"/>
                </a:solidFill>
                <a:latin typeface="+mj-lt"/>
                <a:ea typeface="+mj-ea"/>
                <a:cs typeface="+mj-cs"/>
                <a:sym typeface="Helvetica Neue Bold Condensed"/>
              </a:rPr>
              <a:t>The Bible says:</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“And the king of Assyria appointed unto Hezekiah king of Judah three hundred talents of silver and thirty talents of gold. And Hezekiah gave him all the silver that was found in the house of the LORD, and in the treasures of the king’s house” (2 Kings 18:14-15).</a:t>
            </a:r>
          </a:p>
        </p:txBody>
      </p:sp>
      <p:grpSp>
        <p:nvGrpSpPr>
          <p:cNvPr id="306" name="Group 306"/>
          <p:cNvGrpSpPr/>
          <p:nvPr/>
        </p:nvGrpSpPr>
        <p:grpSpPr>
          <a:xfrm>
            <a:off x="6802346" y="787400"/>
            <a:ext cx="5567454" cy="7366000"/>
            <a:chOff x="-81053" y="-63500"/>
            <a:chExt cx="5567453" cy="7366000"/>
          </a:xfrm>
        </p:grpSpPr>
        <p:pic>
          <p:nvPicPr>
            <p:cNvPr id="305" name="British Museum misc 451.jpg"/>
            <p:cNvPicPr/>
            <p:nvPr/>
          </p:nvPicPr>
          <p:blipFill>
            <a:blip r:embed="rId2">
              <a:extLst/>
            </a:blip>
            <a:srcRect t="2455" b="19918"/>
            <a:stretch>
              <a:fillRect/>
            </a:stretch>
          </p:blipFill>
          <p:spPr>
            <a:xfrm>
              <a:off x="0" y="0"/>
              <a:ext cx="5422900" cy="7226300"/>
            </a:xfrm>
            <a:prstGeom prst="rect">
              <a:avLst/>
            </a:prstGeom>
            <a:ln>
              <a:noFill/>
            </a:ln>
            <a:effectLst/>
          </p:spPr>
        </p:pic>
        <p:pic>
          <p:nvPicPr>
            <p:cNvPr id="304" name="Picture 303"/>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p:cNvSpPr/>
          <p:nvPr/>
        </p:nvSpPr>
        <p:spPr>
          <a:xfrm>
            <a:off x="10414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“And the king of Assyria sent Tartan and Rabsaris and Rabshakeh from Lachish to king Hezekiah with a great host against Jerusalem” (2 Kings 18:17).</a:t>
            </a:r>
          </a:p>
        </p:txBody>
      </p:sp>
      <p:grpSp>
        <p:nvGrpSpPr>
          <p:cNvPr id="311" name="Group 311"/>
          <p:cNvGrpSpPr/>
          <p:nvPr/>
        </p:nvGrpSpPr>
        <p:grpSpPr>
          <a:xfrm>
            <a:off x="7505417" y="787400"/>
            <a:ext cx="4623083" cy="6108700"/>
            <a:chOff x="-80209" y="-63500"/>
            <a:chExt cx="4623082" cy="6108700"/>
          </a:xfrm>
        </p:grpSpPr>
        <p:pic>
          <p:nvPicPr>
            <p:cNvPr id="310" name="British Museum misc 451.jpg"/>
            <p:cNvPicPr/>
            <p:nvPr/>
          </p:nvPicPr>
          <p:blipFill>
            <a:blip r:embed="rId2">
              <a:extLst/>
            </a:blip>
            <a:srcRect t="2453" r="83" b="19984"/>
            <a:stretch>
              <a:fillRect/>
            </a:stretch>
          </p:blipFill>
          <p:spPr>
            <a:xfrm>
              <a:off x="0" y="0"/>
              <a:ext cx="4479374" cy="5969000"/>
            </a:xfrm>
            <a:prstGeom prst="rect">
              <a:avLst/>
            </a:prstGeom>
            <a:ln>
              <a:noFill/>
            </a:ln>
            <a:effectLst/>
          </p:spPr>
        </p:pic>
        <p:pic>
          <p:nvPicPr>
            <p:cNvPr id="309" name="Picture 308"/>
            <p:cNvPicPr/>
            <p:nvPr/>
          </p:nvPicPr>
          <p:blipFill>
            <a:blip r:embed="rId3">
              <a:extLst/>
            </a:blip>
            <a:stretch>
              <a:fillRect/>
            </a:stretch>
          </p:blipFill>
          <p:spPr>
            <a:xfrm>
              <a:off x="-80210" y="-63500"/>
              <a:ext cx="4623084" cy="6108700"/>
            </a:xfrm>
            <a:prstGeom prst="rect">
              <a:avLst/>
            </a:prstGeom>
            <a:effectLst/>
          </p:spPr>
        </p:pic>
      </p:gr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hape 313"/>
          <p:cNvSpPr/>
          <p:nvPr/>
        </p:nvSpPr>
        <p:spPr>
          <a:xfrm>
            <a:off x="1041400" y="2489200"/>
            <a:ext cx="5715000" cy="6134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 he sent messengers again unto Hezekiah, saying, Thus shall ye speak to Hezekiah king of Judah, saying, Let not thy God in whom thou trustest deceive thee, saying, Jerusalem shall not be delivered unto the hand of the king of Assyria” (2 Kings 19:9-10).</a:t>
            </a:r>
          </a:p>
        </p:txBody>
      </p:sp>
      <p:grpSp>
        <p:nvGrpSpPr>
          <p:cNvPr id="316" name="Group 316"/>
          <p:cNvGrpSpPr/>
          <p:nvPr/>
        </p:nvGrpSpPr>
        <p:grpSpPr>
          <a:xfrm>
            <a:off x="7505417" y="787400"/>
            <a:ext cx="4623083" cy="6108700"/>
            <a:chOff x="-80209" y="-63500"/>
            <a:chExt cx="4623082" cy="6108700"/>
          </a:xfrm>
        </p:grpSpPr>
        <p:pic>
          <p:nvPicPr>
            <p:cNvPr id="315" name="British Museum misc 451.jpg"/>
            <p:cNvPicPr/>
            <p:nvPr/>
          </p:nvPicPr>
          <p:blipFill>
            <a:blip r:embed="rId2">
              <a:extLst/>
            </a:blip>
            <a:srcRect t="2453" r="83" b="19984"/>
            <a:stretch>
              <a:fillRect/>
            </a:stretch>
          </p:blipFill>
          <p:spPr>
            <a:xfrm>
              <a:off x="0" y="0"/>
              <a:ext cx="4479374" cy="5969000"/>
            </a:xfrm>
            <a:prstGeom prst="rect">
              <a:avLst/>
            </a:prstGeom>
            <a:ln>
              <a:noFill/>
            </a:ln>
            <a:effectLst/>
          </p:spPr>
        </p:pic>
        <p:pic>
          <p:nvPicPr>
            <p:cNvPr id="314" name="Picture 313"/>
            <p:cNvPicPr/>
            <p:nvPr/>
          </p:nvPicPr>
          <p:blipFill>
            <a:blip r:embed="rId3">
              <a:extLst/>
            </a:blip>
            <a:stretch>
              <a:fillRect/>
            </a:stretch>
          </p:blipFill>
          <p:spPr>
            <a:xfrm>
              <a:off x="-80210" y="-63500"/>
              <a:ext cx="4623084" cy="6108700"/>
            </a:xfrm>
            <a:prstGeom prst="rect">
              <a:avLst/>
            </a:prstGeom>
            <a:effectLst/>
          </p:spPr>
        </p:pic>
      </p:gr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hape 318"/>
          <p:cNvSpPr/>
          <p:nvPr/>
        </p:nvSpPr>
        <p:spPr>
          <a:xfrm>
            <a:off x="1028700" y="1968500"/>
            <a:ext cx="5715000" cy="6311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“And Hezekiah went up into the house of the LORD, and spread it before the LORD. ... Now therefore, O LORD our God, I beseech thee, save thou us out of his hand, that all the kingdoms of the earth may know that thou art the LORD God, even thou only” (2 Kings 19:14, 19).</a:t>
            </a:r>
          </a:p>
        </p:txBody>
      </p:sp>
      <p:grpSp>
        <p:nvGrpSpPr>
          <p:cNvPr id="321" name="Group 321"/>
          <p:cNvGrpSpPr/>
          <p:nvPr/>
        </p:nvGrpSpPr>
        <p:grpSpPr>
          <a:xfrm>
            <a:off x="7505417" y="787400"/>
            <a:ext cx="4623083" cy="6108700"/>
            <a:chOff x="-80209" y="-63500"/>
            <a:chExt cx="4623082" cy="6108700"/>
          </a:xfrm>
        </p:grpSpPr>
        <p:pic>
          <p:nvPicPr>
            <p:cNvPr id="320" name="British Museum misc 451.jpg"/>
            <p:cNvPicPr/>
            <p:nvPr/>
          </p:nvPicPr>
          <p:blipFill>
            <a:blip r:embed="rId2">
              <a:extLst/>
            </a:blip>
            <a:srcRect t="2453" r="83" b="19984"/>
            <a:stretch>
              <a:fillRect/>
            </a:stretch>
          </p:blipFill>
          <p:spPr>
            <a:xfrm>
              <a:off x="0" y="0"/>
              <a:ext cx="4479374" cy="5969000"/>
            </a:xfrm>
            <a:prstGeom prst="rect">
              <a:avLst/>
            </a:prstGeom>
            <a:ln>
              <a:noFill/>
            </a:ln>
            <a:effectLst/>
          </p:spPr>
        </p:pic>
        <p:pic>
          <p:nvPicPr>
            <p:cNvPr id="319" name="Picture 318"/>
            <p:cNvPicPr/>
            <p:nvPr/>
          </p:nvPicPr>
          <p:blipFill>
            <a:blip r:embed="rId3">
              <a:extLst/>
            </a:blip>
            <a:stretch>
              <a:fillRect/>
            </a:stretch>
          </p:blipFill>
          <p:spPr>
            <a:xfrm>
              <a:off x="-80210" y="-63500"/>
              <a:ext cx="4623084" cy="6108700"/>
            </a:xfrm>
            <a:prstGeom prst="rect">
              <a:avLst/>
            </a:prstGeom>
            <a:effectLst/>
          </p:spPr>
        </p:pic>
      </p:gr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p:nvPr/>
        </p:nvSpPr>
        <p:spPr>
          <a:xfrm>
            <a:off x="10414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“And it came to pass that night, that the angel of the LORD went out, and smote in the camp of the Assyrians an hundred fourscore and five thousand...” (2 Kings 19:35)</a:t>
            </a:r>
          </a:p>
        </p:txBody>
      </p:sp>
      <p:grpSp>
        <p:nvGrpSpPr>
          <p:cNvPr id="326" name="Group 326"/>
          <p:cNvGrpSpPr/>
          <p:nvPr/>
        </p:nvGrpSpPr>
        <p:grpSpPr>
          <a:xfrm>
            <a:off x="7505417" y="787400"/>
            <a:ext cx="4623083" cy="6108700"/>
            <a:chOff x="-80209" y="-63500"/>
            <a:chExt cx="4623082" cy="6108700"/>
          </a:xfrm>
        </p:grpSpPr>
        <p:pic>
          <p:nvPicPr>
            <p:cNvPr id="325" name="British Museum misc 451.jpg"/>
            <p:cNvPicPr/>
            <p:nvPr/>
          </p:nvPicPr>
          <p:blipFill>
            <a:blip r:embed="rId2">
              <a:extLst/>
            </a:blip>
            <a:srcRect t="2453" r="83" b="19984"/>
            <a:stretch>
              <a:fillRect/>
            </a:stretch>
          </p:blipFill>
          <p:spPr>
            <a:xfrm>
              <a:off x="0" y="0"/>
              <a:ext cx="4479374" cy="5969000"/>
            </a:xfrm>
            <a:prstGeom prst="rect">
              <a:avLst/>
            </a:prstGeom>
            <a:ln>
              <a:noFill/>
            </a:ln>
            <a:effectLst/>
          </p:spPr>
        </p:pic>
        <p:pic>
          <p:nvPicPr>
            <p:cNvPr id="324" name="Picture 323"/>
            <p:cNvPicPr/>
            <p:nvPr/>
          </p:nvPicPr>
          <p:blipFill>
            <a:blip r:embed="rId3">
              <a:extLst/>
            </a:blip>
            <a:stretch>
              <a:fillRect/>
            </a:stretch>
          </p:blipFill>
          <p:spPr>
            <a:xfrm>
              <a:off x="-80210" y="-63500"/>
              <a:ext cx="4623084" cy="6108700"/>
            </a:xfrm>
            <a:prstGeom prst="rect">
              <a:avLst/>
            </a:prstGeom>
            <a:effectLst/>
          </p:spPr>
        </p:pic>
      </p:gr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p:nvPr/>
        </p:nvSpPr>
        <p:spPr>
          <a:xfrm>
            <a:off x="990600" y="33655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SENNACHERIB’S PRISM</a:t>
            </a:r>
            <a:r>
              <a:rPr sz="3600">
                <a:solidFill>
                  <a:srgbClr val="94E3FE"/>
                </a:solidFill>
                <a:latin typeface="+mj-lt"/>
                <a:ea typeface="+mj-ea"/>
                <a:cs typeface="+mj-cs"/>
                <a:sym typeface="Helvetica Neue Bold Condensed"/>
              </a:rPr>
              <a:t> -- “As for Hezekiah the Jew, who did not submit to my yoke, 46 of his strong walled cities ... I besieged and took, 200,150 people ... horses cattle and sheep without number I brought away.”</a:t>
            </a:r>
          </a:p>
        </p:txBody>
      </p:sp>
      <p:grpSp>
        <p:nvGrpSpPr>
          <p:cNvPr id="331" name="Group 331"/>
          <p:cNvGrpSpPr/>
          <p:nvPr/>
        </p:nvGrpSpPr>
        <p:grpSpPr>
          <a:xfrm>
            <a:off x="7107710" y="673100"/>
            <a:ext cx="5185890" cy="6858000"/>
            <a:chOff x="-76200" y="-63500"/>
            <a:chExt cx="5185889" cy="6858000"/>
          </a:xfrm>
        </p:grpSpPr>
        <p:pic>
          <p:nvPicPr>
            <p:cNvPr id="330" name="oriental museum 211.jpg"/>
            <p:cNvPicPr/>
            <p:nvPr/>
          </p:nvPicPr>
          <p:blipFill>
            <a:blip r:embed="rId2">
              <a:extLst/>
            </a:blip>
            <a:srcRect l="25055" r="24964"/>
            <a:stretch>
              <a:fillRect/>
            </a:stretch>
          </p:blipFill>
          <p:spPr>
            <a:xfrm>
              <a:off x="0" y="0"/>
              <a:ext cx="5046190" cy="6718300"/>
            </a:xfrm>
            <a:prstGeom prst="rect">
              <a:avLst/>
            </a:prstGeom>
            <a:ln>
              <a:noFill/>
            </a:ln>
            <a:effectLst/>
          </p:spPr>
        </p:pic>
        <p:pic>
          <p:nvPicPr>
            <p:cNvPr id="329" name="Picture 328"/>
            <p:cNvPicPr/>
            <p:nvPr/>
          </p:nvPicPr>
          <p:blipFill>
            <a:blip r:embed="rId3">
              <a:extLst/>
            </a:blip>
            <a:stretch>
              <a:fillRect/>
            </a:stretch>
          </p:blipFill>
          <p:spPr>
            <a:xfrm>
              <a:off x="-76200" y="-63500"/>
              <a:ext cx="5185890" cy="6858000"/>
            </a:xfrm>
            <a:prstGeom prst="rect">
              <a:avLst/>
            </a:prstGeom>
            <a:effectLst/>
          </p:spPr>
        </p:pic>
      </p:gr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p:nvPr/>
        </p:nvSpPr>
        <p:spPr>
          <a:xfrm>
            <a:off x="1003300" y="34036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“[Hezekiah] himself like a caged bird I shut up in Jerusalem, his royal city ... in addition to 30 talents of gold and 800 talents of silver [I took] gems, antimony, jewels ... valuable treasures...”</a:t>
            </a:r>
          </a:p>
        </p:txBody>
      </p:sp>
      <p:grpSp>
        <p:nvGrpSpPr>
          <p:cNvPr id="336" name="Group 336"/>
          <p:cNvGrpSpPr/>
          <p:nvPr/>
        </p:nvGrpSpPr>
        <p:grpSpPr>
          <a:xfrm>
            <a:off x="7107710" y="673100"/>
            <a:ext cx="5185890" cy="6858000"/>
            <a:chOff x="-76200" y="-63500"/>
            <a:chExt cx="5185889" cy="6858000"/>
          </a:xfrm>
        </p:grpSpPr>
        <p:pic>
          <p:nvPicPr>
            <p:cNvPr id="335" name="oriental museum 211.jpg"/>
            <p:cNvPicPr/>
            <p:nvPr/>
          </p:nvPicPr>
          <p:blipFill>
            <a:blip r:embed="rId2">
              <a:extLst/>
            </a:blip>
            <a:srcRect l="25055" r="24964"/>
            <a:stretch>
              <a:fillRect/>
            </a:stretch>
          </p:blipFill>
          <p:spPr>
            <a:xfrm>
              <a:off x="0" y="0"/>
              <a:ext cx="5046190" cy="6718300"/>
            </a:xfrm>
            <a:prstGeom prst="rect">
              <a:avLst/>
            </a:prstGeom>
            <a:ln>
              <a:noFill/>
            </a:ln>
            <a:effectLst/>
          </p:spPr>
        </p:pic>
        <p:pic>
          <p:nvPicPr>
            <p:cNvPr id="334" name="Picture 333"/>
            <p:cNvPicPr/>
            <p:nvPr/>
          </p:nvPicPr>
          <p:blipFill>
            <a:blip r:embed="rId3">
              <a:extLst/>
            </a:blip>
            <a:stretch>
              <a:fillRect/>
            </a:stretch>
          </p:blipFill>
          <p:spPr>
            <a:xfrm>
              <a:off x="-76200" y="-63500"/>
              <a:ext cx="5185890" cy="6858000"/>
            </a:xfrm>
            <a:prstGeom prst="rect">
              <a:avLst/>
            </a:prstGeom>
            <a:effectLst/>
          </p:spPr>
        </p:pic>
      </p:gr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p:nvPr/>
        </p:nvSpPr>
        <p:spPr>
          <a:xfrm>
            <a:off x="10414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his Annals, Sargon II of Assyria described the destruction of Samaria as related in the Bible.</a:t>
            </a:r>
          </a:p>
        </p:txBody>
      </p:sp>
      <p:grpSp>
        <p:nvGrpSpPr>
          <p:cNvPr id="104" name="Group 104"/>
          <p:cNvGrpSpPr/>
          <p:nvPr/>
        </p:nvGrpSpPr>
        <p:grpSpPr>
          <a:xfrm>
            <a:off x="7196835" y="787400"/>
            <a:ext cx="5033265" cy="6654800"/>
            <a:chOff x="-76200" y="-63500"/>
            <a:chExt cx="5033264" cy="6654800"/>
          </a:xfrm>
        </p:grpSpPr>
        <p:pic>
          <p:nvPicPr>
            <p:cNvPr id="103" name="British Museum misc 73.jpg"/>
            <p:cNvPicPr/>
            <p:nvPr/>
          </p:nvPicPr>
          <p:blipFill>
            <a:blip r:embed="rId2">
              <a:extLst/>
            </a:blip>
            <a:srcRect l="4641" r="4481"/>
            <a:stretch>
              <a:fillRect/>
            </a:stretch>
          </p:blipFill>
          <p:spPr>
            <a:xfrm>
              <a:off x="0" y="0"/>
              <a:ext cx="4893565" cy="6515100"/>
            </a:xfrm>
            <a:prstGeom prst="rect">
              <a:avLst/>
            </a:prstGeom>
            <a:ln>
              <a:noFill/>
            </a:ln>
            <a:effectLst/>
          </p:spPr>
        </p:pic>
        <p:pic>
          <p:nvPicPr>
            <p:cNvPr id="102" name="Picture 101"/>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Shape 338"/>
          <p:cNvSpPr/>
          <p:nvPr/>
        </p:nvSpPr>
        <p:spPr>
          <a:xfrm>
            <a:off x="850900" y="1371600"/>
            <a:ext cx="5715000" cy="751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This confirms the Bible in major ways</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(1) Israel was a major power in that day.</a:t>
            </a:r>
          </a:p>
          <a:p>
            <a:pPr lvl="0" defTabSz="584200">
              <a:lnSpc>
                <a:spcPct val="110000"/>
              </a:lnSpc>
              <a:defRPr sz="1800"/>
            </a:pPr>
            <a:r>
              <a:rPr sz="3600">
                <a:solidFill>
                  <a:srgbClr val="94E3FE"/>
                </a:solidFill>
                <a:latin typeface="+mj-lt"/>
                <a:ea typeface="+mj-ea"/>
                <a:cs typeface="+mj-cs"/>
                <a:sym typeface="Helvetica Neue Bold Condensed"/>
              </a:rPr>
              <a:t>(2) Sennacherib was a proud boaster.</a:t>
            </a:r>
          </a:p>
          <a:p>
            <a:pPr lvl="0" defTabSz="584200">
              <a:lnSpc>
                <a:spcPct val="110000"/>
              </a:lnSpc>
              <a:defRPr sz="1800"/>
            </a:pPr>
            <a:r>
              <a:rPr sz="3600">
                <a:solidFill>
                  <a:srgbClr val="94E3FE"/>
                </a:solidFill>
                <a:latin typeface="+mj-lt"/>
                <a:ea typeface="+mj-ea"/>
                <a:cs typeface="+mj-cs"/>
                <a:sym typeface="Helvetica Neue Bold Condensed"/>
              </a:rPr>
              <a:t>(3) Sennacherib shut up Jerusalem like a caged bird.</a:t>
            </a:r>
          </a:p>
          <a:p>
            <a:pPr lvl="0" defTabSz="584200">
              <a:lnSpc>
                <a:spcPct val="110000"/>
              </a:lnSpc>
              <a:defRPr sz="1800"/>
            </a:pPr>
            <a:r>
              <a:rPr sz="3600">
                <a:solidFill>
                  <a:srgbClr val="94E3FE"/>
                </a:solidFill>
                <a:latin typeface="+mj-lt"/>
                <a:ea typeface="+mj-ea"/>
                <a:cs typeface="+mj-cs"/>
                <a:sym typeface="Helvetica Neue Bold Condensed"/>
              </a:rPr>
              <a:t>(4) Hezekiah gave tribute to the Assyrian king.</a:t>
            </a:r>
          </a:p>
        </p:txBody>
      </p:sp>
      <p:grpSp>
        <p:nvGrpSpPr>
          <p:cNvPr id="341" name="Group 341"/>
          <p:cNvGrpSpPr/>
          <p:nvPr/>
        </p:nvGrpSpPr>
        <p:grpSpPr>
          <a:xfrm>
            <a:off x="7505417" y="787400"/>
            <a:ext cx="4623083" cy="6108700"/>
            <a:chOff x="-80209" y="-63500"/>
            <a:chExt cx="4623082" cy="6108700"/>
          </a:xfrm>
        </p:grpSpPr>
        <p:pic>
          <p:nvPicPr>
            <p:cNvPr id="340" name="British Museum misc 451.jpg"/>
            <p:cNvPicPr/>
            <p:nvPr/>
          </p:nvPicPr>
          <p:blipFill>
            <a:blip r:embed="rId2">
              <a:extLst/>
            </a:blip>
            <a:srcRect t="2453" r="83" b="19984"/>
            <a:stretch>
              <a:fillRect/>
            </a:stretch>
          </p:blipFill>
          <p:spPr>
            <a:xfrm>
              <a:off x="0" y="0"/>
              <a:ext cx="4479374" cy="5969000"/>
            </a:xfrm>
            <a:prstGeom prst="rect">
              <a:avLst/>
            </a:prstGeom>
            <a:ln>
              <a:noFill/>
            </a:ln>
            <a:effectLst/>
          </p:spPr>
        </p:pic>
        <p:pic>
          <p:nvPicPr>
            <p:cNvPr id="339" name="Picture 338"/>
            <p:cNvPicPr/>
            <p:nvPr/>
          </p:nvPicPr>
          <p:blipFill>
            <a:blip r:embed="rId3">
              <a:extLst/>
            </a:blip>
            <a:stretch>
              <a:fillRect/>
            </a:stretch>
          </p:blipFill>
          <p:spPr>
            <a:xfrm>
              <a:off x="-80210" y="-63500"/>
              <a:ext cx="4623084" cy="6108700"/>
            </a:xfrm>
            <a:prstGeom prst="rect">
              <a:avLst/>
            </a:prstGeom>
            <a:effectLst/>
          </p:spPr>
        </p:pic>
      </p:gr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Shape 343"/>
          <p:cNvSpPr/>
          <p:nvPr/>
        </p:nvSpPr>
        <p:spPr>
          <a:xfrm>
            <a:off x="850900" y="901700"/>
            <a:ext cx="5715000" cy="795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This confirms the Bible in major ways</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(5) The tribute in gold was 30 talents.</a:t>
            </a:r>
          </a:p>
          <a:p>
            <a:pPr lvl="0" defTabSz="584200">
              <a:lnSpc>
                <a:spcPct val="110000"/>
              </a:lnSpc>
              <a:defRPr sz="1800"/>
            </a:pPr>
            <a:r>
              <a:rPr sz="3600">
                <a:solidFill>
                  <a:srgbClr val="94E3FE"/>
                </a:solidFill>
                <a:latin typeface="+mj-lt"/>
                <a:ea typeface="+mj-ea"/>
                <a:cs typeface="+mj-cs"/>
                <a:sym typeface="Helvetica Neue Bold Condensed"/>
              </a:rPr>
              <a:t>(6) Sennacherib did not conquer Jerusalem. The Assyrian account only says that Sennacherib besieged Jerusalem.</a:t>
            </a:r>
          </a:p>
        </p:txBody>
      </p:sp>
      <p:grpSp>
        <p:nvGrpSpPr>
          <p:cNvPr id="346" name="Group 346"/>
          <p:cNvGrpSpPr/>
          <p:nvPr/>
        </p:nvGrpSpPr>
        <p:grpSpPr>
          <a:xfrm>
            <a:off x="7505417" y="787400"/>
            <a:ext cx="4623083" cy="6108700"/>
            <a:chOff x="-80209" y="-63500"/>
            <a:chExt cx="4623082" cy="6108700"/>
          </a:xfrm>
        </p:grpSpPr>
        <p:pic>
          <p:nvPicPr>
            <p:cNvPr id="345" name="British Museum misc 451.jpg"/>
            <p:cNvPicPr/>
            <p:nvPr/>
          </p:nvPicPr>
          <p:blipFill>
            <a:blip r:embed="rId2">
              <a:extLst/>
            </a:blip>
            <a:srcRect t="2453" r="83" b="19984"/>
            <a:stretch>
              <a:fillRect/>
            </a:stretch>
          </p:blipFill>
          <p:spPr>
            <a:xfrm>
              <a:off x="0" y="0"/>
              <a:ext cx="4479374" cy="5969000"/>
            </a:xfrm>
            <a:prstGeom prst="rect">
              <a:avLst/>
            </a:prstGeom>
            <a:ln>
              <a:noFill/>
            </a:ln>
            <a:effectLst/>
          </p:spPr>
        </p:pic>
        <p:pic>
          <p:nvPicPr>
            <p:cNvPr id="344" name="Picture 343"/>
            <p:cNvPicPr/>
            <p:nvPr/>
          </p:nvPicPr>
          <p:blipFill>
            <a:blip r:embed="rId3">
              <a:extLst/>
            </a:blip>
            <a:stretch>
              <a:fillRect/>
            </a:stretch>
          </p:blipFill>
          <p:spPr>
            <a:xfrm>
              <a:off x="-80210" y="-63500"/>
              <a:ext cx="4623084" cy="6108700"/>
            </a:xfrm>
            <a:prstGeom prst="rect">
              <a:avLst/>
            </a:prstGeom>
            <a:effectLst/>
          </p:spPr>
        </p:pic>
      </p:gr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Shape 348"/>
          <p:cNvSpPr/>
          <p:nvPr/>
        </p:nvSpPr>
        <p:spPr>
          <a:xfrm>
            <a:off x="10414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only difference between the accounts is the Assyrian statement that the tribute in silver was 800 talents whereas the Bible says it was 300 (2 Kings 18:14).</a:t>
            </a:r>
          </a:p>
        </p:txBody>
      </p:sp>
      <p:grpSp>
        <p:nvGrpSpPr>
          <p:cNvPr id="351" name="Group 351"/>
          <p:cNvGrpSpPr/>
          <p:nvPr/>
        </p:nvGrpSpPr>
        <p:grpSpPr>
          <a:xfrm>
            <a:off x="7505417" y="787400"/>
            <a:ext cx="4623083" cy="6108700"/>
            <a:chOff x="-80209" y="-63500"/>
            <a:chExt cx="4623082" cy="6108700"/>
          </a:xfrm>
        </p:grpSpPr>
        <p:pic>
          <p:nvPicPr>
            <p:cNvPr id="350" name="British Museum misc 451.jpg"/>
            <p:cNvPicPr/>
            <p:nvPr/>
          </p:nvPicPr>
          <p:blipFill>
            <a:blip r:embed="rId2">
              <a:extLst/>
            </a:blip>
            <a:srcRect t="2453" r="83" b="19984"/>
            <a:stretch>
              <a:fillRect/>
            </a:stretch>
          </p:blipFill>
          <p:spPr>
            <a:xfrm>
              <a:off x="0" y="0"/>
              <a:ext cx="4479374" cy="5969000"/>
            </a:xfrm>
            <a:prstGeom prst="rect">
              <a:avLst/>
            </a:prstGeom>
            <a:ln>
              <a:noFill/>
            </a:ln>
            <a:effectLst/>
          </p:spPr>
        </p:pic>
        <p:pic>
          <p:nvPicPr>
            <p:cNvPr id="349" name="Picture 348"/>
            <p:cNvPicPr/>
            <p:nvPr/>
          </p:nvPicPr>
          <p:blipFill>
            <a:blip r:embed="rId3">
              <a:extLst/>
            </a:blip>
            <a:stretch>
              <a:fillRect/>
            </a:stretch>
          </p:blipFill>
          <p:spPr>
            <a:xfrm>
              <a:off x="-80210" y="-63500"/>
              <a:ext cx="4623084" cy="6108700"/>
            </a:xfrm>
            <a:prstGeom prst="rect">
              <a:avLst/>
            </a:prstGeom>
            <a:effectLst/>
          </p:spPr>
        </p:pic>
      </p:gr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p:nvPr/>
        </p:nvSpPr>
        <p:spPr>
          <a:xfrm>
            <a:off x="1054100" y="24638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We don’t know why the Assyrian account says 800 talents, but we know that the Bible has always proven to be right, whereas pagan records were often notoriously undependable.</a:t>
            </a:r>
          </a:p>
        </p:txBody>
      </p:sp>
      <p:grpSp>
        <p:nvGrpSpPr>
          <p:cNvPr id="356" name="Group 356"/>
          <p:cNvGrpSpPr/>
          <p:nvPr/>
        </p:nvGrpSpPr>
        <p:grpSpPr>
          <a:xfrm>
            <a:off x="7505417" y="787400"/>
            <a:ext cx="4623083" cy="6108700"/>
            <a:chOff x="-80209" y="-63500"/>
            <a:chExt cx="4623082" cy="6108700"/>
          </a:xfrm>
        </p:grpSpPr>
        <p:pic>
          <p:nvPicPr>
            <p:cNvPr id="355" name="British Museum misc 451.jpg"/>
            <p:cNvPicPr/>
            <p:nvPr/>
          </p:nvPicPr>
          <p:blipFill>
            <a:blip r:embed="rId2">
              <a:extLst/>
            </a:blip>
            <a:srcRect t="2453" r="83" b="19984"/>
            <a:stretch>
              <a:fillRect/>
            </a:stretch>
          </p:blipFill>
          <p:spPr>
            <a:xfrm>
              <a:off x="0" y="0"/>
              <a:ext cx="4479374" cy="5969000"/>
            </a:xfrm>
            <a:prstGeom prst="rect">
              <a:avLst/>
            </a:prstGeom>
            <a:ln>
              <a:noFill/>
            </a:ln>
            <a:effectLst/>
          </p:spPr>
        </p:pic>
        <p:pic>
          <p:nvPicPr>
            <p:cNvPr id="354" name="Picture 353"/>
            <p:cNvPicPr/>
            <p:nvPr/>
          </p:nvPicPr>
          <p:blipFill>
            <a:blip r:embed="rId3">
              <a:extLst/>
            </a:blip>
            <a:stretch>
              <a:fillRect/>
            </a:stretch>
          </p:blipFill>
          <p:spPr>
            <a:xfrm>
              <a:off x="-80210" y="-63500"/>
              <a:ext cx="4623084" cy="6108700"/>
            </a:xfrm>
            <a:prstGeom prst="rect">
              <a:avLst/>
            </a:prstGeom>
            <a:effectLst/>
          </p:spPr>
        </p:pic>
      </p:gr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Shape 358"/>
          <p:cNvSpPr/>
          <p:nvPr/>
        </p:nvSpPr>
        <p:spPr>
          <a:xfrm>
            <a:off x="1054100" y="33401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30 talents of gold was 2,250 pounds and 300 talents of silver was 22,500 pounds. Thus we are given a glimpse into the great wealth of Judah even in this reduced, apostate stage in her history.</a:t>
            </a:r>
          </a:p>
        </p:txBody>
      </p:sp>
      <p:grpSp>
        <p:nvGrpSpPr>
          <p:cNvPr id="361" name="Group 361"/>
          <p:cNvGrpSpPr/>
          <p:nvPr/>
        </p:nvGrpSpPr>
        <p:grpSpPr>
          <a:xfrm>
            <a:off x="7505417" y="787400"/>
            <a:ext cx="4623083" cy="6108700"/>
            <a:chOff x="-80209" y="-63500"/>
            <a:chExt cx="4623082" cy="6108700"/>
          </a:xfrm>
        </p:grpSpPr>
        <p:pic>
          <p:nvPicPr>
            <p:cNvPr id="360" name="British Museum misc 451.jpg"/>
            <p:cNvPicPr/>
            <p:nvPr/>
          </p:nvPicPr>
          <p:blipFill>
            <a:blip r:embed="rId2">
              <a:extLst/>
            </a:blip>
            <a:srcRect t="2453" r="83" b="19984"/>
            <a:stretch>
              <a:fillRect/>
            </a:stretch>
          </p:blipFill>
          <p:spPr>
            <a:xfrm>
              <a:off x="0" y="0"/>
              <a:ext cx="4479374" cy="5969000"/>
            </a:xfrm>
            <a:prstGeom prst="rect">
              <a:avLst/>
            </a:prstGeom>
            <a:ln>
              <a:noFill/>
            </a:ln>
            <a:effectLst/>
          </p:spPr>
        </p:pic>
        <p:pic>
          <p:nvPicPr>
            <p:cNvPr id="359" name="Picture 358"/>
            <p:cNvPicPr/>
            <p:nvPr/>
          </p:nvPicPr>
          <p:blipFill>
            <a:blip r:embed="rId3">
              <a:extLst/>
            </a:blip>
            <a:stretch>
              <a:fillRect/>
            </a:stretch>
          </p:blipFill>
          <p:spPr>
            <a:xfrm>
              <a:off x="-80210" y="-63500"/>
              <a:ext cx="4623084" cy="6108700"/>
            </a:xfrm>
            <a:prstGeom prst="rect">
              <a:avLst/>
            </a:prstGeom>
            <a:effectLst/>
          </p:spPr>
        </p:pic>
      </p:gr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hape 363"/>
          <p:cNvSpPr/>
          <p:nvPr/>
        </p:nvSpPr>
        <p:spPr>
          <a:xfrm>
            <a:off x="990600" y="3937000"/>
            <a:ext cx="5715000" cy="3429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Bible says that after the destruction of his army, Sennacherib went back to Nineveh and was killed by two of his sons.</a:t>
            </a:r>
          </a:p>
        </p:txBody>
      </p:sp>
      <p:grpSp>
        <p:nvGrpSpPr>
          <p:cNvPr id="366" name="Group 366"/>
          <p:cNvGrpSpPr/>
          <p:nvPr/>
        </p:nvGrpSpPr>
        <p:grpSpPr>
          <a:xfrm>
            <a:off x="7505417" y="787400"/>
            <a:ext cx="4623083" cy="6108700"/>
            <a:chOff x="-76200" y="-63500"/>
            <a:chExt cx="4623082" cy="6108700"/>
          </a:xfrm>
        </p:grpSpPr>
        <p:pic>
          <p:nvPicPr>
            <p:cNvPr id="365" name="DSC_3410.png"/>
            <p:cNvPicPr/>
            <p:nvPr/>
          </p:nvPicPr>
          <p:blipFill>
            <a:blip r:embed="rId2">
              <a:extLst/>
            </a:blip>
            <a:srcRect l="4631" r="4428"/>
            <a:stretch>
              <a:fillRect/>
            </a:stretch>
          </p:blipFill>
          <p:spPr>
            <a:xfrm>
              <a:off x="0" y="0"/>
              <a:ext cx="4483383" cy="5969000"/>
            </a:xfrm>
            <a:prstGeom prst="rect">
              <a:avLst/>
            </a:prstGeom>
            <a:ln>
              <a:noFill/>
            </a:ln>
            <a:effectLst/>
          </p:spPr>
        </p:pic>
        <p:pic>
          <p:nvPicPr>
            <p:cNvPr id="364" name="Picture 363"/>
            <p:cNvPicPr/>
            <p:nvPr/>
          </p:nvPicPr>
          <p:blipFill>
            <a:blip r:embed="rId3">
              <a:extLst/>
            </a:blip>
            <a:stretch>
              <a:fillRect/>
            </a:stretch>
          </p:blipFill>
          <p:spPr>
            <a:xfrm>
              <a:off x="-76200" y="-63500"/>
              <a:ext cx="4623083" cy="6108700"/>
            </a:xfrm>
            <a:prstGeom prst="rect">
              <a:avLst/>
            </a:prstGeom>
            <a:effectLst/>
          </p:spPr>
        </p:pic>
      </p:grpSp>
      <p:sp>
        <p:nvSpPr>
          <p:cNvPr id="367" name="Shape 367"/>
          <p:cNvSpPr/>
          <p:nvPr/>
        </p:nvSpPr>
        <p:spPr>
          <a:xfrm>
            <a:off x="1003300" y="5080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Sennacherib killed by his sons</a:t>
            </a:r>
          </a:p>
        </p:txBody>
      </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1" name="Group 371"/>
          <p:cNvGrpSpPr/>
          <p:nvPr/>
        </p:nvGrpSpPr>
        <p:grpSpPr>
          <a:xfrm>
            <a:off x="7505417" y="787400"/>
            <a:ext cx="4623083" cy="6108700"/>
            <a:chOff x="-76200" y="-63500"/>
            <a:chExt cx="4623082" cy="6108700"/>
          </a:xfrm>
        </p:grpSpPr>
        <p:pic>
          <p:nvPicPr>
            <p:cNvPr id="370" name="DSC_3410.png"/>
            <p:cNvPicPr/>
            <p:nvPr/>
          </p:nvPicPr>
          <p:blipFill>
            <a:blip r:embed="rId2">
              <a:extLst/>
            </a:blip>
            <a:srcRect l="4631" r="4428"/>
            <a:stretch>
              <a:fillRect/>
            </a:stretch>
          </p:blipFill>
          <p:spPr>
            <a:xfrm>
              <a:off x="0" y="0"/>
              <a:ext cx="4483383" cy="5969000"/>
            </a:xfrm>
            <a:prstGeom prst="rect">
              <a:avLst/>
            </a:prstGeom>
            <a:ln>
              <a:noFill/>
            </a:ln>
            <a:effectLst/>
          </p:spPr>
        </p:pic>
        <p:pic>
          <p:nvPicPr>
            <p:cNvPr id="369" name="Picture 368"/>
            <p:cNvPicPr/>
            <p:nvPr/>
          </p:nvPicPr>
          <p:blipFill>
            <a:blip r:embed="rId3">
              <a:extLst/>
            </a:blip>
            <a:stretch>
              <a:fillRect/>
            </a:stretch>
          </p:blipFill>
          <p:spPr>
            <a:xfrm>
              <a:off x="-76200" y="-63500"/>
              <a:ext cx="4623083" cy="6108700"/>
            </a:xfrm>
            <a:prstGeom prst="rect">
              <a:avLst/>
            </a:prstGeom>
            <a:effectLst/>
          </p:spPr>
        </p:pic>
      </p:grpSp>
      <p:sp>
        <p:nvSpPr>
          <p:cNvPr id="372" name="Shape 372"/>
          <p:cNvSpPr/>
          <p:nvPr/>
        </p:nvSpPr>
        <p:spPr>
          <a:xfrm>
            <a:off x="901700" y="1308100"/>
            <a:ext cx="5892800" cy="751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“So Sennacherib king of Assyria departed, and went and returned, and dwelt at Nineveh. And it came to pass, as he was worshipping in the house of Nisroch his god, that Adrammelech and Sharezer his sons smote him with the sword: and they escaped into the land of Armenia. And Esarhaddon his son reigned in his stead” (2 Kings 19:36-37).</a:t>
            </a:r>
          </a:p>
        </p:txBody>
      </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6" name="Group 376"/>
          <p:cNvGrpSpPr/>
          <p:nvPr/>
        </p:nvGrpSpPr>
        <p:grpSpPr>
          <a:xfrm>
            <a:off x="7505417" y="787400"/>
            <a:ext cx="4623083" cy="6108700"/>
            <a:chOff x="-76200" y="-63500"/>
            <a:chExt cx="4623082" cy="6108700"/>
          </a:xfrm>
        </p:grpSpPr>
        <p:pic>
          <p:nvPicPr>
            <p:cNvPr id="375" name="DSC_3410.png"/>
            <p:cNvPicPr/>
            <p:nvPr/>
          </p:nvPicPr>
          <p:blipFill>
            <a:blip r:embed="rId2">
              <a:extLst/>
            </a:blip>
            <a:srcRect l="4631" r="4428"/>
            <a:stretch>
              <a:fillRect/>
            </a:stretch>
          </p:blipFill>
          <p:spPr>
            <a:xfrm>
              <a:off x="0" y="0"/>
              <a:ext cx="4483383" cy="5969000"/>
            </a:xfrm>
            <a:prstGeom prst="rect">
              <a:avLst/>
            </a:prstGeom>
            <a:ln>
              <a:noFill/>
            </a:ln>
            <a:effectLst/>
          </p:spPr>
        </p:pic>
        <p:pic>
          <p:nvPicPr>
            <p:cNvPr id="374" name="Picture 373"/>
            <p:cNvPicPr/>
            <p:nvPr/>
          </p:nvPicPr>
          <p:blipFill>
            <a:blip r:embed="rId3">
              <a:extLst/>
            </a:blip>
            <a:stretch>
              <a:fillRect/>
            </a:stretch>
          </p:blipFill>
          <p:spPr>
            <a:xfrm>
              <a:off x="-76200" y="-63500"/>
              <a:ext cx="4623083" cy="6108700"/>
            </a:xfrm>
            <a:prstGeom prst="rect">
              <a:avLst/>
            </a:prstGeom>
            <a:effectLst/>
          </p:spPr>
        </p:pic>
      </p:grpSp>
      <p:sp>
        <p:nvSpPr>
          <p:cNvPr id="377" name="Shape 377"/>
          <p:cNvSpPr/>
          <p:nvPr/>
        </p:nvSpPr>
        <p:spPr>
          <a:xfrm>
            <a:off x="1079500" y="1562100"/>
            <a:ext cx="5892800" cy="751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This is documented in the records of Sennacherib’s son Esarhaddon as follows:</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“My brothers rebelled. In order to exercise royal authority they killed Sennacherib. I became a raging lion, my mind was in a fury. ... These usurpers fled to an unknown land.”</a:t>
            </a:r>
          </a:p>
        </p:txBody>
      </p:sp>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Shape 379"/>
          <p:cNvSpPr/>
          <p:nvPr/>
        </p:nvSpPr>
        <p:spPr>
          <a:xfrm>
            <a:off x="990600" y="3937000"/>
            <a:ext cx="5715000" cy="3429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Bible says that after Hezekiah was healed, he was visited by the representatives of Merodach-Baladan of Babylon.</a:t>
            </a:r>
          </a:p>
        </p:txBody>
      </p:sp>
      <p:grpSp>
        <p:nvGrpSpPr>
          <p:cNvPr id="382" name="Group 382"/>
          <p:cNvGrpSpPr/>
          <p:nvPr/>
        </p:nvGrpSpPr>
        <p:grpSpPr>
          <a:xfrm>
            <a:off x="7505417" y="787400"/>
            <a:ext cx="4623083" cy="6108700"/>
            <a:chOff x="-76482" y="-63500"/>
            <a:chExt cx="4623082" cy="6108700"/>
          </a:xfrm>
        </p:grpSpPr>
        <p:pic>
          <p:nvPicPr>
            <p:cNvPr id="381" name="from Hoerth and McRay Bible Archaeology 2.png"/>
            <p:cNvPicPr/>
            <p:nvPr/>
          </p:nvPicPr>
          <p:blipFill>
            <a:blip r:embed="rId2">
              <a:extLst/>
            </a:blip>
            <a:srcRect t="7741" r="6" b="7638"/>
            <a:stretch>
              <a:fillRect/>
            </a:stretch>
          </p:blipFill>
          <p:spPr>
            <a:xfrm>
              <a:off x="0" y="0"/>
              <a:ext cx="4483100" cy="5969000"/>
            </a:xfrm>
            <a:prstGeom prst="rect">
              <a:avLst/>
            </a:prstGeom>
            <a:ln>
              <a:noFill/>
            </a:ln>
            <a:effectLst/>
          </p:spPr>
        </p:pic>
        <p:pic>
          <p:nvPicPr>
            <p:cNvPr id="380" name="Picture 379"/>
            <p:cNvPicPr/>
            <p:nvPr/>
          </p:nvPicPr>
          <p:blipFill>
            <a:blip r:embed="rId3">
              <a:extLst/>
            </a:blip>
            <a:stretch>
              <a:fillRect/>
            </a:stretch>
          </p:blipFill>
          <p:spPr>
            <a:xfrm>
              <a:off x="-76483" y="-63500"/>
              <a:ext cx="4623083" cy="6108700"/>
            </a:xfrm>
            <a:prstGeom prst="rect">
              <a:avLst/>
            </a:prstGeom>
            <a:effectLst/>
          </p:spPr>
        </p:pic>
      </p:grpSp>
      <p:sp>
        <p:nvSpPr>
          <p:cNvPr id="383" name="Shape 383"/>
          <p:cNvSpPr/>
          <p:nvPr/>
        </p:nvSpPr>
        <p:spPr>
          <a:xfrm>
            <a:off x="1003300" y="5080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Merodach Baladan</a:t>
            </a:r>
          </a:p>
        </p:txBody>
      </p:sp>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Group 387"/>
          <p:cNvGrpSpPr/>
          <p:nvPr/>
        </p:nvGrpSpPr>
        <p:grpSpPr>
          <a:xfrm>
            <a:off x="7505417" y="787400"/>
            <a:ext cx="4623083" cy="6108700"/>
            <a:chOff x="-76482" y="-63500"/>
            <a:chExt cx="4623082" cy="6108700"/>
          </a:xfrm>
        </p:grpSpPr>
        <p:pic>
          <p:nvPicPr>
            <p:cNvPr id="386" name="from Hoerth and McRay Bible Archaeology 2.png"/>
            <p:cNvPicPr/>
            <p:nvPr/>
          </p:nvPicPr>
          <p:blipFill>
            <a:blip r:embed="rId2">
              <a:extLst/>
            </a:blip>
            <a:srcRect t="7741" r="6" b="7638"/>
            <a:stretch>
              <a:fillRect/>
            </a:stretch>
          </p:blipFill>
          <p:spPr>
            <a:xfrm>
              <a:off x="0" y="0"/>
              <a:ext cx="4483100" cy="5969000"/>
            </a:xfrm>
            <a:prstGeom prst="rect">
              <a:avLst/>
            </a:prstGeom>
            <a:ln>
              <a:noFill/>
            </a:ln>
            <a:effectLst/>
          </p:spPr>
        </p:pic>
        <p:pic>
          <p:nvPicPr>
            <p:cNvPr id="385" name="Picture 384"/>
            <p:cNvPicPr/>
            <p:nvPr/>
          </p:nvPicPr>
          <p:blipFill>
            <a:blip r:embed="rId3">
              <a:extLst/>
            </a:blip>
            <a:stretch>
              <a:fillRect/>
            </a:stretch>
          </p:blipFill>
          <p:spPr>
            <a:xfrm>
              <a:off x="-76483" y="-63500"/>
              <a:ext cx="4623083" cy="6108700"/>
            </a:xfrm>
            <a:prstGeom prst="rect">
              <a:avLst/>
            </a:prstGeom>
            <a:effectLst/>
          </p:spPr>
        </p:pic>
      </p:grpSp>
      <p:sp>
        <p:nvSpPr>
          <p:cNvPr id="388" name="Shape 388"/>
          <p:cNvSpPr/>
          <p:nvPr/>
        </p:nvSpPr>
        <p:spPr>
          <a:xfrm>
            <a:off x="1003300" y="3759200"/>
            <a:ext cx="5892800" cy="558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“At that time Merodachbaladan, the son of Baladan, king of Babylon, sent letters and a present to Hezekiah: for he had heard that he was recovered” (2 Isaiah 39:1).</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Shape 106"/>
          <p:cNvSpPr/>
          <p:nvPr/>
        </p:nvSpPr>
        <p:spPr>
          <a:xfrm>
            <a:off x="10414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Samaria was besieged in Hezekiah’s fourth year by Shalmaneser and after a three year siege the city fell. By this time Shalmaneser had died and Sargon II was on Assyria’s throne.</a:t>
            </a:r>
          </a:p>
        </p:txBody>
      </p:sp>
      <p:grpSp>
        <p:nvGrpSpPr>
          <p:cNvPr id="109" name="Group 109"/>
          <p:cNvGrpSpPr/>
          <p:nvPr/>
        </p:nvGrpSpPr>
        <p:grpSpPr>
          <a:xfrm>
            <a:off x="7196835" y="787400"/>
            <a:ext cx="5033265" cy="6654800"/>
            <a:chOff x="-76200" y="-63500"/>
            <a:chExt cx="5033264" cy="6654800"/>
          </a:xfrm>
        </p:grpSpPr>
        <p:pic>
          <p:nvPicPr>
            <p:cNvPr id="108" name="British Museum misc 73.jpg"/>
            <p:cNvPicPr/>
            <p:nvPr/>
          </p:nvPicPr>
          <p:blipFill>
            <a:blip r:embed="rId2">
              <a:extLst/>
            </a:blip>
            <a:srcRect l="4641" r="4481"/>
            <a:stretch>
              <a:fillRect/>
            </a:stretch>
          </p:blipFill>
          <p:spPr>
            <a:xfrm>
              <a:off x="0" y="0"/>
              <a:ext cx="4893565" cy="6515100"/>
            </a:xfrm>
            <a:prstGeom prst="rect">
              <a:avLst/>
            </a:prstGeom>
            <a:ln>
              <a:noFill/>
            </a:ln>
            <a:effectLst/>
          </p:spPr>
        </p:pic>
        <p:pic>
          <p:nvPicPr>
            <p:cNvPr id="107" name="Picture 106"/>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2" name="Group 392"/>
          <p:cNvGrpSpPr/>
          <p:nvPr/>
        </p:nvGrpSpPr>
        <p:grpSpPr>
          <a:xfrm>
            <a:off x="7505417" y="787400"/>
            <a:ext cx="4623083" cy="6108700"/>
            <a:chOff x="-76482" y="-63500"/>
            <a:chExt cx="4623082" cy="6108700"/>
          </a:xfrm>
        </p:grpSpPr>
        <p:pic>
          <p:nvPicPr>
            <p:cNvPr id="391" name="from Hoerth and McRay Bible Archaeology 2.png"/>
            <p:cNvPicPr/>
            <p:nvPr/>
          </p:nvPicPr>
          <p:blipFill>
            <a:blip r:embed="rId2">
              <a:extLst/>
            </a:blip>
            <a:srcRect t="7741" r="6" b="7638"/>
            <a:stretch>
              <a:fillRect/>
            </a:stretch>
          </p:blipFill>
          <p:spPr>
            <a:xfrm>
              <a:off x="0" y="0"/>
              <a:ext cx="4483100" cy="5969000"/>
            </a:xfrm>
            <a:prstGeom prst="rect">
              <a:avLst/>
            </a:prstGeom>
            <a:ln>
              <a:noFill/>
            </a:ln>
            <a:effectLst/>
          </p:spPr>
        </p:pic>
        <p:pic>
          <p:nvPicPr>
            <p:cNvPr id="390" name="Picture 389"/>
            <p:cNvPicPr/>
            <p:nvPr/>
          </p:nvPicPr>
          <p:blipFill>
            <a:blip r:embed="rId3">
              <a:extLst/>
            </a:blip>
            <a:stretch>
              <a:fillRect/>
            </a:stretch>
          </p:blipFill>
          <p:spPr>
            <a:xfrm>
              <a:off x="-76483" y="-63500"/>
              <a:ext cx="4623083" cy="6108700"/>
            </a:xfrm>
            <a:prstGeom prst="rect">
              <a:avLst/>
            </a:prstGeom>
            <a:effectLst/>
          </p:spPr>
        </p:pic>
      </p:grpSp>
      <p:sp>
        <p:nvSpPr>
          <p:cNvPr id="393" name="Shape 393"/>
          <p:cNvSpPr/>
          <p:nvPr/>
        </p:nvSpPr>
        <p:spPr>
          <a:xfrm>
            <a:off x="1003300" y="1778000"/>
            <a:ext cx="5892800" cy="7213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“And Hezekiah was glad of them, and shewed them the house of his precious things, the silver, and the gold, and the spices, and the precious ointment, and all the house of his armour, and all that was found in his treasures: there was nothing in his house, nor in all his dominion, that Hezekiah shewed them not” (Isaiah 39:2).</a:t>
            </a:r>
          </a:p>
        </p:txBody>
      </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Shape 395"/>
          <p:cNvSpPr/>
          <p:nvPr/>
        </p:nvSpPr>
        <p:spPr>
          <a:xfrm>
            <a:off x="1003300" y="4978400"/>
            <a:ext cx="5892800" cy="4013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Merodach was another name for Marduk, Babylon’s chief god that was worshipped as a serpent-dragon.</a:t>
            </a:r>
          </a:p>
        </p:txBody>
      </p:sp>
      <p:grpSp>
        <p:nvGrpSpPr>
          <p:cNvPr id="398" name="Group 398"/>
          <p:cNvGrpSpPr/>
          <p:nvPr/>
        </p:nvGrpSpPr>
        <p:grpSpPr>
          <a:xfrm>
            <a:off x="7607017" y="825500"/>
            <a:ext cx="4623083" cy="6108700"/>
            <a:chOff x="-135393" y="-63500"/>
            <a:chExt cx="4623082" cy="6108700"/>
          </a:xfrm>
        </p:grpSpPr>
        <p:pic>
          <p:nvPicPr>
            <p:cNvPr id="397" name="istanbul archaeological museum (17).jpg"/>
            <p:cNvPicPr/>
            <p:nvPr/>
          </p:nvPicPr>
          <p:blipFill>
            <a:blip r:embed="rId2">
              <a:extLst/>
            </a:blip>
            <a:srcRect r="51061"/>
            <a:stretch>
              <a:fillRect/>
            </a:stretch>
          </p:blipFill>
          <p:spPr>
            <a:xfrm>
              <a:off x="0" y="0"/>
              <a:ext cx="4424189" cy="5969000"/>
            </a:xfrm>
            <a:prstGeom prst="rect">
              <a:avLst/>
            </a:prstGeom>
            <a:ln>
              <a:noFill/>
            </a:ln>
            <a:effectLst/>
          </p:spPr>
        </p:pic>
        <p:pic>
          <p:nvPicPr>
            <p:cNvPr id="396" name="Picture 395"/>
            <p:cNvPicPr/>
            <p:nvPr/>
          </p:nvPicPr>
          <p:blipFill>
            <a:blip r:embed="rId3">
              <a:extLst/>
            </a:blip>
            <a:stretch>
              <a:fillRect/>
            </a:stretch>
          </p:blipFill>
          <p:spPr>
            <a:xfrm>
              <a:off x="-135394"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2" name="Group 402"/>
          <p:cNvGrpSpPr/>
          <p:nvPr/>
        </p:nvGrpSpPr>
        <p:grpSpPr>
          <a:xfrm>
            <a:off x="7505417" y="787400"/>
            <a:ext cx="4623083" cy="6108700"/>
            <a:chOff x="-76482" y="-63500"/>
            <a:chExt cx="4623082" cy="6108700"/>
          </a:xfrm>
        </p:grpSpPr>
        <p:pic>
          <p:nvPicPr>
            <p:cNvPr id="401" name="from Hoerth and McRay Bible Archaeology 2.png"/>
            <p:cNvPicPr/>
            <p:nvPr/>
          </p:nvPicPr>
          <p:blipFill>
            <a:blip r:embed="rId2">
              <a:extLst/>
            </a:blip>
            <a:srcRect t="7741" r="6" b="7638"/>
            <a:stretch>
              <a:fillRect/>
            </a:stretch>
          </p:blipFill>
          <p:spPr>
            <a:xfrm>
              <a:off x="0" y="0"/>
              <a:ext cx="4483100" cy="5969000"/>
            </a:xfrm>
            <a:prstGeom prst="rect">
              <a:avLst/>
            </a:prstGeom>
            <a:ln>
              <a:noFill/>
            </a:ln>
            <a:effectLst/>
          </p:spPr>
        </p:pic>
        <p:pic>
          <p:nvPicPr>
            <p:cNvPr id="400" name="Picture 399"/>
            <p:cNvPicPr/>
            <p:nvPr/>
          </p:nvPicPr>
          <p:blipFill>
            <a:blip r:embed="rId3">
              <a:extLst/>
            </a:blip>
            <a:stretch>
              <a:fillRect/>
            </a:stretch>
          </p:blipFill>
          <p:spPr>
            <a:xfrm>
              <a:off x="-76483" y="-63500"/>
              <a:ext cx="4623083" cy="6108700"/>
            </a:xfrm>
            <a:prstGeom prst="rect">
              <a:avLst/>
            </a:prstGeom>
            <a:effectLst/>
          </p:spPr>
        </p:pic>
      </p:grpSp>
      <p:sp>
        <p:nvSpPr>
          <p:cNvPr id="403" name="Shape 403"/>
          <p:cNvSpPr/>
          <p:nvPr/>
        </p:nvSpPr>
        <p:spPr>
          <a:xfrm>
            <a:off x="1003300" y="3721100"/>
            <a:ext cx="5892800" cy="5270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the 19th century, theological modernists and skeptics doubted the existence of Merodach-Baladan, since there was no extra-biblical record of him and they were predisposed to attack the Bible.</a:t>
            </a:r>
          </a:p>
        </p:txBody>
      </p:sp>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7" name="Group 407"/>
          <p:cNvGrpSpPr/>
          <p:nvPr/>
        </p:nvGrpSpPr>
        <p:grpSpPr>
          <a:xfrm>
            <a:off x="7505417" y="787400"/>
            <a:ext cx="4623083" cy="6108700"/>
            <a:chOff x="-76482" y="-63500"/>
            <a:chExt cx="4623082" cy="6108700"/>
          </a:xfrm>
        </p:grpSpPr>
        <p:pic>
          <p:nvPicPr>
            <p:cNvPr id="406" name="from Hoerth and McRay Bible Archaeology 2.png"/>
            <p:cNvPicPr/>
            <p:nvPr/>
          </p:nvPicPr>
          <p:blipFill>
            <a:blip r:embed="rId2">
              <a:extLst/>
            </a:blip>
            <a:srcRect t="7741" r="6" b="7638"/>
            <a:stretch>
              <a:fillRect/>
            </a:stretch>
          </p:blipFill>
          <p:spPr>
            <a:xfrm>
              <a:off x="0" y="0"/>
              <a:ext cx="4483100" cy="5969000"/>
            </a:xfrm>
            <a:prstGeom prst="rect">
              <a:avLst/>
            </a:prstGeom>
            <a:ln>
              <a:noFill/>
            </a:ln>
            <a:effectLst/>
          </p:spPr>
        </p:pic>
        <p:pic>
          <p:nvPicPr>
            <p:cNvPr id="405" name="Picture 404"/>
            <p:cNvPicPr/>
            <p:nvPr/>
          </p:nvPicPr>
          <p:blipFill>
            <a:blip r:embed="rId3">
              <a:extLst/>
            </a:blip>
            <a:stretch>
              <a:fillRect/>
            </a:stretch>
          </p:blipFill>
          <p:spPr>
            <a:xfrm>
              <a:off x="-76483" y="-63500"/>
              <a:ext cx="4623083" cy="6108700"/>
            </a:xfrm>
            <a:prstGeom prst="rect">
              <a:avLst/>
            </a:prstGeom>
            <a:effectLst/>
          </p:spPr>
        </p:pic>
      </p:grpSp>
      <p:sp>
        <p:nvSpPr>
          <p:cNvPr id="408" name="Shape 408"/>
          <p:cNvSpPr/>
          <p:nvPr/>
        </p:nvSpPr>
        <p:spPr>
          <a:xfrm>
            <a:off x="1003300" y="5867400"/>
            <a:ext cx="5892800" cy="3124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But archaeology has confirmed his existence. </a:t>
            </a:r>
          </a:p>
        </p:txBody>
      </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2" name="Group 412"/>
          <p:cNvGrpSpPr/>
          <p:nvPr/>
        </p:nvGrpSpPr>
        <p:grpSpPr>
          <a:xfrm>
            <a:off x="7505417" y="787400"/>
            <a:ext cx="4623083" cy="6108700"/>
            <a:chOff x="-76482" y="-63500"/>
            <a:chExt cx="4623082" cy="6108700"/>
          </a:xfrm>
        </p:grpSpPr>
        <p:pic>
          <p:nvPicPr>
            <p:cNvPr id="411" name="from Hoerth and McRay Bible Archaeology 2.png"/>
            <p:cNvPicPr/>
            <p:nvPr/>
          </p:nvPicPr>
          <p:blipFill>
            <a:blip r:embed="rId2">
              <a:extLst/>
            </a:blip>
            <a:srcRect t="7741" r="6" b="7638"/>
            <a:stretch>
              <a:fillRect/>
            </a:stretch>
          </p:blipFill>
          <p:spPr>
            <a:xfrm>
              <a:off x="0" y="0"/>
              <a:ext cx="4483100" cy="5969000"/>
            </a:xfrm>
            <a:prstGeom prst="rect">
              <a:avLst/>
            </a:prstGeom>
            <a:ln>
              <a:noFill/>
            </a:ln>
            <a:effectLst/>
          </p:spPr>
        </p:pic>
        <p:pic>
          <p:nvPicPr>
            <p:cNvPr id="410" name="Picture 409"/>
            <p:cNvPicPr/>
            <p:nvPr/>
          </p:nvPicPr>
          <p:blipFill>
            <a:blip r:embed="rId3">
              <a:extLst/>
            </a:blip>
            <a:stretch>
              <a:fillRect/>
            </a:stretch>
          </p:blipFill>
          <p:spPr>
            <a:xfrm>
              <a:off x="-76483" y="-63500"/>
              <a:ext cx="4623083" cy="6108700"/>
            </a:xfrm>
            <a:prstGeom prst="rect">
              <a:avLst/>
            </a:prstGeom>
            <a:effectLst/>
          </p:spPr>
        </p:pic>
      </p:grpSp>
      <p:sp>
        <p:nvSpPr>
          <p:cNvPr id="413" name="Shape 413"/>
          <p:cNvSpPr/>
          <p:nvPr/>
        </p:nvSpPr>
        <p:spPr>
          <a:xfrm>
            <a:off x="1003300" y="5067300"/>
            <a:ext cx="5892800" cy="5600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He was at war with Assyria, who ruled over Babylon in his day, seeking independence.</a:t>
            </a:r>
          </a:p>
        </p:txBody>
      </p:sp>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7" name="Group 417"/>
          <p:cNvGrpSpPr/>
          <p:nvPr/>
        </p:nvGrpSpPr>
        <p:grpSpPr>
          <a:xfrm>
            <a:off x="7505417" y="787400"/>
            <a:ext cx="4623083" cy="6108700"/>
            <a:chOff x="-76482" y="-63500"/>
            <a:chExt cx="4623082" cy="6108700"/>
          </a:xfrm>
        </p:grpSpPr>
        <p:pic>
          <p:nvPicPr>
            <p:cNvPr id="416" name="from Hoerth and McRay Bible Archaeology 2.png"/>
            <p:cNvPicPr/>
            <p:nvPr/>
          </p:nvPicPr>
          <p:blipFill>
            <a:blip r:embed="rId2">
              <a:extLst/>
            </a:blip>
            <a:srcRect t="7741" r="6" b="7638"/>
            <a:stretch>
              <a:fillRect/>
            </a:stretch>
          </p:blipFill>
          <p:spPr>
            <a:xfrm>
              <a:off x="0" y="0"/>
              <a:ext cx="4483100" cy="5969000"/>
            </a:xfrm>
            <a:prstGeom prst="rect">
              <a:avLst/>
            </a:prstGeom>
            <a:ln>
              <a:noFill/>
            </a:ln>
            <a:effectLst/>
          </p:spPr>
        </p:pic>
        <p:pic>
          <p:nvPicPr>
            <p:cNvPr id="415" name="Picture 414"/>
            <p:cNvPicPr/>
            <p:nvPr/>
          </p:nvPicPr>
          <p:blipFill>
            <a:blip r:embed="rId3">
              <a:extLst/>
            </a:blip>
            <a:stretch>
              <a:fillRect/>
            </a:stretch>
          </p:blipFill>
          <p:spPr>
            <a:xfrm>
              <a:off x="-76483" y="-63500"/>
              <a:ext cx="4623083" cy="6108700"/>
            </a:xfrm>
            <a:prstGeom prst="rect">
              <a:avLst/>
            </a:prstGeom>
            <a:effectLst/>
          </p:spPr>
        </p:pic>
      </p:grpSp>
      <p:sp>
        <p:nvSpPr>
          <p:cNvPr id="418" name="Shape 418"/>
          <p:cNvSpPr/>
          <p:nvPr/>
        </p:nvSpPr>
        <p:spPr>
          <a:xfrm>
            <a:off x="1016000" y="3213100"/>
            <a:ext cx="5892800" cy="5600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He reigned in Babylon from 721-710, when he was defeated by Sargon of Assyria and forced to flee. He returned in 703, but was defeated later that year by Sennacherib and again forced to flee, dying a few years later in about 694 BC.</a:t>
            </a:r>
          </a:p>
        </p:txBody>
      </p:sp>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2" name="Group 422"/>
          <p:cNvGrpSpPr/>
          <p:nvPr/>
        </p:nvGrpSpPr>
        <p:grpSpPr>
          <a:xfrm>
            <a:off x="6845300" y="1346200"/>
            <a:ext cx="5334000" cy="7055188"/>
            <a:chOff x="-76527" y="-63500"/>
            <a:chExt cx="5334000" cy="7055187"/>
          </a:xfrm>
        </p:grpSpPr>
        <p:pic>
          <p:nvPicPr>
            <p:cNvPr id="421" name="from Hoerth and McRay Bible Archaeology 2.png"/>
            <p:cNvPicPr/>
            <p:nvPr/>
          </p:nvPicPr>
          <p:blipFill>
            <a:blip r:embed="rId2">
              <a:extLst/>
            </a:blip>
            <a:srcRect t="19569" r="6" b="4883"/>
            <a:stretch>
              <a:fillRect/>
            </a:stretch>
          </p:blipFill>
          <p:spPr>
            <a:xfrm>
              <a:off x="0" y="0"/>
              <a:ext cx="5193973" cy="6915488"/>
            </a:xfrm>
            <a:prstGeom prst="rect">
              <a:avLst/>
            </a:prstGeom>
            <a:ln>
              <a:noFill/>
            </a:ln>
            <a:effectLst/>
          </p:spPr>
        </p:pic>
        <p:pic>
          <p:nvPicPr>
            <p:cNvPr id="420" name="Picture 419"/>
            <p:cNvPicPr/>
            <p:nvPr/>
          </p:nvPicPr>
          <p:blipFill>
            <a:blip r:embed="rId3">
              <a:extLst/>
            </a:blip>
            <a:stretch>
              <a:fillRect/>
            </a:stretch>
          </p:blipFill>
          <p:spPr>
            <a:xfrm>
              <a:off x="-76528" y="-63500"/>
              <a:ext cx="5334001" cy="7055188"/>
            </a:xfrm>
            <a:prstGeom prst="rect">
              <a:avLst/>
            </a:prstGeom>
            <a:effectLst/>
          </p:spPr>
        </p:pic>
      </p:grpSp>
      <p:sp>
        <p:nvSpPr>
          <p:cNvPr id="423" name="Shape 423"/>
          <p:cNvSpPr/>
          <p:nvPr/>
        </p:nvSpPr>
        <p:spPr>
          <a:xfrm>
            <a:off x="889000" y="4178300"/>
            <a:ext cx="5892800" cy="4876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There is a black marble boundary stone containing an image of Merodach-Baladan conferring a land grant to an official.</a:t>
            </a:r>
          </a:p>
        </p:txBody>
      </p:sp>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Shape 425"/>
          <p:cNvSpPr/>
          <p:nvPr/>
        </p:nvSpPr>
        <p:spPr>
          <a:xfrm>
            <a:off x="1016000" y="4140200"/>
            <a:ext cx="5892800" cy="4876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Merodach-Baladan is mentioned in the Babylonian Chronicles in the British Museum.</a:t>
            </a:r>
          </a:p>
        </p:txBody>
      </p:sp>
      <p:grpSp>
        <p:nvGrpSpPr>
          <p:cNvPr id="428" name="Group 428"/>
          <p:cNvGrpSpPr/>
          <p:nvPr/>
        </p:nvGrpSpPr>
        <p:grpSpPr>
          <a:xfrm>
            <a:off x="7505417" y="787400"/>
            <a:ext cx="4623083" cy="6108700"/>
            <a:chOff x="-76482" y="-63500"/>
            <a:chExt cx="4623082" cy="6108700"/>
          </a:xfrm>
        </p:grpSpPr>
        <p:pic>
          <p:nvPicPr>
            <p:cNvPr id="427" name="British Museum misc 462.jpg"/>
            <p:cNvPicPr/>
            <p:nvPr/>
          </p:nvPicPr>
          <p:blipFill>
            <a:blip r:embed="rId2">
              <a:extLst/>
            </a:blip>
            <a:srcRect t="3189" r="6" b="3126"/>
            <a:stretch>
              <a:fillRect/>
            </a:stretch>
          </p:blipFill>
          <p:spPr>
            <a:xfrm>
              <a:off x="0" y="0"/>
              <a:ext cx="4483100" cy="5969000"/>
            </a:xfrm>
            <a:prstGeom prst="rect">
              <a:avLst/>
            </a:prstGeom>
            <a:ln>
              <a:noFill/>
            </a:ln>
            <a:effectLst/>
          </p:spPr>
        </p:pic>
        <p:pic>
          <p:nvPicPr>
            <p:cNvPr id="426" name="Picture 425"/>
            <p:cNvPicPr/>
            <p:nvPr/>
          </p:nvPicPr>
          <p:blipFill>
            <a:blip r:embed="rId3">
              <a:extLst/>
            </a:blip>
            <a:stretch>
              <a:fillRect/>
            </a:stretch>
          </p:blipFill>
          <p:spPr>
            <a:xfrm>
              <a:off x="-76483"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Shape 430"/>
          <p:cNvSpPr/>
          <p:nvPr/>
        </p:nvSpPr>
        <p:spPr>
          <a:xfrm>
            <a:off x="1028700" y="3721100"/>
            <a:ext cx="5359400" cy="4483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Merodach-Baladan is mentioned in the Sennacherib Prism (Taylor Prism) in the British Museum. Here Sennacherib describes his defeat of Merodach.</a:t>
            </a:r>
          </a:p>
        </p:txBody>
      </p:sp>
      <p:grpSp>
        <p:nvGrpSpPr>
          <p:cNvPr id="433" name="Group 433"/>
          <p:cNvGrpSpPr/>
          <p:nvPr/>
        </p:nvGrpSpPr>
        <p:grpSpPr>
          <a:xfrm>
            <a:off x="7505417" y="787400"/>
            <a:ext cx="4623083" cy="6108700"/>
            <a:chOff x="-76482" y="-63500"/>
            <a:chExt cx="4623082" cy="6108700"/>
          </a:xfrm>
        </p:grpSpPr>
        <p:pic>
          <p:nvPicPr>
            <p:cNvPr id="432" name="British Museum misc 451.jpg"/>
            <p:cNvPicPr/>
            <p:nvPr/>
          </p:nvPicPr>
          <p:blipFill>
            <a:blip r:embed="rId2">
              <a:extLst/>
            </a:blip>
            <a:srcRect t="3466" r="6" b="18948"/>
            <a:stretch>
              <a:fillRect/>
            </a:stretch>
          </p:blipFill>
          <p:spPr>
            <a:xfrm>
              <a:off x="0" y="0"/>
              <a:ext cx="4483100" cy="5969000"/>
            </a:xfrm>
            <a:prstGeom prst="rect">
              <a:avLst/>
            </a:prstGeom>
            <a:ln>
              <a:noFill/>
            </a:ln>
            <a:effectLst/>
          </p:spPr>
        </p:pic>
        <p:pic>
          <p:nvPicPr>
            <p:cNvPr id="431" name="Picture 430"/>
            <p:cNvPicPr/>
            <p:nvPr/>
          </p:nvPicPr>
          <p:blipFill>
            <a:blip r:embed="rId3">
              <a:extLst/>
            </a:blip>
            <a:stretch>
              <a:fillRect/>
            </a:stretch>
          </p:blipFill>
          <p:spPr>
            <a:xfrm>
              <a:off x="-76483"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Shape 435"/>
          <p:cNvSpPr/>
          <p:nvPr/>
        </p:nvSpPr>
        <p:spPr>
          <a:xfrm>
            <a:off x="1016000" y="1930400"/>
            <a:ext cx="5359400" cy="7086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The Sennacherib Prism</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“In my first campaign I accomplished the defeat of Merodach-Baladan, king of Babylonia, together with the army of Elam, his ally, in the plain of Kish.”</a:t>
            </a:r>
          </a:p>
        </p:txBody>
      </p:sp>
      <p:grpSp>
        <p:nvGrpSpPr>
          <p:cNvPr id="438" name="Group 438"/>
          <p:cNvGrpSpPr/>
          <p:nvPr/>
        </p:nvGrpSpPr>
        <p:grpSpPr>
          <a:xfrm>
            <a:off x="7505417" y="787400"/>
            <a:ext cx="4623083" cy="6108700"/>
            <a:chOff x="-76482" y="-63500"/>
            <a:chExt cx="4623082" cy="6108700"/>
          </a:xfrm>
        </p:grpSpPr>
        <p:pic>
          <p:nvPicPr>
            <p:cNvPr id="437" name="British Museum misc 451.jpg"/>
            <p:cNvPicPr/>
            <p:nvPr/>
          </p:nvPicPr>
          <p:blipFill>
            <a:blip r:embed="rId2">
              <a:extLst/>
            </a:blip>
            <a:srcRect t="3466" r="6" b="18948"/>
            <a:stretch>
              <a:fillRect/>
            </a:stretch>
          </p:blipFill>
          <p:spPr>
            <a:xfrm>
              <a:off x="0" y="0"/>
              <a:ext cx="4483100" cy="5969000"/>
            </a:xfrm>
            <a:prstGeom prst="rect">
              <a:avLst/>
            </a:prstGeom>
            <a:ln>
              <a:noFill/>
            </a:ln>
            <a:effectLst/>
          </p:spPr>
        </p:pic>
        <p:pic>
          <p:nvPicPr>
            <p:cNvPr id="436" name="Picture 435"/>
            <p:cNvPicPr/>
            <p:nvPr/>
          </p:nvPicPr>
          <p:blipFill>
            <a:blip r:embed="rId3">
              <a:extLst/>
            </a:blip>
            <a:stretch>
              <a:fillRect/>
            </a:stretch>
          </p:blipFill>
          <p:spPr>
            <a:xfrm>
              <a:off x="-76483"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Shape 111"/>
          <p:cNvSpPr/>
          <p:nvPr/>
        </p:nvSpPr>
        <p:spPr>
          <a:xfrm>
            <a:off x="1041400" y="2819400"/>
            <a:ext cx="5715000" cy="558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0" defTabSz="566674">
              <a:lnSpc>
                <a:spcPct val="110000"/>
              </a:lnSpc>
              <a:defRPr sz="1800"/>
            </a:pPr>
            <a:r>
              <a:rPr sz="3492">
                <a:solidFill>
                  <a:srgbClr val="FFFFFF"/>
                </a:solidFill>
                <a:latin typeface="+mj-lt"/>
                <a:ea typeface="+mj-ea"/>
                <a:cs typeface="+mj-cs"/>
                <a:sym typeface="Helvetica Neue Bold Condensed"/>
              </a:rPr>
              <a:t>The Bible says:</a:t>
            </a:r>
          </a:p>
          <a:p>
            <a:pPr lvl="0" defTabSz="566674">
              <a:lnSpc>
                <a:spcPct val="110000"/>
              </a:lnSpc>
              <a:defRPr sz="1800"/>
            </a:pPr>
            <a:endParaRPr sz="3492">
              <a:solidFill>
                <a:srgbClr val="94E3FE"/>
              </a:solidFill>
              <a:latin typeface="+mj-lt"/>
              <a:ea typeface="+mj-ea"/>
              <a:cs typeface="+mj-cs"/>
              <a:sym typeface="Helvetica Neue Bold Condensed"/>
            </a:endParaRPr>
          </a:p>
          <a:p>
            <a:pPr lvl="0" defTabSz="566674">
              <a:lnSpc>
                <a:spcPct val="110000"/>
              </a:lnSpc>
              <a:defRPr sz="1800"/>
            </a:pPr>
            <a:r>
              <a:rPr sz="3492">
                <a:solidFill>
                  <a:srgbClr val="94E3FE"/>
                </a:solidFill>
                <a:latin typeface="+mj-lt"/>
                <a:ea typeface="+mj-ea"/>
                <a:cs typeface="+mj-cs"/>
                <a:sym typeface="Helvetica Neue Bold Condensed"/>
              </a:rPr>
              <a:t>“In the ninth year of Hoshea the king of Assyria took Samaria, and carried Israel away into Assyria, and placed them in Halah and in Habor by the river Gozan, and in the cities of the Medes” (2 Kings 17:6).</a:t>
            </a:r>
          </a:p>
        </p:txBody>
      </p:sp>
      <p:grpSp>
        <p:nvGrpSpPr>
          <p:cNvPr id="114" name="Group 114"/>
          <p:cNvGrpSpPr/>
          <p:nvPr/>
        </p:nvGrpSpPr>
        <p:grpSpPr>
          <a:xfrm>
            <a:off x="7196835" y="787400"/>
            <a:ext cx="5033265" cy="6654800"/>
            <a:chOff x="-76200" y="-63500"/>
            <a:chExt cx="5033264" cy="6654800"/>
          </a:xfrm>
        </p:grpSpPr>
        <p:pic>
          <p:nvPicPr>
            <p:cNvPr id="113" name="British Museum misc 73.jpg"/>
            <p:cNvPicPr/>
            <p:nvPr/>
          </p:nvPicPr>
          <p:blipFill>
            <a:blip r:embed="rId2">
              <a:extLst/>
            </a:blip>
            <a:srcRect l="4641" r="4481"/>
            <a:stretch>
              <a:fillRect/>
            </a:stretch>
          </p:blipFill>
          <p:spPr>
            <a:xfrm>
              <a:off x="0" y="0"/>
              <a:ext cx="4893565" cy="6515100"/>
            </a:xfrm>
            <a:prstGeom prst="rect">
              <a:avLst/>
            </a:prstGeom>
            <a:ln>
              <a:noFill/>
            </a:ln>
            <a:effectLst/>
          </p:spPr>
        </p:pic>
        <p:pic>
          <p:nvPicPr>
            <p:cNvPr id="112" name="Picture 111"/>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Shape 440"/>
          <p:cNvSpPr/>
          <p:nvPr/>
        </p:nvSpPr>
        <p:spPr>
          <a:xfrm>
            <a:off x="1028700" y="2184400"/>
            <a:ext cx="5359400" cy="6629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The Sennacherib Prism</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“Into his palace which is in Babylon, joyfully I entered. I opened his treasure house--gold and silver, precious stones of every kind, goods and property without limit.” </a:t>
            </a:r>
          </a:p>
        </p:txBody>
      </p:sp>
      <p:grpSp>
        <p:nvGrpSpPr>
          <p:cNvPr id="443" name="Group 443"/>
          <p:cNvGrpSpPr/>
          <p:nvPr/>
        </p:nvGrpSpPr>
        <p:grpSpPr>
          <a:xfrm>
            <a:off x="7505417" y="787400"/>
            <a:ext cx="4623083" cy="6108700"/>
            <a:chOff x="-76482" y="-63500"/>
            <a:chExt cx="4623082" cy="6108700"/>
          </a:xfrm>
        </p:grpSpPr>
        <p:pic>
          <p:nvPicPr>
            <p:cNvPr id="442" name="British Museum misc 451.jpg"/>
            <p:cNvPicPr/>
            <p:nvPr/>
          </p:nvPicPr>
          <p:blipFill>
            <a:blip r:embed="rId2">
              <a:extLst/>
            </a:blip>
            <a:srcRect t="3466" r="6" b="18948"/>
            <a:stretch>
              <a:fillRect/>
            </a:stretch>
          </p:blipFill>
          <p:spPr>
            <a:xfrm>
              <a:off x="0" y="0"/>
              <a:ext cx="4483100" cy="5969000"/>
            </a:xfrm>
            <a:prstGeom prst="rect">
              <a:avLst/>
            </a:prstGeom>
            <a:ln>
              <a:noFill/>
            </a:ln>
            <a:effectLst/>
          </p:spPr>
        </p:pic>
        <p:pic>
          <p:nvPicPr>
            <p:cNvPr id="441" name="Picture 440"/>
            <p:cNvPicPr/>
            <p:nvPr/>
          </p:nvPicPr>
          <p:blipFill>
            <a:blip r:embed="rId3">
              <a:extLst/>
            </a:blip>
            <a:stretch>
              <a:fillRect/>
            </a:stretch>
          </p:blipFill>
          <p:spPr>
            <a:xfrm>
              <a:off x="-76483"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Shape 445"/>
          <p:cNvSpPr/>
          <p:nvPr/>
        </p:nvSpPr>
        <p:spPr>
          <a:xfrm>
            <a:off x="1028700" y="1549400"/>
            <a:ext cx="5359400" cy="7264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this context we can better understand Merodach-Baladan’s overture to Hezekiah. He was seeking an alliance against Assyria, and Hezekiah welcomed the overture because of his own fear of Assyria and his failure to completely trust in God’s promises through Isaiah. </a:t>
            </a:r>
          </a:p>
        </p:txBody>
      </p:sp>
      <p:grpSp>
        <p:nvGrpSpPr>
          <p:cNvPr id="448" name="Group 448"/>
          <p:cNvGrpSpPr/>
          <p:nvPr/>
        </p:nvGrpSpPr>
        <p:grpSpPr>
          <a:xfrm>
            <a:off x="7505417" y="787400"/>
            <a:ext cx="4623083" cy="6108700"/>
            <a:chOff x="-76482" y="-63500"/>
            <a:chExt cx="4623082" cy="6108700"/>
          </a:xfrm>
        </p:grpSpPr>
        <p:pic>
          <p:nvPicPr>
            <p:cNvPr id="447" name="from Hoerth and McRay Bible Archaeology 2.png"/>
            <p:cNvPicPr/>
            <p:nvPr/>
          </p:nvPicPr>
          <p:blipFill>
            <a:blip r:embed="rId2">
              <a:extLst/>
            </a:blip>
            <a:srcRect t="7741" r="6" b="7638"/>
            <a:stretch>
              <a:fillRect/>
            </a:stretch>
          </p:blipFill>
          <p:spPr>
            <a:xfrm>
              <a:off x="0" y="0"/>
              <a:ext cx="4483100" cy="5969000"/>
            </a:xfrm>
            <a:prstGeom prst="rect">
              <a:avLst/>
            </a:prstGeom>
            <a:ln>
              <a:noFill/>
            </a:ln>
            <a:effectLst/>
          </p:spPr>
        </p:pic>
        <p:pic>
          <p:nvPicPr>
            <p:cNvPr id="446" name="Picture 445"/>
            <p:cNvPicPr/>
            <p:nvPr/>
          </p:nvPicPr>
          <p:blipFill>
            <a:blip r:embed="rId3">
              <a:extLst/>
            </a:blip>
            <a:stretch>
              <a:fillRect/>
            </a:stretch>
          </p:blipFill>
          <p:spPr>
            <a:xfrm>
              <a:off x="-76483"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Shape 450"/>
          <p:cNvSpPr/>
          <p:nvPr/>
        </p:nvSpPr>
        <p:spPr>
          <a:xfrm>
            <a:off x="1028700" y="3124200"/>
            <a:ext cx="5359400" cy="5689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By showing Merodach-Baladan’s representatives his wealth and military might, Hezekiah was demonstrating his ability to hold up his part in a military alliance. </a:t>
            </a:r>
          </a:p>
        </p:txBody>
      </p:sp>
      <p:grpSp>
        <p:nvGrpSpPr>
          <p:cNvPr id="453" name="Group 453"/>
          <p:cNvGrpSpPr/>
          <p:nvPr/>
        </p:nvGrpSpPr>
        <p:grpSpPr>
          <a:xfrm>
            <a:off x="7505417" y="787400"/>
            <a:ext cx="4623083" cy="6108700"/>
            <a:chOff x="-76482" y="-63500"/>
            <a:chExt cx="4623082" cy="6108700"/>
          </a:xfrm>
        </p:grpSpPr>
        <p:pic>
          <p:nvPicPr>
            <p:cNvPr id="452" name="from Hoerth and McRay Bible Archaeology 2.png"/>
            <p:cNvPicPr/>
            <p:nvPr/>
          </p:nvPicPr>
          <p:blipFill>
            <a:blip r:embed="rId2">
              <a:extLst/>
            </a:blip>
            <a:srcRect t="7741" r="6" b="7638"/>
            <a:stretch>
              <a:fillRect/>
            </a:stretch>
          </p:blipFill>
          <p:spPr>
            <a:xfrm>
              <a:off x="0" y="0"/>
              <a:ext cx="4483100" cy="5969000"/>
            </a:xfrm>
            <a:prstGeom prst="rect">
              <a:avLst/>
            </a:prstGeom>
            <a:ln>
              <a:noFill/>
            </a:ln>
            <a:effectLst/>
          </p:spPr>
        </p:pic>
        <p:pic>
          <p:nvPicPr>
            <p:cNvPr id="451" name="Picture 450"/>
            <p:cNvPicPr/>
            <p:nvPr/>
          </p:nvPicPr>
          <p:blipFill>
            <a:blip r:embed="rId3">
              <a:extLst/>
            </a:blip>
            <a:stretch>
              <a:fillRect/>
            </a:stretch>
          </p:blipFill>
          <p:spPr>
            <a:xfrm>
              <a:off x="-76483"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Shape 455"/>
          <p:cNvSpPr/>
          <p:nvPr/>
        </p:nvSpPr>
        <p:spPr>
          <a:xfrm>
            <a:off x="1028700" y="3124200"/>
            <a:ext cx="5359400" cy="5689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About 70 years after Merodach-Baladan’s death, Babylon gained its independence from Assyria under the reign of Nabopolassar. In 612 BC Nineveh fell to the Babylonian army.</a:t>
            </a:r>
          </a:p>
        </p:txBody>
      </p:sp>
      <p:grpSp>
        <p:nvGrpSpPr>
          <p:cNvPr id="458" name="Group 458"/>
          <p:cNvGrpSpPr/>
          <p:nvPr/>
        </p:nvGrpSpPr>
        <p:grpSpPr>
          <a:xfrm>
            <a:off x="7505417" y="787400"/>
            <a:ext cx="4623083" cy="6108700"/>
            <a:chOff x="-76482" y="-63500"/>
            <a:chExt cx="4623082" cy="6108700"/>
          </a:xfrm>
        </p:grpSpPr>
        <p:pic>
          <p:nvPicPr>
            <p:cNvPr id="457" name="relief of nabopolassar - Version 2.jpg"/>
            <p:cNvPicPr/>
            <p:nvPr/>
          </p:nvPicPr>
          <p:blipFill>
            <a:blip r:embed="rId2">
              <a:extLst/>
            </a:blip>
            <a:srcRect t="3555" r="6" b="12879"/>
            <a:stretch>
              <a:fillRect/>
            </a:stretch>
          </p:blipFill>
          <p:spPr>
            <a:xfrm>
              <a:off x="0" y="0"/>
              <a:ext cx="4483100" cy="5969000"/>
            </a:xfrm>
            <a:prstGeom prst="rect">
              <a:avLst/>
            </a:prstGeom>
            <a:ln>
              <a:noFill/>
            </a:ln>
            <a:effectLst/>
          </p:spPr>
        </p:pic>
        <p:pic>
          <p:nvPicPr>
            <p:cNvPr id="456" name="Picture 455"/>
            <p:cNvPicPr/>
            <p:nvPr/>
          </p:nvPicPr>
          <p:blipFill>
            <a:blip r:embed="rId3">
              <a:extLst/>
            </a:blip>
            <a:stretch>
              <a:fillRect/>
            </a:stretch>
          </p:blipFill>
          <p:spPr>
            <a:xfrm>
              <a:off x="-76483"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Shape 460"/>
          <p:cNvSpPr/>
          <p:nvPr/>
        </p:nvSpPr>
        <p:spPr>
          <a:xfrm>
            <a:off x="1028700" y="2514600"/>
            <a:ext cx="5359400" cy="732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In 597 BC Jerusalem was spoiled by Nabopolassar’s oldest son Nebuchadnezzar, who carried away many captives, including Daniel and Ezekiel, according to Isaiah’s prophecy to Hezekiah. </a:t>
            </a:r>
          </a:p>
        </p:txBody>
      </p:sp>
      <p:grpSp>
        <p:nvGrpSpPr>
          <p:cNvPr id="463" name="Group 463"/>
          <p:cNvGrpSpPr/>
          <p:nvPr/>
        </p:nvGrpSpPr>
        <p:grpSpPr>
          <a:xfrm>
            <a:off x="7505417" y="787400"/>
            <a:ext cx="4623083" cy="6108700"/>
            <a:chOff x="-76200" y="-63500"/>
            <a:chExt cx="4623082" cy="6108700"/>
          </a:xfrm>
        </p:grpSpPr>
        <p:pic>
          <p:nvPicPr>
            <p:cNvPr id="462" name="temple institute photos 1.jpg"/>
            <p:cNvPicPr/>
            <p:nvPr/>
          </p:nvPicPr>
          <p:blipFill>
            <a:blip r:embed="rId2">
              <a:extLst/>
            </a:blip>
            <a:srcRect l="24300" r="24323"/>
            <a:stretch>
              <a:fillRect/>
            </a:stretch>
          </p:blipFill>
          <p:spPr>
            <a:xfrm>
              <a:off x="0" y="0"/>
              <a:ext cx="4483383" cy="5969000"/>
            </a:xfrm>
            <a:prstGeom prst="rect">
              <a:avLst/>
            </a:prstGeom>
            <a:ln>
              <a:noFill/>
            </a:ln>
            <a:effectLst/>
          </p:spPr>
        </p:pic>
        <p:pic>
          <p:nvPicPr>
            <p:cNvPr id="461" name="Picture 460"/>
            <p:cNvPicPr/>
            <p:nvPr/>
          </p:nvPicPr>
          <p:blipFill>
            <a:blip r:embed="rId3">
              <a:extLst/>
            </a:blip>
            <a:stretch>
              <a:fillRect/>
            </a:stretch>
          </p:blipFill>
          <p:spPr>
            <a:xfrm>
              <a:off x="-76200"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Shape 465"/>
          <p:cNvSpPr/>
          <p:nvPr/>
        </p:nvSpPr>
        <p:spPr>
          <a:xfrm>
            <a:off x="834097" y="1329788"/>
            <a:ext cx="6134100" cy="9283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200" dirty="0">
                <a:solidFill>
                  <a:srgbClr val="94E3FE"/>
                </a:solidFill>
              </a:rPr>
              <a:t>“And Isaiah said unto Hezekiah, Hear the word of the LORD. Behold, the days come, that all that is in thine house, and that which thy fathers have laid up in store unto this day, shall be carried into Babylon: nothing shall be left, </a:t>
            </a:r>
            <a:r>
              <a:rPr sz="3200" dirty="0" err="1">
                <a:solidFill>
                  <a:srgbClr val="94E3FE"/>
                </a:solidFill>
              </a:rPr>
              <a:t>saith</a:t>
            </a:r>
            <a:r>
              <a:rPr sz="3200" dirty="0">
                <a:solidFill>
                  <a:srgbClr val="94E3FE"/>
                </a:solidFill>
              </a:rPr>
              <a:t> the LORD. And of thy sons that shall issue from thee, which thou shalt beget, shall they take away; and they shall be eunuchs in the palace of the king of Babylon” (2 Kings 20:16-18).</a:t>
            </a:r>
          </a:p>
        </p:txBody>
      </p:sp>
      <p:grpSp>
        <p:nvGrpSpPr>
          <p:cNvPr id="468" name="Group 468"/>
          <p:cNvGrpSpPr/>
          <p:nvPr/>
        </p:nvGrpSpPr>
        <p:grpSpPr>
          <a:xfrm>
            <a:off x="7505417" y="787400"/>
            <a:ext cx="4623083" cy="6108700"/>
            <a:chOff x="-76200" y="-63500"/>
            <a:chExt cx="4623082" cy="6108700"/>
          </a:xfrm>
        </p:grpSpPr>
        <p:pic>
          <p:nvPicPr>
            <p:cNvPr id="467" name="temple institute photos 1.jpg"/>
            <p:cNvPicPr/>
            <p:nvPr/>
          </p:nvPicPr>
          <p:blipFill>
            <a:blip r:embed="rId2">
              <a:extLst/>
            </a:blip>
            <a:srcRect l="24300" r="24323"/>
            <a:stretch>
              <a:fillRect/>
            </a:stretch>
          </p:blipFill>
          <p:spPr>
            <a:xfrm>
              <a:off x="0" y="0"/>
              <a:ext cx="4483383" cy="5969000"/>
            </a:xfrm>
            <a:prstGeom prst="rect">
              <a:avLst/>
            </a:prstGeom>
            <a:ln>
              <a:noFill/>
            </a:ln>
            <a:effectLst/>
          </p:spPr>
        </p:pic>
        <p:pic>
          <p:nvPicPr>
            <p:cNvPr id="466" name="Picture 465"/>
            <p:cNvPicPr/>
            <p:nvPr/>
          </p:nvPicPr>
          <p:blipFill>
            <a:blip r:embed="rId3">
              <a:extLst/>
            </a:blip>
            <a:stretch>
              <a:fillRect/>
            </a:stretch>
          </p:blipFill>
          <p:spPr>
            <a:xfrm>
              <a:off x="-76200"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Shape 470"/>
          <p:cNvSpPr/>
          <p:nvPr/>
        </p:nvSpPr>
        <p:spPr>
          <a:xfrm>
            <a:off x="1130300" y="3606800"/>
            <a:ext cx="5359400" cy="5130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Eleven years later, in 586 BC, Isaiah’s prophecy was completely fulfilled when Jerusalem was destroyed the Solomon’s Temple burned.</a:t>
            </a:r>
          </a:p>
        </p:txBody>
      </p:sp>
      <p:grpSp>
        <p:nvGrpSpPr>
          <p:cNvPr id="473" name="Group 473"/>
          <p:cNvGrpSpPr/>
          <p:nvPr/>
        </p:nvGrpSpPr>
        <p:grpSpPr>
          <a:xfrm>
            <a:off x="7505417" y="787400"/>
            <a:ext cx="4623083" cy="6108700"/>
            <a:chOff x="-76200" y="-63500"/>
            <a:chExt cx="4623082" cy="6108700"/>
          </a:xfrm>
        </p:grpSpPr>
        <p:pic>
          <p:nvPicPr>
            <p:cNvPr id="472" name="temple institute photos 1.jpg"/>
            <p:cNvPicPr/>
            <p:nvPr/>
          </p:nvPicPr>
          <p:blipFill>
            <a:blip r:embed="rId2">
              <a:extLst/>
            </a:blip>
            <a:srcRect l="24300" r="24323"/>
            <a:stretch>
              <a:fillRect/>
            </a:stretch>
          </p:blipFill>
          <p:spPr>
            <a:xfrm>
              <a:off x="0" y="0"/>
              <a:ext cx="4483383" cy="5969000"/>
            </a:xfrm>
            <a:prstGeom prst="rect">
              <a:avLst/>
            </a:prstGeom>
            <a:ln>
              <a:noFill/>
            </a:ln>
            <a:effectLst/>
          </p:spPr>
        </p:pic>
        <p:pic>
          <p:nvPicPr>
            <p:cNvPr id="471" name="Picture 470"/>
            <p:cNvPicPr/>
            <p:nvPr/>
          </p:nvPicPr>
          <p:blipFill>
            <a:blip r:embed="rId3">
              <a:extLst/>
            </a:blip>
            <a:stretch>
              <a:fillRect/>
            </a:stretch>
          </p:blipFill>
          <p:spPr>
            <a:xfrm>
              <a:off x="-76200" y="-63500"/>
              <a:ext cx="4623083" cy="6108700"/>
            </a:xfrm>
            <a:prstGeom prst="rect">
              <a:avLst/>
            </a:prstGeom>
            <a:effectLst/>
          </p:spPr>
        </p:pic>
      </p:gr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Shape 475"/>
          <p:cNvSpPr>
            <a:spLocks noGrp="1"/>
          </p:cNvSpPr>
          <p:nvPr>
            <p:ph type="body" idx="1"/>
          </p:nvPr>
        </p:nvSpPr>
        <p:spPr>
          <a:xfrm>
            <a:off x="457200" y="4775200"/>
            <a:ext cx="5867400" cy="4064000"/>
          </a:xfrm>
          <a:prstGeom prst="rect">
            <a:avLst/>
          </a:prstGeom>
        </p:spPr>
        <p:txBody>
          <a:bodyPr/>
          <a:lstStyle/>
          <a:p>
            <a:pPr lvl="0">
              <a:defRPr sz="1800" spc="0">
                <a:solidFill>
                  <a:srgbClr val="000000"/>
                </a:solidFill>
              </a:defRPr>
            </a:pPr>
            <a:r>
              <a:rPr sz="3600" b="1" spc="-47">
                <a:solidFill>
                  <a:srgbClr val="CBCBCB"/>
                </a:solidFill>
                <a:latin typeface="Gill Sans SemiBold"/>
                <a:ea typeface="Gill Sans SemiBold"/>
                <a:cs typeface="Gill Sans SemiBold"/>
                <a:sym typeface="Gill Sans SemiBold"/>
              </a:rPr>
              <a:t>NOTE TO TEACHERS</a:t>
            </a:r>
          </a:p>
          <a:p>
            <a:pPr lvl="0">
              <a:defRPr sz="1800" spc="0">
                <a:solidFill>
                  <a:srgbClr val="000000"/>
                </a:solidFill>
              </a:defRPr>
            </a:pPr>
            <a:endParaRPr sz="3600" spc="-47">
              <a:solidFill>
                <a:srgbClr val="CBCBCB"/>
              </a:solidFill>
              <a:latin typeface="Gill Sans SemiBold"/>
              <a:ea typeface="Gill Sans SemiBold"/>
              <a:cs typeface="Gill Sans SemiBold"/>
              <a:sym typeface="Gill Sans SemiBold"/>
            </a:endParaRPr>
          </a:p>
          <a:p>
            <a:pPr lvl="0">
              <a:defRPr sz="1800" spc="0">
                <a:solidFill>
                  <a:srgbClr val="000000"/>
                </a:solidFill>
              </a:defRPr>
            </a:pPr>
            <a:r>
              <a:rPr sz="3600" spc="-47">
                <a:solidFill>
                  <a:srgbClr val="CBCBCB"/>
                </a:solidFill>
                <a:latin typeface="Gill Sans SemiBold"/>
                <a:ea typeface="Gill Sans SemiBold"/>
                <a:cs typeface="Gill Sans SemiBold"/>
                <a:sym typeface="Gill Sans SemiBold"/>
              </a:rPr>
              <a:t>There are review questions and a summary to this section in the book An Unshakeable Faith.</a:t>
            </a:r>
          </a:p>
        </p:txBody>
      </p:sp>
      <p:grpSp>
        <p:nvGrpSpPr>
          <p:cNvPr id="478" name="Group 478"/>
          <p:cNvGrpSpPr/>
          <p:nvPr/>
        </p:nvGrpSpPr>
        <p:grpSpPr>
          <a:xfrm>
            <a:off x="6560753" y="901700"/>
            <a:ext cx="5821747" cy="7327900"/>
            <a:chOff x="-271846" y="-127000"/>
            <a:chExt cx="5821746" cy="7327900"/>
          </a:xfrm>
        </p:grpSpPr>
        <p:pic>
          <p:nvPicPr>
            <p:cNvPr id="477"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476" name="Picture 47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Shape 480"/>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483" name="Group 483"/>
          <p:cNvGrpSpPr/>
          <p:nvPr/>
        </p:nvGrpSpPr>
        <p:grpSpPr>
          <a:xfrm>
            <a:off x="9141817" y="2451100"/>
            <a:ext cx="3139083" cy="3848100"/>
            <a:chOff x="-269314" y="-127000"/>
            <a:chExt cx="3139081" cy="3848100"/>
          </a:xfrm>
        </p:grpSpPr>
        <p:pic>
          <p:nvPicPr>
            <p:cNvPr id="482"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481" name="Picture 480"/>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2769</Words>
  <Application>Microsoft Office PowerPoint</Application>
  <PresentationFormat>Custom</PresentationFormat>
  <Paragraphs>139</Paragraphs>
  <Slides>98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98</vt:i4>
      </vt:variant>
    </vt:vector>
  </HeadingPairs>
  <TitlesOfParts>
    <vt:vector size="108" baseType="lpstr">
      <vt:lpstr>Copperplate</vt:lpstr>
      <vt:lpstr>Gill Sans</vt:lpstr>
      <vt:lpstr>Gill Sans SemiBold</vt:lpstr>
      <vt:lpstr>Helvetica</vt:lpstr>
      <vt:lpstr>Helvetica Neue</vt:lpstr>
      <vt:lpstr>Helvetica Neue Bold Condensed</vt:lpstr>
      <vt:lpstr>Helvetica Neue Light</vt:lpstr>
      <vt:lpstr>Lucida Grande</vt:lpstr>
      <vt:lpstr>Times Roman</vt:lpstr>
      <vt:lpstr>Blueprint</vt:lpstr>
      <vt:lpstr>PowerPoint Presentation</vt:lpstr>
      <vt:lpstr>PowerPoint Presentation</vt:lpstr>
      <vt:lpstr>Archaeological Treasures that Confirm the Bible</vt:lpstr>
      <vt:lpstr>Hezekiah and His Times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2015-02-06T22:45:51Z</dcterms:modified>
</cp:coreProperties>
</file>