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0" name="Shape 70"/>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1" name="Shape 71"/>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970732262"/>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69" name="Shape 69"/>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2"/>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buBlip>
                <a:blip r:embed="rId23"/>
              </a:buBlip>
            </a:lvl1pPr>
            <a:lvl2pPr>
              <a:buBlip>
                <a:blip r:embed="rId23"/>
              </a:buBlip>
            </a:lvl2pPr>
            <a:lvl3pPr>
              <a:buBlip>
                <a:blip r:embed="rId23"/>
              </a:buBlip>
            </a:lvl3pPr>
            <a:lvl4pPr>
              <a:buBlip>
                <a:blip r:embed="rId23"/>
              </a:buBlip>
            </a:lvl4pPr>
            <a:lvl5pPr>
              <a:buBlip>
                <a:blip r:embed="rId23"/>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jpeg"/><Relationship Id="rId1" Type="http://schemas.openxmlformats.org/officeDocument/2006/relationships/slideLayout" Target="../slideLayouts/slideLayout16.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1.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1.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4.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6.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6.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6.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7.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95.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2.jpe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2.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5.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Shape 73"/>
          <p:cNvSpPr/>
          <p:nvPr/>
        </p:nvSpPr>
        <p:spPr>
          <a:xfrm>
            <a:off x="584200" y="356164"/>
            <a:ext cx="11836400" cy="9029701"/>
          </a:xfrm>
          <a:prstGeom prst="rect">
            <a:avLst/>
          </a:prstGeom>
          <a:ln w="12700">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6" name="Group 76"/>
          <p:cNvGrpSpPr/>
          <p:nvPr/>
        </p:nvGrpSpPr>
        <p:grpSpPr>
          <a:xfrm>
            <a:off x="9141817" y="2451100"/>
            <a:ext cx="3139083" cy="3848100"/>
            <a:chOff x="-269314" y="-127000"/>
            <a:chExt cx="3139081" cy="3848100"/>
          </a:xfrm>
        </p:grpSpPr>
        <p:pic>
          <p:nvPicPr>
            <p:cNvPr id="75"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4" name="Picture 73"/>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p:cNvSpPr>
          <p:nvPr>
            <p:ph type="title"/>
          </p:nvPr>
        </p:nvSpPr>
        <p:spPr>
          <a:xfrm>
            <a:off x="876300" y="660400"/>
            <a:ext cx="77851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Cambridge University</a:t>
            </a:r>
          </a:p>
        </p:txBody>
      </p:sp>
      <p:pic>
        <p:nvPicPr>
          <p:cNvPr id="111" name="cambridge king's college 06-26-2006 (3).jpg"/>
          <p:cNvPicPr/>
          <p:nvPr/>
        </p:nvPicPr>
        <p:blipFill>
          <a:blip r:embed="rId2">
            <a:extLst/>
          </a:blip>
          <a:stretch>
            <a:fillRect/>
          </a:stretch>
        </p:blipFill>
        <p:spPr>
          <a:xfrm>
            <a:off x="3136900" y="2744668"/>
            <a:ext cx="9029701" cy="600416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a:spLocks noGrp="1"/>
          </p:cNvSpPr>
          <p:nvPr>
            <p:ph type="title"/>
          </p:nvPr>
        </p:nvSpPr>
        <p:spPr>
          <a:xfrm>
            <a:off x="1041400" y="787400"/>
            <a:ext cx="5334000" cy="1866900"/>
          </a:xfrm>
          <a:prstGeom prst="rect">
            <a:avLst/>
          </a:prstGeom>
        </p:spPr>
        <p:txBody>
          <a:bodyPr>
            <a:normAutofit fontScale="90000"/>
          </a:bodyPr>
          <a:lstStyle>
            <a:lvl1pPr defTabSz="537463">
              <a:defRPr sz="6072"/>
            </a:lvl1pPr>
          </a:lstStyle>
          <a:p>
            <a:pPr lvl="0">
              <a:defRPr sz="1800">
                <a:solidFill>
                  <a:srgbClr val="000000"/>
                </a:solidFill>
              </a:defRPr>
            </a:pPr>
            <a:r>
              <a:rPr sz="6072">
                <a:solidFill>
                  <a:srgbClr val="DEDDDE"/>
                </a:solidFill>
              </a:rPr>
              <a:t>Oriental Institute in Chicago</a:t>
            </a:r>
          </a:p>
        </p:txBody>
      </p:sp>
      <p:pic>
        <p:nvPicPr>
          <p:cNvPr id="114" name="oriental museum 60.jpg"/>
          <p:cNvPicPr/>
          <p:nvPr/>
        </p:nvPicPr>
        <p:blipFill>
          <a:blip r:embed="rId2">
            <a:extLst/>
          </a:blip>
          <a:stretch>
            <a:fillRect/>
          </a:stretch>
        </p:blipFill>
        <p:spPr>
          <a:xfrm>
            <a:off x="3207790" y="2971800"/>
            <a:ext cx="9029701" cy="6007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p:cNvSpPr>
          <p:nvPr>
            <p:ph type="title"/>
          </p:nvPr>
        </p:nvSpPr>
        <p:spPr>
          <a:xfrm>
            <a:off x="1041400" y="787400"/>
            <a:ext cx="8153400" cy="1866900"/>
          </a:xfrm>
          <a:prstGeom prst="rect">
            <a:avLst/>
          </a:prstGeom>
        </p:spPr>
        <p:txBody>
          <a:bodyPr>
            <a:normAutofit fontScale="90000"/>
          </a:bodyPr>
          <a:lstStyle>
            <a:lvl1pPr defTabSz="537463">
              <a:defRPr sz="6072"/>
            </a:lvl1pPr>
          </a:lstStyle>
          <a:p>
            <a:pPr lvl="0">
              <a:defRPr sz="1800">
                <a:solidFill>
                  <a:srgbClr val="000000"/>
                </a:solidFill>
              </a:defRPr>
            </a:pPr>
            <a:r>
              <a:rPr sz="6072">
                <a:solidFill>
                  <a:srgbClr val="DEDDDE"/>
                </a:solidFill>
              </a:rPr>
              <a:t>Istanbul  Archaeological Museum</a:t>
            </a:r>
          </a:p>
        </p:txBody>
      </p:sp>
      <p:pic>
        <p:nvPicPr>
          <p:cNvPr id="117" name="istanbul archaeological museum (5).jpg"/>
          <p:cNvPicPr/>
          <p:nvPr/>
        </p:nvPicPr>
        <p:blipFill>
          <a:blip r:embed="rId2">
            <a:extLst/>
          </a:blip>
          <a:stretch>
            <a:fillRect/>
          </a:stretch>
        </p:blipFill>
        <p:spPr>
          <a:xfrm>
            <a:off x="3215765" y="2971800"/>
            <a:ext cx="8978901" cy="6007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title"/>
          </p:nvPr>
        </p:nvSpPr>
        <p:spPr>
          <a:xfrm>
            <a:off x="1041400" y="787400"/>
            <a:ext cx="5664200" cy="1866900"/>
          </a:xfrm>
          <a:prstGeom prst="rect">
            <a:avLst/>
          </a:prstGeom>
        </p:spPr>
        <p:txBody>
          <a:bodyPr>
            <a:normAutofit/>
          </a:bodyPr>
          <a:lstStyle>
            <a:lvl1pPr defTabSz="566674">
              <a:defRPr sz="6402"/>
            </a:lvl1pPr>
          </a:lstStyle>
          <a:p>
            <a:pPr lvl="0">
              <a:defRPr sz="1800">
                <a:solidFill>
                  <a:srgbClr val="000000"/>
                </a:solidFill>
              </a:defRPr>
            </a:pPr>
            <a:r>
              <a:rPr sz="6402">
                <a:solidFill>
                  <a:srgbClr val="DEDDDE"/>
                </a:solidFill>
              </a:rPr>
              <a:t>The Louvre, Paris</a:t>
            </a:r>
          </a:p>
        </p:txBody>
      </p:sp>
      <p:pic>
        <p:nvPicPr>
          <p:cNvPr id="120" name="Louvre misc 7.jpg"/>
          <p:cNvPicPr/>
          <p:nvPr/>
        </p:nvPicPr>
        <p:blipFill>
          <a:blip r:embed="rId2">
            <a:extLst/>
          </a:blip>
          <a:stretch>
            <a:fillRect/>
          </a:stretch>
        </p:blipFill>
        <p:spPr>
          <a:xfrm>
            <a:off x="3136900" y="2888557"/>
            <a:ext cx="9029700" cy="6007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a:spLocks noGrp="1"/>
          </p:cNvSpPr>
          <p:nvPr>
            <p:ph type="title"/>
          </p:nvPr>
        </p:nvSpPr>
        <p:spPr>
          <a:xfrm>
            <a:off x="1041400" y="787400"/>
            <a:ext cx="7823200" cy="1866900"/>
          </a:xfrm>
          <a:prstGeom prst="rect">
            <a:avLst/>
          </a:prstGeom>
        </p:spPr>
        <p:txBody>
          <a:bodyPr>
            <a:normAutofit fontScale="90000"/>
          </a:bodyPr>
          <a:lstStyle>
            <a:lvl1pPr defTabSz="537463">
              <a:defRPr sz="6072"/>
            </a:lvl1pPr>
          </a:lstStyle>
          <a:p>
            <a:pPr lvl="0">
              <a:defRPr sz="1800">
                <a:solidFill>
                  <a:srgbClr val="000000"/>
                </a:solidFill>
              </a:defRPr>
            </a:pPr>
            <a:r>
              <a:rPr sz="6072">
                <a:solidFill>
                  <a:srgbClr val="DEDDDE"/>
                </a:solidFill>
              </a:rPr>
              <a:t>Pennsylvania Archaeological Museum</a:t>
            </a:r>
          </a:p>
        </p:txBody>
      </p:sp>
      <p:pic>
        <p:nvPicPr>
          <p:cNvPr id="123" name="Penn Museum 223.jpg"/>
          <p:cNvPicPr/>
          <p:nvPr/>
        </p:nvPicPr>
        <p:blipFill>
          <a:blip r:embed="rId2">
            <a:extLst/>
          </a:blip>
          <a:stretch>
            <a:fillRect/>
          </a:stretch>
        </p:blipFill>
        <p:spPr>
          <a:xfrm>
            <a:off x="3050414" y="3022600"/>
            <a:ext cx="8978901" cy="5981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title"/>
          </p:nvPr>
        </p:nvSpPr>
        <p:spPr>
          <a:xfrm>
            <a:off x="1041400" y="7874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Israel</a:t>
            </a:r>
          </a:p>
        </p:txBody>
      </p:sp>
      <p:pic>
        <p:nvPicPr>
          <p:cNvPr id="126" name="nazareth rajendra 6.jpg"/>
          <p:cNvPicPr/>
          <p:nvPr/>
        </p:nvPicPr>
        <p:blipFill>
          <a:blip r:embed="rId2">
            <a:extLst/>
          </a:blip>
          <a:stretch>
            <a:fillRect/>
          </a:stretch>
        </p:blipFill>
        <p:spPr>
          <a:xfrm>
            <a:off x="3149600" y="2919530"/>
            <a:ext cx="9029700" cy="5997340"/>
          </a:xfrm>
          <a:prstGeom prst="rect">
            <a:avLst/>
          </a:prstGeom>
          <a:ln w="12700">
            <a:miter lim="400000"/>
          </a:ln>
        </p:spPr>
      </p:pic>
      <p:sp>
        <p:nvSpPr>
          <p:cNvPr id="127" name="Shape 127"/>
          <p:cNvSpPr/>
          <p:nvPr/>
        </p:nvSpPr>
        <p:spPr>
          <a:xfrm>
            <a:off x="5036028" y="3244482"/>
            <a:ext cx="1633830" cy="585522"/>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defTabSz="584200">
              <a:defRPr sz="3200" cap="all">
                <a:latin typeface="+mj-lt"/>
                <a:ea typeface="+mj-ea"/>
                <a:cs typeface="+mj-cs"/>
                <a:sym typeface="Helvetica Neue Bold Condensed"/>
              </a:defRPr>
            </a:lvl1pPr>
          </a:lstStyle>
          <a:p>
            <a:pPr lvl="0">
              <a:defRPr sz="1800" cap="none"/>
            </a:pPr>
            <a:r>
              <a:rPr sz="3200" cap="all" dirty="0"/>
              <a:t>Megiddo</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p:cNvSpPr>
            <a:spLocks noGrp="1"/>
          </p:cNvSpPr>
          <p:nvPr>
            <p:ph type="title"/>
          </p:nvPr>
        </p:nvSpPr>
        <p:spPr>
          <a:xfrm>
            <a:off x="1041400" y="7874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Turkey</a:t>
            </a:r>
          </a:p>
        </p:txBody>
      </p:sp>
      <p:pic>
        <p:nvPicPr>
          <p:cNvPr id="130" name="pergamos (52) trajan temple.jpg"/>
          <p:cNvPicPr/>
          <p:nvPr/>
        </p:nvPicPr>
        <p:blipFill>
          <a:blip r:embed="rId2">
            <a:extLst/>
          </a:blip>
          <a:stretch>
            <a:fillRect/>
          </a:stretch>
        </p:blipFill>
        <p:spPr>
          <a:xfrm>
            <a:off x="3126865" y="2844800"/>
            <a:ext cx="8978901" cy="6007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a:spLocks noGrp="1"/>
          </p:cNvSpPr>
          <p:nvPr>
            <p:ph type="title"/>
          </p:nvPr>
        </p:nvSpPr>
        <p:spPr>
          <a:xfrm>
            <a:off x="1041400" y="7874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Athens</a:t>
            </a:r>
          </a:p>
        </p:txBody>
      </p:sp>
      <p:pic>
        <p:nvPicPr>
          <p:cNvPr id="133" name="mars hill (8).jpg"/>
          <p:cNvPicPr/>
          <p:nvPr/>
        </p:nvPicPr>
        <p:blipFill>
          <a:blip r:embed="rId2">
            <a:extLst/>
          </a:blip>
          <a:stretch>
            <a:fillRect/>
          </a:stretch>
        </p:blipFill>
        <p:spPr>
          <a:xfrm>
            <a:off x="3132418" y="2857500"/>
            <a:ext cx="9013264" cy="6007100"/>
          </a:xfrm>
          <a:prstGeom prst="rect">
            <a:avLst/>
          </a:prstGeom>
          <a:ln w="12700">
            <a:miter lim="400000"/>
          </a:ln>
        </p:spPr>
      </p:pic>
      <p:sp>
        <p:nvSpPr>
          <p:cNvPr id="134" name="Shape 134"/>
          <p:cNvSpPr/>
          <p:nvPr/>
        </p:nvSpPr>
        <p:spPr>
          <a:xfrm>
            <a:off x="9752909" y="3514309"/>
            <a:ext cx="1882548" cy="585522"/>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defTabSz="584200">
              <a:defRPr sz="3200" cap="all">
                <a:latin typeface="+mj-lt"/>
                <a:ea typeface="+mj-ea"/>
                <a:cs typeface="+mj-cs"/>
                <a:sym typeface="Helvetica Neue Bold Condensed"/>
              </a:defRPr>
            </a:lvl1pPr>
          </a:lstStyle>
          <a:p>
            <a:pPr lvl="0">
              <a:defRPr sz="1800" cap="none"/>
            </a:pPr>
            <a:r>
              <a:rPr sz="3200" cap="all" dirty="0"/>
              <a:t>Mars Hill</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a:spLocks noGrp="1"/>
          </p:cNvSpPr>
          <p:nvPr>
            <p:ph type="title"/>
          </p:nvPr>
        </p:nvSpPr>
        <p:spPr>
          <a:xfrm>
            <a:off x="1041400" y="7874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Rome</a:t>
            </a:r>
          </a:p>
        </p:txBody>
      </p:sp>
      <p:pic>
        <p:nvPicPr>
          <p:cNvPr id="137" name="rome arch titus2.jpg"/>
          <p:cNvPicPr/>
          <p:nvPr/>
        </p:nvPicPr>
        <p:blipFill>
          <a:blip r:embed="rId2">
            <a:extLst/>
          </a:blip>
          <a:stretch>
            <a:fillRect/>
          </a:stretch>
        </p:blipFill>
        <p:spPr>
          <a:xfrm>
            <a:off x="3564040" y="2895600"/>
            <a:ext cx="8200820" cy="6007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p:cNvSpPr>
          <p:nvPr>
            <p:ph type="title"/>
          </p:nvPr>
        </p:nvSpPr>
        <p:spPr>
          <a:xfrm>
            <a:off x="1041400" y="7874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Ancient Writing</a:t>
            </a:r>
          </a:p>
        </p:txBody>
      </p:sp>
      <p:sp>
        <p:nvSpPr>
          <p:cNvPr id="140" name="Shape 140"/>
          <p:cNvSpPr>
            <a:spLocks noGrp="1"/>
          </p:cNvSpPr>
          <p:nvPr>
            <p:ph type="body" idx="1"/>
          </p:nvPr>
        </p:nvSpPr>
        <p:spPr>
          <a:xfrm>
            <a:off x="1041400" y="3657600"/>
            <a:ext cx="10541000" cy="4318000"/>
          </a:xfrm>
          <a:prstGeom prst="rect">
            <a:avLst/>
          </a:prstGeom>
        </p:spPr>
        <p:txBody>
          <a:bodyPr>
            <a:normAutofit fontScale="92500"/>
          </a:bodyPr>
          <a:lstStyle>
            <a:lvl1pPr>
              <a:defRPr sz="4800">
                <a:solidFill>
                  <a:srgbClr val="85C3EA"/>
                </a:solidFill>
              </a:defRPr>
            </a:lvl1pPr>
          </a:lstStyle>
          <a:p>
            <a:pPr lvl="0">
              <a:defRPr sz="1800">
                <a:solidFill>
                  <a:srgbClr val="000000"/>
                </a:solidFill>
              </a:defRPr>
            </a:pPr>
            <a:r>
              <a:rPr sz="4800">
                <a:solidFill>
                  <a:srgbClr val="85C3EA"/>
                </a:solidFill>
              </a:rPr>
              <a:t>In the early 19th century it was believed by modernists that writing was not developed by Moses’ day. They claimed that writing did not originate until about 1000 B.C., hundreds of years after Moses.</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Shape 78"/>
          <p:cNvSpPr/>
          <p:nvPr/>
        </p:nvSpPr>
        <p:spPr>
          <a:xfrm>
            <a:off x="838200" y="3086664"/>
            <a:ext cx="5588000" cy="3568701"/>
          </a:xfrm>
          <a:prstGeom prst="rect">
            <a:avLst/>
          </a:prstGeom>
          <a:ln w="12700">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dirty="0">
                <a:solidFill>
                  <a:srgbClr val="FFFFFF"/>
                </a:solidFill>
                <a:effectLst>
                  <a:outerShdw blurRad="12700" dist="25400" dir="2700000" rotWithShape="0">
                    <a:srgbClr val="000000"/>
                  </a:outerShdw>
                </a:effectLst>
              </a:rPr>
              <a:t>Most of the photographs in these presentations were taken by the author on location.</a:t>
            </a:r>
          </a:p>
        </p:txBody>
      </p:sp>
      <p:grpSp>
        <p:nvGrpSpPr>
          <p:cNvPr id="81" name="Group 81"/>
          <p:cNvGrpSpPr/>
          <p:nvPr/>
        </p:nvGrpSpPr>
        <p:grpSpPr>
          <a:xfrm>
            <a:off x="6815046" y="635000"/>
            <a:ext cx="5567454" cy="7366000"/>
            <a:chOff x="-81053" y="-63500"/>
            <a:chExt cx="5567453" cy="7366000"/>
          </a:xfrm>
        </p:grpSpPr>
        <p:pic>
          <p:nvPicPr>
            <p:cNvPr id="80"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79" name="Picture 78"/>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Group 144"/>
          <p:cNvGrpSpPr/>
          <p:nvPr/>
        </p:nvGrpSpPr>
        <p:grpSpPr>
          <a:xfrm>
            <a:off x="7594600" y="1282700"/>
            <a:ext cx="4432300" cy="5854700"/>
            <a:chOff x="-76200" y="-63500"/>
            <a:chExt cx="4432300" cy="5854700"/>
          </a:xfrm>
        </p:grpSpPr>
        <p:pic>
          <p:nvPicPr>
            <p:cNvPr id="143" name="origins of alphabets.jpg"/>
            <p:cNvPicPr/>
            <p:nvPr/>
          </p:nvPicPr>
          <p:blipFill>
            <a:blip r:embed="rId2">
              <a:extLst/>
            </a:blip>
            <a:srcRect t="3125" b="3125"/>
            <a:stretch>
              <a:fillRect/>
            </a:stretch>
          </p:blipFill>
          <p:spPr>
            <a:xfrm>
              <a:off x="0" y="0"/>
              <a:ext cx="4292600" cy="5715000"/>
            </a:xfrm>
            <a:prstGeom prst="rect">
              <a:avLst/>
            </a:prstGeom>
            <a:ln>
              <a:noFill/>
            </a:ln>
            <a:effectLst/>
          </p:spPr>
        </p:pic>
        <p:pic>
          <p:nvPicPr>
            <p:cNvPr id="142" name="Picture 141"/>
            <p:cNvPicPr/>
            <p:nvPr/>
          </p:nvPicPr>
          <p:blipFill>
            <a:blip r:embed="rId3">
              <a:extLst/>
            </a:blip>
            <a:stretch>
              <a:fillRect/>
            </a:stretch>
          </p:blipFill>
          <p:spPr>
            <a:xfrm>
              <a:off x="-76200" y="-63500"/>
              <a:ext cx="4432300" cy="5854700"/>
            </a:xfrm>
            <a:prstGeom prst="rect">
              <a:avLst/>
            </a:prstGeom>
            <a:effectLst/>
          </p:spPr>
        </p:pic>
      </p:grpSp>
      <p:sp>
        <p:nvSpPr>
          <p:cNvPr id="145" name="Shape 145"/>
          <p:cNvSpPr>
            <a:spLocks noGrp="1"/>
          </p:cNvSpPr>
          <p:nvPr>
            <p:ph type="body" idx="1"/>
          </p:nvPr>
        </p:nvSpPr>
        <p:spPr>
          <a:xfrm>
            <a:off x="1041400" y="3251200"/>
            <a:ext cx="5651500" cy="3111500"/>
          </a:xfrm>
          <a:prstGeom prst="rect">
            <a:avLst/>
          </a:prstGeom>
        </p:spPr>
        <p:txBody>
          <a:bodyPr>
            <a:normAutofit lnSpcReduction="10000"/>
          </a:bodyPr>
          <a:lstStyle>
            <a:lvl1pPr defTabSz="490727">
              <a:defRPr sz="4032">
                <a:solidFill>
                  <a:srgbClr val="85C3EA"/>
                </a:solidFill>
              </a:defRPr>
            </a:lvl1pPr>
          </a:lstStyle>
          <a:p>
            <a:pPr lvl="0">
              <a:defRPr sz="1800">
                <a:solidFill>
                  <a:srgbClr val="000000"/>
                </a:solidFill>
              </a:defRPr>
            </a:pPr>
            <a:r>
              <a:rPr sz="4032">
                <a:solidFill>
                  <a:srgbClr val="85C3EA"/>
                </a:solidFill>
              </a:rPr>
              <a:t>Even secular archaeologists now know that writing was developed by 3150 B.C., at latest. </a:t>
            </a:r>
          </a:p>
        </p:txBody>
      </p:sp>
      <p:sp>
        <p:nvSpPr>
          <p:cNvPr id="146" name="Shape 146"/>
          <p:cNvSpPr/>
          <p:nvPr/>
        </p:nvSpPr>
        <p:spPr>
          <a:xfrm>
            <a:off x="990600" y="7429500"/>
            <a:ext cx="11366500" cy="20955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fontScale="92500"/>
          </a:bodyPr>
          <a:lstStyle/>
          <a:p>
            <a:pPr lvl="0" defTabSz="584200">
              <a:lnSpc>
                <a:spcPct val="110000"/>
              </a:lnSpc>
              <a:defRPr sz="1800"/>
            </a:pPr>
            <a:r>
              <a:rPr sz="3600">
                <a:solidFill>
                  <a:srgbClr val="FFFFFF"/>
                </a:solidFill>
                <a:latin typeface="+mj-lt"/>
                <a:ea typeface="+mj-ea"/>
                <a:cs typeface="+mj-cs"/>
                <a:sym typeface="Helvetica Neue Bold Condensed"/>
              </a:rPr>
              <a:t>“Inscribed artifacts from excavations show that man had a knowledge of writing as early as the late 4th millennium BC” (Joseph Naveh, Origins of the Alphabets)</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Group 150"/>
          <p:cNvGrpSpPr/>
          <p:nvPr/>
        </p:nvGrpSpPr>
        <p:grpSpPr>
          <a:xfrm>
            <a:off x="7594600" y="1955800"/>
            <a:ext cx="4432300" cy="5854700"/>
            <a:chOff x="-76200" y="-63500"/>
            <a:chExt cx="4432300" cy="5854700"/>
          </a:xfrm>
        </p:grpSpPr>
        <p:pic>
          <p:nvPicPr>
            <p:cNvPr id="149" name="Louvre misc 309.jpg"/>
            <p:cNvPicPr/>
            <p:nvPr/>
          </p:nvPicPr>
          <p:blipFill>
            <a:blip r:embed="rId2">
              <a:extLst/>
            </a:blip>
            <a:srcRect t="3901" b="3696"/>
            <a:stretch>
              <a:fillRect/>
            </a:stretch>
          </p:blipFill>
          <p:spPr>
            <a:xfrm>
              <a:off x="0" y="0"/>
              <a:ext cx="4292600" cy="5715000"/>
            </a:xfrm>
            <a:prstGeom prst="rect">
              <a:avLst/>
            </a:prstGeom>
            <a:ln>
              <a:noFill/>
            </a:ln>
            <a:effectLst/>
          </p:spPr>
        </p:pic>
        <p:pic>
          <p:nvPicPr>
            <p:cNvPr id="148" name="Picture 147"/>
            <p:cNvPicPr/>
            <p:nvPr/>
          </p:nvPicPr>
          <p:blipFill>
            <a:blip r:embed="rId3">
              <a:extLst/>
            </a:blip>
            <a:stretch>
              <a:fillRect/>
            </a:stretch>
          </p:blipFill>
          <p:spPr>
            <a:xfrm>
              <a:off x="-76200" y="-63500"/>
              <a:ext cx="4432300" cy="5854700"/>
            </a:xfrm>
            <a:prstGeom prst="rect">
              <a:avLst/>
            </a:prstGeom>
            <a:effectLst/>
          </p:spPr>
        </p:pic>
      </p:grpSp>
      <p:sp>
        <p:nvSpPr>
          <p:cNvPr id="151" name="Shape 151"/>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3150 B.C. was more than 1,500 years before Moses and in fact carries us back to the lifetime of Adam by biblical chronology. Adam died in about 3075 B.C. and Noah’s Flood was about 2500 B.C.</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Group 155"/>
          <p:cNvGrpSpPr/>
          <p:nvPr/>
        </p:nvGrpSpPr>
        <p:grpSpPr>
          <a:xfrm>
            <a:off x="7594600" y="1955800"/>
            <a:ext cx="4432300" cy="5854700"/>
            <a:chOff x="-76200" y="-63500"/>
            <a:chExt cx="4432300" cy="5854700"/>
          </a:xfrm>
        </p:grpSpPr>
        <p:pic>
          <p:nvPicPr>
            <p:cNvPr id="154" name="Louvre misc 309.jpg"/>
            <p:cNvPicPr/>
            <p:nvPr/>
          </p:nvPicPr>
          <p:blipFill>
            <a:blip r:embed="rId2">
              <a:extLst/>
            </a:blip>
            <a:srcRect t="3901" b="3696"/>
            <a:stretch>
              <a:fillRect/>
            </a:stretch>
          </p:blipFill>
          <p:spPr>
            <a:xfrm>
              <a:off x="0" y="0"/>
              <a:ext cx="4292600" cy="5715000"/>
            </a:xfrm>
            <a:prstGeom prst="rect">
              <a:avLst/>
            </a:prstGeom>
            <a:ln>
              <a:noFill/>
            </a:ln>
            <a:effectLst/>
          </p:spPr>
        </p:pic>
        <p:pic>
          <p:nvPicPr>
            <p:cNvPr id="153" name="Picture 152"/>
            <p:cNvPicPr/>
            <p:nvPr/>
          </p:nvPicPr>
          <p:blipFill>
            <a:blip r:embed="rId3">
              <a:extLst/>
            </a:blip>
            <a:stretch>
              <a:fillRect/>
            </a:stretch>
          </p:blipFill>
          <p:spPr>
            <a:xfrm>
              <a:off x="-76200" y="-63500"/>
              <a:ext cx="4432300" cy="5854700"/>
            </a:xfrm>
            <a:prstGeom prst="rect">
              <a:avLst/>
            </a:prstGeom>
            <a:effectLst/>
          </p:spPr>
        </p:pic>
      </p:grpSp>
      <p:sp>
        <p:nvSpPr>
          <p:cNvPr id="156" name="Shape 156"/>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There is some evidence in the Bible itself that Moses used records that were written by prophets that preceded him, including Seth and Enoch, perhaps even Adam himself. (See the Henry Morris Study Bible.)</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Group 160"/>
          <p:cNvGrpSpPr/>
          <p:nvPr/>
        </p:nvGrpSpPr>
        <p:grpSpPr>
          <a:xfrm>
            <a:off x="7594600" y="1955800"/>
            <a:ext cx="4432300" cy="5854700"/>
            <a:chOff x="-76200" y="-63500"/>
            <a:chExt cx="4432300" cy="5854700"/>
          </a:xfrm>
        </p:grpSpPr>
        <p:pic>
          <p:nvPicPr>
            <p:cNvPr id="159" name="Louvre misc 309.jpg"/>
            <p:cNvPicPr/>
            <p:nvPr/>
          </p:nvPicPr>
          <p:blipFill>
            <a:blip r:embed="rId2">
              <a:extLst/>
            </a:blip>
            <a:srcRect t="3901" b="3696"/>
            <a:stretch>
              <a:fillRect/>
            </a:stretch>
          </p:blipFill>
          <p:spPr>
            <a:xfrm>
              <a:off x="0" y="0"/>
              <a:ext cx="4292600" cy="5715000"/>
            </a:xfrm>
            <a:prstGeom prst="rect">
              <a:avLst/>
            </a:prstGeom>
            <a:ln>
              <a:noFill/>
            </a:ln>
            <a:effectLst/>
          </p:spPr>
        </p:pic>
        <p:pic>
          <p:nvPicPr>
            <p:cNvPr id="158" name="Picture 157"/>
            <p:cNvPicPr/>
            <p:nvPr/>
          </p:nvPicPr>
          <p:blipFill>
            <a:blip r:embed="rId3">
              <a:extLst/>
            </a:blip>
            <a:stretch>
              <a:fillRect/>
            </a:stretch>
          </p:blipFill>
          <p:spPr>
            <a:xfrm>
              <a:off x="-76200" y="-63500"/>
              <a:ext cx="4432300" cy="5854700"/>
            </a:xfrm>
            <a:prstGeom prst="rect">
              <a:avLst/>
            </a:prstGeom>
            <a:effectLst/>
          </p:spPr>
        </p:pic>
      </p:grpSp>
      <p:sp>
        <p:nvSpPr>
          <p:cNvPr id="161" name="Shape 161"/>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From a biblical perspective, there is no reason to believe that writing was not invented by Adam and his early children. God gave Adam the gift of language, and writing is merely language in symbolic form.</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 name="Group 165"/>
          <p:cNvGrpSpPr/>
          <p:nvPr/>
        </p:nvGrpSpPr>
        <p:grpSpPr>
          <a:xfrm>
            <a:off x="7594600" y="1955800"/>
            <a:ext cx="4432300" cy="5854700"/>
            <a:chOff x="-76200" y="-63500"/>
            <a:chExt cx="4432300" cy="5854700"/>
          </a:xfrm>
        </p:grpSpPr>
        <p:pic>
          <p:nvPicPr>
            <p:cNvPr id="164" name="Louvre misc 309.jpg"/>
            <p:cNvPicPr/>
            <p:nvPr/>
          </p:nvPicPr>
          <p:blipFill>
            <a:blip r:embed="rId2">
              <a:extLst/>
            </a:blip>
            <a:srcRect t="3901" b="3696"/>
            <a:stretch>
              <a:fillRect/>
            </a:stretch>
          </p:blipFill>
          <p:spPr>
            <a:xfrm>
              <a:off x="0" y="0"/>
              <a:ext cx="4292600" cy="5715000"/>
            </a:xfrm>
            <a:prstGeom prst="rect">
              <a:avLst/>
            </a:prstGeom>
            <a:ln>
              <a:noFill/>
            </a:ln>
            <a:effectLst/>
          </p:spPr>
        </p:pic>
        <p:pic>
          <p:nvPicPr>
            <p:cNvPr id="163" name="Picture 162"/>
            <p:cNvPicPr/>
            <p:nvPr/>
          </p:nvPicPr>
          <p:blipFill>
            <a:blip r:embed="rId3">
              <a:extLst/>
            </a:blip>
            <a:stretch>
              <a:fillRect/>
            </a:stretch>
          </p:blipFill>
          <p:spPr>
            <a:xfrm>
              <a:off x="-76200" y="-63500"/>
              <a:ext cx="4432300" cy="5854700"/>
            </a:xfrm>
            <a:prstGeom prst="rect">
              <a:avLst/>
            </a:prstGeom>
            <a:effectLst/>
          </p:spPr>
        </p:pic>
      </p:grpSp>
      <p:sp>
        <p:nvSpPr>
          <p:cNvPr id="166" name="Shape 166"/>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Since God knew that He was going to give His revelation to man in written form, it is reasonable to assume that man had this ability from the beginning.</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Group 170"/>
          <p:cNvGrpSpPr/>
          <p:nvPr/>
        </p:nvGrpSpPr>
        <p:grpSpPr>
          <a:xfrm>
            <a:off x="7594600" y="1701800"/>
            <a:ext cx="4432300" cy="5854700"/>
            <a:chOff x="-76200" y="-63500"/>
            <a:chExt cx="4432300" cy="5854700"/>
          </a:xfrm>
        </p:grpSpPr>
        <p:pic>
          <p:nvPicPr>
            <p:cNvPr id="169" name="Louvre misc 230.jpg"/>
            <p:cNvPicPr/>
            <p:nvPr/>
          </p:nvPicPr>
          <p:blipFill>
            <a:blip r:embed="rId2">
              <a:extLst/>
            </a:blip>
            <a:srcRect l="29629" t="2000" r="4483"/>
            <a:stretch>
              <a:fillRect/>
            </a:stretch>
          </p:blipFill>
          <p:spPr>
            <a:xfrm>
              <a:off x="0" y="0"/>
              <a:ext cx="4292600" cy="5600700"/>
            </a:xfrm>
            <a:prstGeom prst="rect">
              <a:avLst/>
            </a:prstGeom>
            <a:ln>
              <a:noFill/>
            </a:ln>
            <a:effectLst/>
          </p:spPr>
        </p:pic>
        <p:pic>
          <p:nvPicPr>
            <p:cNvPr id="168" name="Picture 167"/>
            <p:cNvPicPr/>
            <p:nvPr/>
          </p:nvPicPr>
          <p:blipFill>
            <a:blip r:embed="rId3">
              <a:extLst/>
            </a:blip>
            <a:stretch>
              <a:fillRect/>
            </a:stretch>
          </p:blipFill>
          <p:spPr>
            <a:xfrm>
              <a:off x="-76200" y="-63500"/>
              <a:ext cx="4432300" cy="5854700"/>
            </a:xfrm>
            <a:prstGeom prst="rect">
              <a:avLst/>
            </a:prstGeom>
            <a:effectLst/>
          </p:spPr>
        </p:pic>
      </p:grpSp>
      <p:sp>
        <p:nvSpPr>
          <p:cNvPr id="171" name="Shape 171"/>
          <p:cNvSpPr>
            <a:spLocks noGrp="1"/>
          </p:cNvSpPr>
          <p:nvPr>
            <p:ph type="body" idx="1"/>
          </p:nvPr>
        </p:nvSpPr>
        <p:spPr>
          <a:xfrm>
            <a:off x="1041400" y="3657600"/>
            <a:ext cx="5956300" cy="5270500"/>
          </a:xfrm>
          <a:prstGeom prst="rect">
            <a:avLst/>
          </a:prstGeom>
        </p:spPr>
        <p:txBody>
          <a:bodyPr>
            <a:normAutofit/>
          </a:bodyPr>
          <a:lstStyle>
            <a:lvl1pPr defTabSz="560831">
              <a:defRPr sz="3455">
                <a:solidFill>
                  <a:srgbClr val="85C3EA"/>
                </a:solidFill>
              </a:defRPr>
            </a:lvl1pPr>
          </a:lstStyle>
          <a:p>
            <a:pPr lvl="0">
              <a:defRPr sz="1800">
                <a:solidFill>
                  <a:srgbClr val="000000"/>
                </a:solidFill>
              </a:defRPr>
            </a:pPr>
            <a:r>
              <a:rPr sz="3455">
                <a:solidFill>
                  <a:srgbClr val="85C3EA"/>
                </a:solidFill>
              </a:rPr>
              <a:t>Since the late 19th century archaeology has discovered that the ancient kingdoms in the lands of the Bible--Egypt, Canaan, and Mesopotamia--were literate societies full of schools and libraries and multi-language international correspondence.</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 name="Group 175"/>
          <p:cNvGrpSpPr/>
          <p:nvPr/>
        </p:nvGrpSpPr>
        <p:grpSpPr>
          <a:xfrm>
            <a:off x="7594600" y="1955800"/>
            <a:ext cx="4432300" cy="5854700"/>
            <a:chOff x="-76200" y="-63500"/>
            <a:chExt cx="4432300" cy="5854700"/>
          </a:xfrm>
        </p:grpSpPr>
        <p:pic>
          <p:nvPicPr>
            <p:cNvPr id="174" name="Louvre misc 234.jpg"/>
            <p:cNvPicPr/>
            <p:nvPr/>
          </p:nvPicPr>
          <p:blipFill>
            <a:blip r:embed="rId2">
              <a:extLst/>
            </a:blip>
            <a:srcRect l="975" r="16585"/>
            <a:stretch>
              <a:fillRect/>
            </a:stretch>
          </p:blipFill>
          <p:spPr>
            <a:xfrm>
              <a:off x="0" y="0"/>
              <a:ext cx="4292600" cy="5715000"/>
            </a:xfrm>
            <a:prstGeom prst="rect">
              <a:avLst/>
            </a:prstGeom>
            <a:ln>
              <a:noFill/>
            </a:ln>
            <a:effectLst/>
          </p:spPr>
        </p:pic>
        <p:pic>
          <p:nvPicPr>
            <p:cNvPr id="173" name="Picture 172"/>
            <p:cNvPicPr/>
            <p:nvPr/>
          </p:nvPicPr>
          <p:blipFill>
            <a:blip r:embed="rId3">
              <a:extLst/>
            </a:blip>
            <a:stretch>
              <a:fillRect/>
            </a:stretch>
          </p:blipFill>
          <p:spPr>
            <a:xfrm>
              <a:off x="-76200" y="-63500"/>
              <a:ext cx="4432300" cy="5854700"/>
            </a:xfrm>
            <a:prstGeom prst="rect">
              <a:avLst/>
            </a:prstGeom>
            <a:effectLst/>
          </p:spPr>
        </p:pic>
      </p:grpSp>
      <p:sp>
        <p:nvSpPr>
          <p:cNvPr id="176" name="Shape 176"/>
          <p:cNvSpPr>
            <a:spLocks noGrp="1"/>
          </p:cNvSpPr>
          <p:nvPr>
            <p:ph type="body" idx="1"/>
          </p:nvPr>
        </p:nvSpPr>
        <p:spPr>
          <a:xfrm>
            <a:off x="1041400" y="3657600"/>
            <a:ext cx="6324600" cy="54483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 Mosaic age, instead of being an illiterate one, was an age of high literary activity and education throughout the civilized East” (A.H. Sayce, Monument Facts &amp; Higher Critical Fancies, 1904).</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 name="Group 180"/>
          <p:cNvGrpSpPr/>
          <p:nvPr/>
        </p:nvGrpSpPr>
        <p:grpSpPr>
          <a:xfrm>
            <a:off x="7594600" y="1955800"/>
            <a:ext cx="4432300" cy="5854700"/>
            <a:chOff x="-76200" y="-63500"/>
            <a:chExt cx="4432300" cy="5854700"/>
          </a:xfrm>
        </p:grpSpPr>
        <p:pic>
          <p:nvPicPr>
            <p:cNvPr id="179" name="Louvre misc 23.jpg"/>
            <p:cNvPicPr/>
            <p:nvPr/>
          </p:nvPicPr>
          <p:blipFill>
            <a:blip r:embed="rId2">
              <a:extLst/>
            </a:blip>
            <a:srcRect l="12276" r="12276"/>
            <a:stretch>
              <a:fillRect/>
            </a:stretch>
          </p:blipFill>
          <p:spPr>
            <a:xfrm>
              <a:off x="0" y="0"/>
              <a:ext cx="4292600" cy="5715000"/>
            </a:xfrm>
            <a:prstGeom prst="rect">
              <a:avLst/>
            </a:prstGeom>
            <a:ln>
              <a:noFill/>
            </a:ln>
            <a:effectLst/>
          </p:spPr>
        </p:pic>
        <p:pic>
          <p:nvPicPr>
            <p:cNvPr id="178" name="Picture 177"/>
            <p:cNvPicPr/>
            <p:nvPr/>
          </p:nvPicPr>
          <p:blipFill>
            <a:blip r:embed="rId3">
              <a:extLst/>
            </a:blip>
            <a:stretch>
              <a:fillRect/>
            </a:stretch>
          </p:blipFill>
          <p:spPr>
            <a:xfrm>
              <a:off x="-76200" y="-63500"/>
              <a:ext cx="4432300" cy="5854700"/>
            </a:xfrm>
            <a:prstGeom prst="rect">
              <a:avLst/>
            </a:prstGeom>
            <a:effectLst/>
          </p:spPr>
        </p:pic>
      </p:grpSp>
      <p:sp>
        <p:nvSpPr>
          <p:cNvPr id="181" name="Shape 181"/>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“From one end of the civilized ancient world to the other men and women were reading and writing and corresponding with one another; schools abounded and great libraries were formed” (Sayce).</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Group 185"/>
          <p:cNvGrpSpPr/>
          <p:nvPr/>
        </p:nvGrpSpPr>
        <p:grpSpPr>
          <a:xfrm>
            <a:off x="7594600" y="1955800"/>
            <a:ext cx="4432300" cy="5854700"/>
            <a:chOff x="-76200" y="-63500"/>
            <a:chExt cx="4432300" cy="5854700"/>
          </a:xfrm>
        </p:grpSpPr>
        <p:pic>
          <p:nvPicPr>
            <p:cNvPr id="184" name="Louvre misc 25.jpg"/>
            <p:cNvPicPr/>
            <p:nvPr/>
          </p:nvPicPr>
          <p:blipFill>
            <a:blip r:embed="rId2">
              <a:extLst/>
            </a:blip>
            <a:srcRect l="4324" r="4324"/>
            <a:stretch>
              <a:fillRect/>
            </a:stretch>
          </p:blipFill>
          <p:spPr>
            <a:xfrm>
              <a:off x="0" y="0"/>
              <a:ext cx="4292600" cy="5715000"/>
            </a:xfrm>
            <a:prstGeom prst="rect">
              <a:avLst/>
            </a:prstGeom>
            <a:ln>
              <a:noFill/>
            </a:ln>
            <a:effectLst/>
          </p:spPr>
        </p:pic>
        <p:pic>
          <p:nvPicPr>
            <p:cNvPr id="183" name="Picture 182"/>
            <p:cNvPicPr/>
            <p:nvPr/>
          </p:nvPicPr>
          <p:blipFill>
            <a:blip r:embed="rId3">
              <a:extLst/>
            </a:blip>
            <a:stretch>
              <a:fillRect/>
            </a:stretch>
          </p:blipFill>
          <p:spPr>
            <a:xfrm>
              <a:off x="-76200" y="-63500"/>
              <a:ext cx="4432300" cy="5854700"/>
            </a:xfrm>
            <a:prstGeom prst="rect">
              <a:avLst/>
            </a:prstGeom>
            <a:effectLst/>
          </p:spPr>
        </p:pic>
      </p:grpSp>
      <p:sp>
        <p:nvSpPr>
          <p:cNvPr id="186" name="Shape 186"/>
          <p:cNvSpPr>
            <a:spLocks noGrp="1"/>
          </p:cNvSpPr>
          <p:nvPr>
            <p:ph type="body" idx="1"/>
          </p:nvPr>
        </p:nvSpPr>
        <p:spPr>
          <a:xfrm>
            <a:off x="1041400" y="4711700"/>
            <a:ext cx="5956300" cy="42164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 a knowledge of writing extended even to the classes of the population who were engaged in manual labour” (Sayce).</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Group 190"/>
          <p:cNvGrpSpPr/>
          <p:nvPr/>
        </p:nvGrpSpPr>
        <p:grpSpPr>
          <a:xfrm>
            <a:off x="7594600" y="1955800"/>
            <a:ext cx="4432300" cy="5854700"/>
            <a:chOff x="-76200" y="-63500"/>
            <a:chExt cx="4432300" cy="5854700"/>
          </a:xfrm>
        </p:grpSpPr>
        <p:pic>
          <p:nvPicPr>
            <p:cNvPr id="189" name="british museum 78.jpg"/>
            <p:cNvPicPr/>
            <p:nvPr/>
          </p:nvPicPr>
          <p:blipFill>
            <a:blip r:embed="rId2">
              <a:extLst/>
            </a:blip>
            <a:srcRect l="21833" r="21833"/>
            <a:stretch>
              <a:fillRect/>
            </a:stretch>
          </p:blipFill>
          <p:spPr>
            <a:xfrm>
              <a:off x="0" y="0"/>
              <a:ext cx="4292600" cy="5715000"/>
            </a:xfrm>
            <a:prstGeom prst="rect">
              <a:avLst/>
            </a:prstGeom>
            <a:ln>
              <a:noFill/>
            </a:ln>
            <a:effectLst/>
          </p:spPr>
        </p:pic>
        <p:pic>
          <p:nvPicPr>
            <p:cNvPr id="188" name="Picture 187"/>
            <p:cNvPicPr/>
            <p:nvPr/>
          </p:nvPicPr>
          <p:blipFill>
            <a:blip r:embed="rId3">
              <a:extLst/>
            </a:blip>
            <a:stretch>
              <a:fillRect/>
            </a:stretch>
          </p:blipFill>
          <p:spPr>
            <a:xfrm>
              <a:off x="-76200" y="-63500"/>
              <a:ext cx="4432300" cy="5854700"/>
            </a:xfrm>
            <a:prstGeom prst="rect">
              <a:avLst/>
            </a:prstGeom>
            <a:effectLst/>
          </p:spPr>
        </p:pic>
      </p:grpSp>
      <p:sp>
        <p:nvSpPr>
          <p:cNvPr id="191" name="Shape 191"/>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Ancient libraries have been unearthed at Ugarit, Mari, Ur, Ebla, Nippur, Nineveh, and elsewhere. Tens of thousands of documents dating to Abraham’s age and earlier prove the existence of a highly literate civilization.</a:t>
            </a:r>
          </a:p>
        </p:txBody>
      </p:sp>
      <p:sp>
        <p:nvSpPr>
          <p:cNvPr id="192" name="Shape 192"/>
          <p:cNvSpPr/>
          <p:nvPr/>
        </p:nvSpPr>
        <p:spPr>
          <a:xfrm>
            <a:off x="1041400" y="787400"/>
            <a:ext cx="5829300" cy="18669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Ancient Libraries</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5"/>
          <p:cNvGrpSpPr/>
          <p:nvPr/>
        </p:nvGrpSpPr>
        <p:grpSpPr>
          <a:xfrm>
            <a:off x="6560753" y="901700"/>
            <a:ext cx="5821747" cy="7327900"/>
            <a:chOff x="-271846" y="-127000"/>
            <a:chExt cx="5821746" cy="7327900"/>
          </a:xfrm>
        </p:grpSpPr>
        <p:pic>
          <p:nvPicPr>
            <p:cNvPr id="84"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83" name="Picture 82"/>
            <p:cNvPicPr/>
            <p:nvPr/>
          </p:nvPicPr>
          <p:blipFill>
            <a:blip r:embed="rId3">
              <a:extLst/>
            </a:blip>
            <a:stretch>
              <a:fillRect/>
            </a:stretch>
          </p:blipFill>
          <p:spPr>
            <a:xfrm>
              <a:off x="-271847" y="-127000"/>
              <a:ext cx="5821747" cy="7327900"/>
            </a:xfrm>
            <a:prstGeom prst="rect">
              <a:avLst/>
            </a:prstGeom>
            <a:effectLst/>
          </p:spPr>
        </p:pic>
      </p:grpSp>
      <p:sp>
        <p:nvSpPr>
          <p:cNvPr id="86" name="Shape 86"/>
          <p:cNvSpPr/>
          <p:nvPr/>
        </p:nvSpPr>
        <p:spPr>
          <a:xfrm>
            <a:off x="571500" y="1689664"/>
            <a:ext cx="5588000" cy="6362701"/>
          </a:xfrm>
          <a:prstGeom prst="rect">
            <a:avLst/>
          </a:prstGeom>
          <a:ln w="12700">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dirty="0">
                <a:solidFill>
                  <a:srgbClr val="FFFFFF"/>
                </a:solidFill>
                <a:effectLst>
                  <a:outerShdw blurRad="12700" dist="25400" dir="2700000" rotWithShape="0">
                    <a:srgbClr val="000000"/>
                  </a:outerShdw>
                </a:effectLst>
              </a:rPr>
              <a:t>Before viewing these slides, the teacher should first present the introduction to the archaeology section from the apologetics course “An Unshakeable Faith.”</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p:nvPr/>
        </p:nvSpPr>
        <p:spPr>
          <a:xfrm>
            <a:off x="339858" y="7197750"/>
            <a:ext cx="935432" cy="3746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1800" cap="all">
                <a:solidFill>
                  <a:srgbClr val="72707B"/>
                </a:solidFill>
                <a:latin typeface="+mj-lt"/>
                <a:ea typeface="+mj-ea"/>
                <a:cs typeface="+mj-cs"/>
                <a:sym typeface="Helvetica Neue Bold Condensed"/>
              </a:defRPr>
            </a:lvl1pPr>
          </a:lstStyle>
          <a:p>
            <a:pPr lvl="0">
              <a:defRPr cap="none">
                <a:solidFill>
                  <a:srgbClr val="000000"/>
                </a:solidFill>
              </a:defRPr>
            </a:pPr>
            <a:r>
              <a:rPr cap="all">
                <a:solidFill>
                  <a:srgbClr val="72707B"/>
                </a:solidFill>
              </a:rPr>
              <a:t>PROJECT</a:t>
            </a:r>
          </a:p>
        </p:txBody>
      </p:sp>
      <p:sp>
        <p:nvSpPr>
          <p:cNvPr id="195" name="Shape 195"/>
          <p:cNvSpPr/>
          <p:nvPr/>
        </p:nvSpPr>
        <p:spPr>
          <a:xfrm>
            <a:off x="339908" y="8912250"/>
            <a:ext cx="579730" cy="3746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1800" cap="all">
                <a:solidFill>
                  <a:srgbClr val="72707B"/>
                </a:solidFill>
                <a:latin typeface="+mj-lt"/>
                <a:ea typeface="+mj-ea"/>
                <a:cs typeface="+mj-cs"/>
                <a:sym typeface="Helvetica Neue Bold Condensed"/>
              </a:defRPr>
            </a:lvl1pPr>
          </a:lstStyle>
          <a:p>
            <a:pPr lvl="0">
              <a:defRPr cap="none">
                <a:solidFill>
                  <a:srgbClr val="000000"/>
                </a:solidFill>
              </a:defRPr>
            </a:pPr>
            <a:r>
              <a:rPr cap="all">
                <a:solidFill>
                  <a:srgbClr val="72707B"/>
                </a:solidFill>
              </a:rPr>
              <a:t>DATE</a:t>
            </a:r>
          </a:p>
        </p:txBody>
      </p:sp>
      <p:sp>
        <p:nvSpPr>
          <p:cNvPr id="196" name="Shape 196"/>
          <p:cNvSpPr/>
          <p:nvPr/>
        </p:nvSpPr>
        <p:spPr>
          <a:xfrm>
            <a:off x="5318308" y="8912250"/>
            <a:ext cx="752781" cy="3746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1800" cap="all">
                <a:solidFill>
                  <a:srgbClr val="72707B"/>
                </a:solidFill>
                <a:latin typeface="+mj-lt"/>
                <a:ea typeface="+mj-ea"/>
                <a:cs typeface="+mj-cs"/>
                <a:sym typeface="Helvetica Neue Bold Condensed"/>
              </a:defRPr>
            </a:lvl1pPr>
          </a:lstStyle>
          <a:p>
            <a:pPr lvl="0">
              <a:defRPr cap="none">
                <a:solidFill>
                  <a:srgbClr val="000000"/>
                </a:solidFill>
              </a:defRPr>
            </a:pPr>
            <a:r>
              <a:rPr cap="all">
                <a:solidFill>
                  <a:srgbClr val="72707B"/>
                </a:solidFill>
              </a:rPr>
              <a:t>CLIENT</a:t>
            </a:r>
          </a:p>
        </p:txBody>
      </p:sp>
      <p:sp>
        <p:nvSpPr>
          <p:cNvPr id="197" name="Shape 197"/>
          <p:cNvSpPr/>
          <p:nvPr/>
        </p:nvSpPr>
        <p:spPr>
          <a:xfrm>
            <a:off x="1419408" y="8908389"/>
            <a:ext cx="941731" cy="585522"/>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3200" cap="all">
                <a:solidFill>
                  <a:srgbClr val="6696B6"/>
                </a:solidFill>
                <a:latin typeface="+mj-lt"/>
                <a:ea typeface="+mj-ea"/>
                <a:cs typeface="+mj-cs"/>
                <a:sym typeface="Helvetica Neue Bold Condensed"/>
              </a:defRPr>
            </a:lvl1pPr>
          </a:lstStyle>
          <a:p>
            <a:pPr lvl="0">
              <a:defRPr sz="1800" cap="none">
                <a:solidFill>
                  <a:srgbClr val="000000"/>
                </a:solidFill>
              </a:defRPr>
            </a:pPr>
            <a:r>
              <a:rPr sz="3200" cap="all">
                <a:solidFill>
                  <a:srgbClr val="6696B6"/>
                </a:solidFill>
              </a:rPr>
              <a:t>DATE</a:t>
            </a:r>
          </a:p>
        </p:txBody>
      </p:sp>
      <p:sp>
        <p:nvSpPr>
          <p:cNvPr id="198" name="Shape 198"/>
          <p:cNvSpPr/>
          <p:nvPr/>
        </p:nvSpPr>
        <p:spPr>
          <a:xfrm>
            <a:off x="6359707" y="8908389"/>
            <a:ext cx="1069748" cy="585522"/>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3200" cap="all">
                <a:solidFill>
                  <a:srgbClr val="6696B6"/>
                </a:solidFill>
                <a:latin typeface="+mj-lt"/>
                <a:ea typeface="+mj-ea"/>
                <a:cs typeface="+mj-cs"/>
                <a:sym typeface="Helvetica Neue Bold Condensed"/>
              </a:defRPr>
            </a:lvl1pPr>
          </a:lstStyle>
          <a:p>
            <a:pPr lvl="0">
              <a:defRPr sz="1800" cap="none">
                <a:solidFill>
                  <a:srgbClr val="000000"/>
                </a:solidFill>
              </a:defRPr>
            </a:pPr>
            <a:r>
              <a:rPr sz="3200" cap="all">
                <a:solidFill>
                  <a:srgbClr val="6696B6"/>
                </a:solidFill>
              </a:rPr>
              <a:t>NAME</a:t>
            </a:r>
          </a:p>
        </p:txBody>
      </p:sp>
      <p:pic>
        <p:nvPicPr>
          <p:cNvPr id="199" name="british museum 78.jpg"/>
          <p:cNvPicPr/>
          <p:nvPr/>
        </p:nvPicPr>
        <p:blipFill>
          <a:blip r:embed="rId2">
            <a:extLst/>
          </a:blip>
          <a:stretch>
            <a:fillRect/>
          </a:stretch>
        </p:blipFill>
        <p:spPr>
          <a:xfrm>
            <a:off x="2472266" y="3200400"/>
            <a:ext cx="7078134" cy="5308600"/>
          </a:xfrm>
          <a:prstGeom prst="rect">
            <a:avLst/>
          </a:prstGeom>
          <a:ln w="12700">
            <a:miter lim="400000"/>
          </a:ln>
        </p:spPr>
      </p:pic>
      <p:sp>
        <p:nvSpPr>
          <p:cNvPr id="200" name="Shape 200"/>
          <p:cNvSpPr/>
          <p:nvPr/>
        </p:nvSpPr>
        <p:spPr>
          <a:xfrm>
            <a:off x="1041400" y="838200"/>
            <a:ext cx="9944100" cy="19685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fontScale="92500" lnSpcReduction="20000"/>
          </a:bodyPr>
          <a:lstStyle>
            <a:lvl1pPr defTabSz="514095">
              <a:lnSpc>
                <a:spcPct val="90000"/>
              </a:lnSpc>
              <a:defRPr sz="6336">
                <a:solidFill>
                  <a:srgbClr val="94E3FE"/>
                </a:solidFill>
                <a:latin typeface="+mj-lt"/>
                <a:ea typeface="+mj-ea"/>
                <a:cs typeface="+mj-cs"/>
                <a:sym typeface="Helvetica Neue Bold Condensed"/>
              </a:defRPr>
            </a:lvl1pPr>
          </a:lstStyle>
          <a:p>
            <a:pPr lvl="0">
              <a:defRPr sz="1800">
                <a:solidFill>
                  <a:srgbClr val="000000"/>
                </a:solidFill>
              </a:defRPr>
            </a:pPr>
            <a:r>
              <a:rPr sz="6336">
                <a:solidFill>
                  <a:srgbClr val="94E3FE"/>
                </a:solidFill>
              </a:rPr>
              <a:t>A display of anciet books from Nineveh at the British Museum</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p:nvPr/>
        </p:nvSpPr>
        <p:spPr>
          <a:xfrm>
            <a:off x="339858" y="7197750"/>
            <a:ext cx="935432" cy="3746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1800" cap="all">
                <a:solidFill>
                  <a:srgbClr val="72707B"/>
                </a:solidFill>
                <a:latin typeface="+mj-lt"/>
                <a:ea typeface="+mj-ea"/>
                <a:cs typeface="+mj-cs"/>
                <a:sym typeface="Helvetica Neue Bold Condensed"/>
              </a:defRPr>
            </a:lvl1pPr>
          </a:lstStyle>
          <a:p>
            <a:pPr lvl="0">
              <a:defRPr cap="none">
                <a:solidFill>
                  <a:srgbClr val="000000"/>
                </a:solidFill>
              </a:defRPr>
            </a:pPr>
            <a:r>
              <a:rPr cap="all">
                <a:solidFill>
                  <a:srgbClr val="72707B"/>
                </a:solidFill>
              </a:rPr>
              <a:t>PROJECT</a:t>
            </a:r>
          </a:p>
        </p:txBody>
      </p:sp>
      <p:sp>
        <p:nvSpPr>
          <p:cNvPr id="203" name="Shape 203"/>
          <p:cNvSpPr/>
          <p:nvPr/>
        </p:nvSpPr>
        <p:spPr>
          <a:xfrm>
            <a:off x="339908" y="8912250"/>
            <a:ext cx="579730" cy="3746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1800" cap="all">
                <a:solidFill>
                  <a:srgbClr val="72707B"/>
                </a:solidFill>
                <a:latin typeface="+mj-lt"/>
                <a:ea typeface="+mj-ea"/>
                <a:cs typeface="+mj-cs"/>
                <a:sym typeface="Helvetica Neue Bold Condensed"/>
              </a:defRPr>
            </a:lvl1pPr>
          </a:lstStyle>
          <a:p>
            <a:pPr lvl="0">
              <a:defRPr cap="none">
                <a:solidFill>
                  <a:srgbClr val="000000"/>
                </a:solidFill>
              </a:defRPr>
            </a:pPr>
            <a:r>
              <a:rPr cap="all">
                <a:solidFill>
                  <a:srgbClr val="72707B"/>
                </a:solidFill>
              </a:rPr>
              <a:t>DATE</a:t>
            </a:r>
          </a:p>
        </p:txBody>
      </p:sp>
      <p:sp>
        <p:nvSpPr>
          <p:cNvPr id="204" name="Shape 204"/>
          <p:cNvSpPr/>
          <p:nvPr/>
        </p:nvSpPr>
        <p:spPr>
          <a:xfrm>
            <a:off x="5318308" y="8912250"/>
            <a:ext cx="752781" cy="3746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1800" cap="all">
                <a:solidFill>
                  <a:srgbClr val="72707B"/>
                </a:solidFill>
                <a:latin typeface="+mj-lt"/>
                <a:ea typeface="+mj-ea"/>
                <a:cs typeface="+mj-cs"/>
                <a:sym typeface="Helvetica Neue Bold Condensed"/>
              </a:defRPr>
            </a:lvl1pPr>
          </a:lstStyle>
          <a:p>
            <a:pPr lvl="0">
              <a:defRPr cap="none">
                <a:solidFill>
                  <a:srgbClr val="000000"/>
                </a:solidFill>
              </a:defRPr>
            </a:pPr>
            <a:r>
              <a:rPr cap="all">
                <a:solidFill>
                  <a:srgbClr val="72707B"/>
                </a:solidFill>
              </a:rPr>
              <a:t>CLIENT</a:t>
            </a:r>
          </a:p>
        </p:txBody>
      </p:sp>
      <p:sp>
        <p:nvSpPr>
          <p:cNvPr id="205" name="Shape 205"/>
          <p:cNvSpPr/>
          <p:nvPr/>
        </p:nvSpPr>
        <p:spPr>
          <a:xfrm>
            <a:off x="1419408" y="8908389"/>
            <a:ext cx="941731" cy="585522"/>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3200" cap="all">
                <a:solidFill>
                  <a:srgbClr val="6696B6"/>
                </a:solidFill>
                <a:latin typeface="+mj-lt"/>
                <a:ea typeface="+mj-ea"/>
                <a:cs typeface="+mj-cs"/>
                <a:sym typeface="Helvetica Neue Bold Condensed"/>
              </a:defRPr>
            </a:lvl1pPr>
          </a:lstStyle>
          <a:p>
            <a:pPr lvl="0">
              <a:defRPr sz="1800" cap="none">
                <a:solidFill>
                  <a:srgbClr val="000000"/>
                </a:solidFill>
              </a:defRPr>
            </a:pPr>
            <a:r>
              <a:rPr sz="3200" cap="all">
                <a:solidFill>
                  <a:srgbClr val="6696B6"/>
                </a:solidFill>
              </a:rPr>
              <a:t>DATE</a:t>
            </a:r>
          </a:p>
        </p:txBody>
      </p:sp>
      <p:sp>
        <p:nvSpPr>
          <p:cNvPr id="206" name="Shape 206"/>
          <p:cNvSpPr/>
          <p:nvPr/>
        </p:nvSpPr>
        <p:spPr>
          <a:xfrm>
            <a:off x="6359707" y="8908389"/>
            <a:ext cx="1069748" cy="585522"/>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defTabSz="584200">
              <a:defRPr sz="3200" cap="all">
                <a:solidFill>
                  <a:srgbClr val="6696B6"/>
                </a:solidFill>
                <a:latin typeface="+mj-lt"/>
                <a:ea typeface="+mj-ea"/>
                <a:cs typeface="+mj-cs"/>
                <a:sym typeface="Helvetica Neue Bold Condensed"/>
              </a:defRPr>
            </a:lvl1pPr>
          </a:lstStyle>
          <a:p>
            <a:pPr lvl="0">
              <a:defRPr sz="1800" cap="none">
                <a:solidFill>
                  <a:srgbClr val="000000"/>
                </a:solidFill>
              </a:defRPr>
            </a:pPr>
            <a:r>
              <a:rPr sz="3200" cap="all">
                <a:solidFill>
                  <a:srgbClr val="6696B6"/>
                </a:solidFill>
              </a:rPr>
              <a:t>NAME</a:t>
            </a:r>
          </a:p>
        </p:txBody>
      </p:sp>
      <p:pic>
        <p:nvPicPr>
          <p:cNvPr id="207" name="british museum 78.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 name="Group 211"/>
          <p:cNvGrpSpPr/>
          <p:nvPr/>
        </p:nvGrpSpPr>
        <p:grpSpPr>
          <a:xfrm>
            <a:off x="6573971" y="800100"/>
            <a:ext cx="5905501" cy="7816061"/>
            <a:chOff x="-76200" y="-63500"/>
            <a:chExt cx="5905500" cy="7816060"/>
          </a:xfrm>
        </p:grpSpPr>
        <p:pic>
          <p:nvPicPr>
            <p:cNvPr id="210" name="British Museum misc 498.jpg"/>
            <p:cNvPicPr/>
            <p:nvPr/>
          </p:nvPicPr>
          <p:blipFill>
            <a:blip r:embed="rId2">
              <a:extLst/>
            </a:blip>
            <a:srcRect l="14935" r="14894"/>
            <a:stretch>
              <a:fillRect/>
            </a:stretch>
          </p:blipFill>
          <p:spPr>
            <a:xfrm>
              <a:off x="0" y="0"/>
              <a:ext cx="5765800" cy="7670800"/>
            </a:xfrm>
            <a:prstGeom prst="rect">
              <a:avLst/>
            </a:prstGeom>
            <a:ln>
              <a:noFill/>
            </a:ln>
            <a:effectLst/>
          </p:spPr>
        </p:pic>
        <p:pic>
          <p:nvPicPr>
            <p:cNvPr id="209" name="Picture 208"/>
            <p:cNvPicPr/>
            <p:nvPr/>
          </p:nvPicPr>
          <p:blipFill>
            <a:blip r:embed="rId3">
              <a:extLst/>
            </a:blip>
            <a:stretch>
              <a:fillRect/>
            </a:stretch>
          </p:blipFill>
          <p:spPr>
            <a:xfrm>
              <a:off x="-76200" y="-63500"/>
              <a:ext cx="5905500" cy="7816061"/>
            </a:xfrm>
            <a:prstGeom prst="rect">
              <a:avLst/>
            </a:prstGeom>
            <a:effectLst/>
          </p:spPr>
        </p:pic>
      </p:grpSp>
      <p:sp>
        <p:nvSpPr>
          <p:cNvPr id="212" name="Shape 212"/>
          <p:cNvSpPr>
            <a:spLocks noGrp="1"/>
          </p:cNvSpPr>
          <p:nvPr>
            <p:ph type="body" idx="1"/>
          </p:nvPr>
        </p:nvSpPr>
        <p:spPr>
          <a:xfrm>
            <a:off x="1041400" y="3657600"/>
            <a:ext cx="5334000" cy="5270500"/>
          </a:xfrm>
          <a:prstGeom prst="rect">
            <a:avLst/>
          </a:prstGeom>
        </p:spPr>
        <p:txBody>
          <a:bodyPr>
            <a:normAutofit/>
          </a:bodyPr>
          <a:lstStyle/>
          <a:p>
            <a:pPr lvl="0">
              <a:defRPr sz="1800">
                <a:solidFill>
                  <a:srgbClr val="000000"/>
                </a:solidFill>
              </a:defRPr>
            </a:pPr>
            <a:r>
              <a:rPr sz="3600">
                <a:solidFill>
                  <a:srgbClr val="85C3EA"/>
                </a:solidFill>
              </a:rPr>
              <a:t>The ancient books include </a:t>
            </a:r>
            <a:r>
              <a:rPr sz="3600">
                <a:solidFill>
                  <a:srgbClr val="FFFFFF"/>
                </a:solidFill>
              </a:rPr>
              <a:t>royal inscriptions and histories</a:t>
            </a:r>
            <a:r>
              <a:rPr sz="3600">
                <a:solidFill>
                  <a:srgbClr val="85C3EA"/>
                </a:solidFill>
              </a:rPr>
              <a:t> - such as this list of officials</a:t>
            </a: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6" name="Group 216"/>
          <p:cNvGrpSpPr/>
          <p:nvPr/>
        </p:nvGrpSpPr>
        <p:grpSpPr>
          <a:xfrm>
            <a:off x="6573971" y="800100"/>
            <a:ext cx="5905501" cy="7816061"/>
            <a:chOff x="-76200" y="-63500"/>
            <a:chExt cx="5905500" cy="7816060"/>
          </a:xfrm>
        </p:grpSpPr>
        <p:pic>
          <p:nvPicPr>
            <p:cNvPr id="215" name="British Museum misc 321.jpg"/>
            <p:cNvPicPr/>
            <p:nvPr/>
          </p:nvPicPr>
          <p:blipFill>
            <a:blip r:embed="rId2">
              <a:extLst/>
            </a:blip>
            <a:srcRect l="8975" r="8926"/>
            <a:stretch>
              <a:fillRect/>
            </a:stretch>
          </p:blipFill>
          <p:spPr>
            <a:xfrm>
              <a:off x="0" y="0"/>
              <a:ext cx="5765800" cy="7670800"/>
            </a:xfrm>
            <a:prstGeom prst="rect">
              <a:avLst/>
            </a:prstGeom>
            <a:ln>
              <a:noFill/>
            </a:ln>
            <a:effectLst/>
          </p:spPr>
        </p:pic>
        <p:pic>
          <p:nvPicPr>
            <p:cNvPr id="214" name="Picture 213"/>
            <p:cNvPicPr/>
            <p:nvPr/>
          </p:nvPicPr>
          <p:blipFill>
            <a:blip r:embed="rId3">
              <a:extLst/>
            </a:blip>
            <a:stretch>
              <a:fillRect/>
            </a:stretch>
          </p:blipFill>
          <p:spPr>
            <a:xfrm>
              <a:off x="-76200" y="-63500"/>
              <a:ext cx="5905500" cy="7816061"/>
            </a:xfrm>
            <a:prstGeom prst="rect">
              <a:avLst/>
            </a:prstGeom>
            <a:effectLst/>
          </p:spPr>
        </p:pic>
      </p:grpSp>
      <p:sp>
        <p:nvSpPr>
          <p:cNvPr id="217" name="Shape 217"/>
          <p:cNvSpPr>
            <a:spLocks noGrp="1"/>
          </p:cNvSpPr>
          <p:nvPr>
            <p:ph type="body" idx="1"/>
          </p:nvPr>
        </p:nvSpPr>
        <p:spPr>
          <a:xfrm>
            <a:off x="3276600" y="1168400"/>
            <a:ext cx="53340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Mathematics</a:t>
            </a:r>
          </a:p>
        </p:txBody>
      </p:sp>
      <p:pic>
        <p:nvPicPr>
          <p:cNvPr id="218" name="Louvre misc 39.jpg"/>
          <p:cNvPicPr/>
          <p:nvPr/>
        </p:nvPicPr>
        <p:blipFill>
          <a:blip r:embed="rId4">
            <a:extLst/>
          </a:blip>
          <a:stretch>
            <a:fillRect/>
          </a:stretch>
        </p:blipFill>
        <p:spPr>
          <a:xfrm>
            <a:off x="571500" y="2900957"/>
            <a:ext cx="6273800" cy="64262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2" name="Group 222"/>
          <p:cNvGrpSpPr/>
          <p:nvPr/>
        </p:nvGrpSpPr>
        <p:grpSpPr>
          <a:xfrm>
            <a:off x="5900871" y="800100"/>
            <a:ext cx="6413501" cy="8492393"/>
            <a:chOff x="-76200" y="-63500"/>
            <a:chExt cx="6413500" cy="8492392"/>
          </a:xfrm>
        </p:grpSpPr>
        <p:pic>
          <p:nvPicPr>
            <p:cNvPr id="221" name="Louvre misc 2.jpg"/>
            <p:cNvPicPr/>
            <p:nvPr/>
          </p:nvPicPr>
          <p:blipFill>
            <a:blip r:embed="rId2">
              <a:extLst/>
            </a:blip>
            <a:srcRect l="4017" r="45982" b="46"/>
            <a:stretch>
              <a:fillRect/>
            </a:stretch>
          </p:blipFill>
          <p:spPr>
            <a:xfrm>
              <a:off x="0" y="0"/>
              <a:ext cx="6273800" cy="8352693"/>
            </a:xfrm>
            <a:prstGeom prst="rect">
              <a:avLst/>
            </a:prstGeom>
            <a:ln>
              <a:noFill/>
            </a:ln>
            <a:effectLst/>
          </p:spPr>
        </p:pic>
        <p:pic>
          <p:nvPicPr>
            <p:cNvPr id="220" name="Picture 219"/>
            <p:cNvPicPr/>
            <p:nvPr/>
          </p:nvPicPr>
          <p:blipFill>
            <a:blip r:embed="rId3">
              <a:extLst/>
            </a:blip>
            <a:stretch>
              <a:fillRect/>
            </a:stretch>
          </p:blipFill>
          <p:spPr>
            <a:xfrm>
              <a:off x="-76200" y="-63500"/>
              <a:ext cx="6413500" cy="8492393"/>
            </a:xfrm>
            <a:prstGeom prst="rect">
              <a:avLst/>
            </a:prstGeom>
            <a:effectLst/>
          </p:spPr>
        </p:pic>
      </p:grpSp>
      <p:sp>
        <p:nvSpPr>
          <p:cNvPr id="223" name="Shape 223"/>
          <p:cNvSpPr>
            <a:spLocks noGrp="1"/>
          </p:cNvSpPr>
          <p:nvPr>
            <p:ph type="body" idx="1"/>
          </p:nvPr>
        </p:nvSpPr>
        <p:spPr>
          <a:xfrm>
            <a:off x="2324100" y="1358900"/>
            <a:ext cx="53340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Division Tables </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Group 227"/>
          <p:cNvGrpSpPr/>
          <p:nvPr/>
        </p:nvGrpSpPr>
        <p:grpSpPr>
          <a:xfrm>
            <a:off x="6573971" y="800100"/>
            <a:ext cx="5905501" cy="7816061"/>
            <a:chOff x="-76200" y="-63500"/>
            <a:chExt cx="5905500" cy="7816060"/>
          </a:xfrm>
        </p:grpSpPr>
        <p:pic>
          <p:nvPicPr>
            <p:cNvPr id="226" name="British Museum misc 343.jpg"/>
            <p:cNvPicPr/>
            <p:nvPr/>
          </p:nvPicPr>
          <p:blipFill>
            <a:blip r:embed="rId2">
              <a:extLst/>
            </a:blip>
            <a:srcRect l="18092" r="18054"/>
            <a:stretch>
              <a:fillRect/>
            </a:stretch>
          </p:blipFill>
          <p:spPr>
            <a:xfrm>
              <a:off x="0" y="0"/>
              <a:ext cx="5765800" cy="7670800"/>
            </a:xfrm>
            <a:prstGeom prst="rect">
              <a:avLst/>
            </a:prstGeom>
            <a:ln>
              <a:noFill/>
            </a:ln>
            <a:effectLst/>
          </p:spPr>
        </p:pic>
        <p:pic>
          <p:nvPicPr>
            <p:cNvPr id="225" name="Picture 224"/>
            <p:cNvPicPr/>
            <p:nvPr/>
          </p:nvPicPr>
          <p:blipFill>
            <a:blip r:embed="rId3">
              <a:extLst/>
            </a:blip>
            <a:stretch>
              <a:fillRect/>
            </a:stretch>
          </p:blipFill>
          <p:spPr>
            <a:xfrm>
              <a:off x="-76200" y="-63500"/>
              <a:ext cx="5905500" cy="7816061"/>
            </a:xfrm>
            <a:prstGeom prst="rect">
              <a:avLst/>
            </a:prstGeom>
            <a:effectLst/>
          </p:spPr>
        </p:pic>
      </p:grpSp>
      <p:sp>
        <p:nvSpPr>
          <p:cNvPr id="228" name="Shape 228"/>
          <p:cNvSpPr>
            <a:spLocks noGrp="1"/>
          </p:cNvSpPr>
          <p:nvPr>
            <p:ph type="body" idx="1"/>
          </p:nvPr>
        </p:nvSpPr>
        <p:spPr>
          <a:xfrm>
            <a:off x="1257300" y="1828800"/>
            <a:ext cx="5334000" cy="5270500"/>
          </a:xfrm>
          <a:prstGeom prst="rect">
            <a:avLst/>
          </a:prstGeom>
        </p:spPr>
        <p:txBody>
          <a:bodyPr>
            <a:normAutofit/>
          </a:bodyPr>
          <a:lstStyle/>
          <a:p>
            <a:pPr lvl="0">
              <a:defRPr sz="1800">
                <a:solidFill>
                  <a:srgbClr val="000000"/>
                </a:solidFill>
              </a:defRPr>
            </a:pPr>
            <a:r>
              <a:rPr sz="3600">
                <a:solidFill>
                  <a:srgbClr val="FFFFFF"/>
                </a:solidFill>
              </a:rPr>
              <a:t>Medical</a:t>
            </a:r>
            <a:r>
              <a:rPr sz="3600">
                <a:solidFill>
                  <a:srgbClr val="85C3EA"/>
                </a:solidFill>
              </a:rPr>
              <a:t> - such as these fragments from a doctor’s library</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2" name="Group 232"/>
          <p:cNvGrpSpPr/>
          <p:nvPr/>
        </p:nvGrpSpPr>
        <p:grpSpPr>
          <a:xfrm>
            <a:off x="6573971" y="800100"/>
            <a:ext cx="5905501" cy="7816061"/>
            <a:chOff x="-80828" y="-63500"/>
            <a:chExt cx="5905500" cy="7816060"/>
          </a:xfrm>
        </p:grpSpPr>
        <p:pic>
          <p:nvPicPr>
            <p:cNvPr id="231" name="British Museum misc 357.jpg"/>
            <p:cNvPicPr/>
            <p:nvPr/>
          </p:nvPicPr>
          <p:blipFill>
            <a:blip r:embed="rId2">
              <a:extLst/>
            </a:blip>
            <a:srcRect t="2898" r="80" b="24101"/>
            <a:stretch>
              <a:fillRect/>
            </a:stretch>
          </p:blipFill>
          <p:spPr>
            <a:xfrm>
              <a:off x="0" y="0"/>
              <a:ext cx="5761172" cy="7676361"/>
            </a:xfrm>
            <a:prstGeom prst="rect">
              <a:avLst/>
            </a:prstGeom>
            <a:ln>
              <a:noFill/>
            </a:ln>
            <a:effectLst/>
          </p:spPr>
        </p:pic>
        <p:pic>
          <p:nvPicPr>
            <p:cNvPr id="230" name="Picture 229"/>
            <p:cNvPicPr/>
            <p:nvPr/>
          </p:nvPicPr>
          <p:blipFill>
            <a:blip r:embed="rId3">
              <a:extLst/>
            </a:blip>
            <a:stretch>
              <a:fillRect/>
            </a:stretch>
          </p:blipFill>
          <p:spPr>
            <a:xfrm>
              <a:off x="-80829" y="-63500"/>
              <a:ext cx="5905501" cy="7816061"/>
            </a:xfrm>
            <a:prstGeom prst="rect">
              <a:avLst/>
            </a:prstGeom>
            <a:effectLst/>
          </p:spPr>
        </p:pic>
      </p:grpSp>
      <p:sp>
        <p:nvSpPr>
          <p:cNvPr id="233" name="Shape 233"/>
          <p:cNvSpPr>
            <a:spLocks noGrp="1"/>
          </p:cNvSpPr>
          <p:nvPr>
            <p:ph type="body" idx="1"/>
          </p:nvPr>
        </p:nvSpPr>
        <p:spPr>
          <a:xfrm>
            <a:off x="1143000" y="1930400"/>
            <a:ext cx="5334000" cy="5270500"/>
          </a:xfrm>
          <a:prstGeom prst="rect">
            <a:avLst/>
          </a:prstGeom>
        </p:spPr>
        <p:txBody>
          <a:bodyPr>
            <a:normAutofit/>
          </a:bodyPr>
          <a:lstStyle/>
          <a:p>
            <a:pPr lvl="0">
              <a:defRPr sz="1800">
                <a:solidFill>
                  <a:srgbClr val="000000"/>
                </a:solidFill>
              </a:defRPr>
            </a:pPr>
            <a:r>
              <a:rPr sz="3600">
                <a:solidFill>
                  <a:srgbClr val="FFFFFF"/>
                </a:solidFill>
              </a:rPr>
              <a:t>Business and trade</a:t>
            </a:r>
            <a:r>
              <a:rPr sz="3600">
                <a:solidFill>
                  <a:srgbClr val="85C3EA"/>
                </a:solidFill>
              </a:rPr>
              <a:t> - such as this complaint about the delivery of the wrong grade of copper, 1750 BC, Ur</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7" name="Group 237"/>
          <p:cNvGrpSpPr/>
          <p:nvPr/>
        </p:nvGrpSpPr>
        <p:grpSpPr>
          <a:xfrm>
            <a:off x="6573971" y="800100"/>
            <a:ext cx="5905501" cy="7816061"/>
            <a:chOff x="-76200" y="-63500"/>
            <a:chExt cx="5905500" cy="7816060"/>
          </a:xfrm>
        </p:grpSpPr>
        <p:pic>
          <p:nvPicPr>
            <p:cNvPr id="236" name="Louvre misc 32.jpg"/>
            <p:cNvPicPr/>
            <p:nvPr/>
          </p:nvPicPr>
          <p:blipFill>
            <a:blip r:embed="rId2">
              <a:extLst/>
            </a:blip>
            <a:srcRect l="4168" r="4114"/>
            <a:stretch>
              <a:fillRect/>
            </a:stretch>
          </p:blipFill>
          <p:spPr>
            <a:xfrm>
              <a:off x="0" y="0"/>
              <a:ext cx="5765800" cy="7670800"/>
            </a:xfrm>
            <a:prstGeom prst="rect">
              <a:avLst/>
            </a:prstGeom>
            <a:ln>
              <a:noFill/>
            </a:ln>
            <a:effectLst/>
          </p:spPr>
        </p:pic>
        <p:pic>
          <p:nvPicPr>
            <p:cNvPr id="235" name="Picture 234"/>
            <p:cNvPicPr/>
            <p:nvPr/>
          </p:nvPicPr>
          <p:blipFill>
            <a:blip r:embed="rId3">
              <a:extLst/>
            </a:blip>
            <a:stretch>
              <a:fillRect/>
            </a:stretch>
          </p:blipFill>
          <p:spPr>
            <a:xfrm>
              <a:off x="-76200" y="-63500"/>
              <a:ext cx="5905500" cy="7816061"/>
            </a:xfrm>
            <a:prstGeom prst="rect">
              <a:avLst/>
            </a:prstGeom>
            <a:effectLst/>
          </p:spPr>
        </p:pic>
      </p:grpSp>
      <p:sp>
        <p:nvSpPr>
          <p:cNvPr id="238" name="Shape 238"/>
          <p:cNvSpPr>
            <a:spLocks noGrp="1"/>
          </p:cNvSpPr>
          <p:nvPr>
            <p:ph type="body" idx="1"/>
          </p:nvPr>
        </p:nvSpPr>
        <p:spPr>
          <a:xfrm>
            <a:off x="2730500" y="1130300"/>
            <a:ext cx="47625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Astronomical observations </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2" name="Group 242"/>
          <p:cNvGrpSpPr/>
          <p:nvPr/>
        </p:nvGrpSpPr>
        <p:grpSpPr>
          <a:xfrm>
            <a:off x="6573971" y="800100"/>
            <a:ext cx="5905501" cy="7816061"/>
            <a:chOff x="-76200" y="-63500"/>
            <a:chExt cx="5905500" cy="7816060"/>
          </a:xfrm>
        </p:grpSpPr>
        <p:pic>
          <p:nvPicPr>
            <p:cNvPr id="241" name="British Museum misc 359.jpg"/>
            <p:cNvPicPr/>
            <p:nvPr/>
          </p:nvPicPr>
          <p:blipFill>
            <a:blip r:embed="rId2">
              <a:extLst/>
            </a:blip>
            <a:srcRect l="2234" r="2387"/>
            <a:stretch>
              <a:fillRect/>
            </a:stretch>
          </p:blipFill>
          <p:spPr>
            <a:xfrm>
              <a:off x="0" y="0"/>
              <a:ext cx="5765800" cy="7670800"/>
            </a:xfrm>
            <a:prstGeom prst="rect">
              <a:avLst/>
            </a:prstGeom>
            <a:ln>
              <a:noFill/>
            </a:ln>
            <a:effectLst/>
          </p:spPr>
        </p:pic>
        <p:pic>
          <p:nvPicPr>
            <p:cNvPr id="240" name="Picture 239"/>
            <p:cNvPicPr/>
            <p:nvPr/>
          </p:nvPicPr>
          <p:blipFill>
            <a:blip r:embed="rId3">
              <a:extLst/>
            </a:blip>
            <a:stretch>
              <a:fillRect/>
            </a:stretch>
          </p:blipFill>
          <p:spPr>
            <a:xfrm>
              <a:off x="-76200" y="-63500"/>
              <a:ext cx="5905500" cy="7816061"/>
            </a:xfrm>
            <a:prstGeom prst="rect">
              <a:avLst/>
            </a:prstGeom>
            <a:effectLst/>
          </p:spPr>
        </p:pic>
      </p:grpSp>
      <p:sp>
        <p:nvSpPr>
          <p:cNvPr id="243" name="Shape 243"/>
          <p:cNvSpPr>
            <a:spLocks noGrp="1"/>
          </p:cNvSpPr>
          <p:nvPr>
            <p:ph type="body" idx="1"/>
          </p:nvPr>
        </p:nvSpPr>
        <p:spPr>
          <a:xfrm>
            <a:off x="1143000" y="1384300"/>
            <a:ext cx="5334000" cy="5270500"/>
          </a:xfrm>
          <a:prstGeom prst="rect">
            <a:avLst/>
          </a:prstGeom>
        </p:spPr>
        <p:txBody>
          <a:bodyPr>
            <a:normAutofit/>
          </a:bodyPr>
          <a:lstStyle/>
          <a:p>
            <a:pPr lvl="0">
              <a:defRPr sz="1800">
                <a:solidFill>
                  <a:srgbClr val="000000"/>
                </a:solidFill>
              </a:defRPr>
            </a:pPr>
            <a:r>
              <a:rPr sz="3600">
                <a:solidFill>
                  <a:srgbClr val="FFFFFF"/>
                </a:solidFill>
              </a:rPr>
              <a:t>Banking</a:t>
            </a:r>
            <a:r>
              <a:rPr sz="3600">
                <a:solidFill>
                  <a:srgbClr val="85C3EA"/>
                </a:solidFill>
              </a:rPr>
              <a:t> - such as this contract for a loan of silver to be paid back with interest, 1745 BC</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 name="Group 247"/>
          <p:cNvGrpSpPr/>
          <p:nvPr/>
        </p:nvGrpSpPr>
        <p:grpSpPr>
          <a:xfrm>
            <a:off x="6573971" y="800100"/>
            <a:ext cx="5905501" cy="7816061"/>
            <a:chOff x="-76200" y="-63500"/>
            <a:chExt cx="5905500" cy="7816060"/>
          </a:xfrm>
        </p:grpSpPr>
        <p:pic>
          <p:nvPicPr>
            <p:cNvPr id="246" name="British Museum misc 430.jpg"/>
            <p:cNvPicPr/>
            <p:nvPr/>
          </p:nvPicPr>
          <p:blipFill>
            <a:blip r:embed="rId2">
              <a:extLst/>
            </a:blip>
            <a:srcRect l="572" r="731"/>
            <a:stretch>
              <a:fillRect/>
            </a:stretch>
          </p:blipFill>
          <p:spPr>
            <a:xfrm>
              <a:off x="0" y="0"/>
              <a:ext cx="5765800" cy="7670800"/>
            </a:xfrm>
            <a:prstGeom prst="rect">
              <a:avLst/>
            </a:prstGeom>
            <a:ln>
              <a:noFill/>
            </a:ln>
            <a:effectLst/>
          </p:spPr>
        </p:pic>
        <p:pic>
          <p:nvPicPr>
            <p:cNvPr id="245" name="Picture 244"/>
            <p:cNvPicPr/>
            <p:nvPr/>
          </p:nvPicPr>
          <p:blipFill>
            <a:blip r:embed="rId3">
              <a:extLst/>
            </a:blip>
            <a:stretch>
              <a:fillRect/>
            </a:stretch>
          </p:blipFill>
          <p:spPr>
            <a:xfrm>
              <a:off x="-76200" y="-63500"/>
              <a:ext cx="5905500" cy="7816061"/>
            </a:xfrm>
            <a:prstGeom prst="rect">
              <a:avLst/>
            </a:prstGeom>
            <a:effectLst/>
          </p:spPr>
        </p:pic>
      </p:grpSp>
      <p:sp>
        <p:nvSpPr>
          <p:cNvPr id="248" name="Shape 248"/>
          <p:cNvSpPr>
            <a:spLocks noGrp="1"/>
          </p:cNvSpPr>
          <p:nvPr>
            <p:ph type="body" idx="1"/>
          </p:nvPr>
        </p:nvSpPr>
        <p:spPr>
          <a:xfrm>
            <a:off x="1955800" y="1752600"/>
            <a:ext cx="4406900" cy="5270500"/>
          </a:xfrm>
          <a:prstGeom prst="rect">
            <a:avLst/>
          </a:prstGeom>
        </p:spPr>
        <p:txBody>
          <a:bodyPr>
            <a:normAutofit/>
          </a:bodyPr>
          <a:lstStyle/>
          <a:p>
            <a:pPr lvl="0">
              <a:defRPr sz="1800">
                <a:solidFill>
                  <a:srgbClr val="000000"/>
                </a:solidFill>
              </a:defRPr>
            </a:pPr>
            <a:r>
              <a:rPr sz="3600">
                <a:solidFill>
                  <a:srgbClr val="FFFFFF"/>
                </a:solidFill>
              </a:rPr>
              <a:t>Real Estate</a:t>
            </a:r>
            <a:r>
              <a:rPr sz="3600">
                <a:solidFill>
                  <a:srgbClr val="85C3EA"/>
                </a:solidFill>
              </a:rPr>
              <a:t> - such as this contract for the sale of land</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hape 88"/>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89" name="Shape 89"/>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One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2" name="Group 252"/>
          <p:cNvGrpSpPr/>
          <p:nvPr/>
        </p:nvGrpSpPr>
        <p:grpSpPr>
          <a:xfrm>
            <a:off x="6573971" y="800100"/>
            <a:ext cx="5905501" cy="7816061"/>
            <a:chOff x="-76200" y="-63500"/>
            <a:chExt cx="5905500" cy="7816060"/>
          </a:xfrm>
        </p:grpSpPr>
        <p:pic>
          <p:nvPicPr>
            <p:cNvPr id="251" name="British Museum misc 607.jpg"/>
            <p:cNvPicPr/>
            <p:nvPr/>
          </p:nvPicPr>
          <p:blipFill>
            <a:blip r:embed="rId2">
              <a:extLst/>
            </a:blip>
            <a:srcRect l="25069" r="24930"/>
            <a:stretch>
              <a:fillRect/>
            </a:stretch>
          </p:blipFill>
          <p:spPr>
            <a:xfrm>
              <a:off x="0" y="0"/>
              <a:ext cx="5765800" cy="7670800"/>
            </a:xfrm>
            <a:prstGeom prst="rect">
              <a:avLst/>
            </a:prstGeom>
            <a:ln>
              <a:noFill/>
            </a:ln>
            <a:effectLst/>
          </p:spPr>
        </p:pic>
        <p:pic>
          <p:nvPicPr>
            <p:cNvPr id="250" name="Picture 249"/>
            <p:cNvPicPr/>
            <p:nvPr/>
          </p:nvPicPr>
          <p:blipFill>
            <a:blip r:embed="rId3">
              <a:extLst/>
            </a:blip>
            <a:stretch>
              <a:fillRect/>
            </a:stretch>
          </p:blipFill>
          <p:spPr>
            <a:xfrm>
              <a:off x="-76200" y="-63500"/>
              <a:ext cx="5905500" cy="7816061"/>
            </a:xfrm>
            <a:prstGeom prst="rect">
              <a:avLst/>
            </a:prstGeom>
            <a:effectLst/>
          </p:spPr>
        </p:pic>
      </p:grpSp>
      <p:sp>
        <p:nvSpPr>
          <p:cNvPr id="253" name="Shape 253"/>
          <p:cNvSpPr>
            <a:spLocks noGrp="1"/>
          </p:cNvSpPr>
          <p:nvPr>
            <p:ph type="body" idx="1"/>
          </p:nvPr>
        </p:nvSpPr>
        <p:spPr>
          <a:xfrm>
            <a:off x="2006600" y="1524000"/>
            <a:ext cx="4038600" cy="5270500"/>
          </a:xfrm>
          <a:prstGeom prst="rect">
            <a:avLst/>
          </a:prstGeom>
        </p:spPr>
        <p:txBody>
          <a:bodyPr>
            <a:normAutofit/>
          </a:bodyPr>
          <a:lstStyle/>
          <a:p>
            <a:pPr lvl="0">
              <a:defRPr sz="1800">
                <a:solidFill>
                  <a:srgbClr val="000000"/>
                </a:solidFill>
              </a:defRPr>
            </a:pPr>
            <a:r>
              <a:rPr sz="3600">
                <a:solidFill>
                  <a:srgbClr val="FFFFFF"/>
                </a:solidFill>
              </a:rPr>
              <a:t>Bookkeeping</a:t>
            </a:r>
            <a:r>
              <a:rPr sz="3600">
                <a:solidFill>
                  <a:srgbClr val="85C3EA"/>
                </a:solidFill>
              </a:rPr>
              <a:t> - such as this list of rations, 2350 B.C.</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7" name="Group 257"/>
          <p:cNvGrpSpPr/>
          <p:nvPr/>
        </p:nvGrpSpPr>
        <p:grpSpPr>
          <a:xfrm>
            <a:off x="6573971" y="800100"/>
            <a:ext cx="5905501" cy="7816061"/>
            <a:chOff x="-76200" y="-63500"/>
            <a:chExt cx="5905500" cy="7816060"/>
          </a:xfrm>
        </p:grpSpPr>
        <p:pic>
          <p:nvPicPr>
            <p:cNvPr id="256" name="British Museum misc 484.jpg"/>
            <p:cNvPicPr/>
            <p:nvPr/>
          </p:nvPicPr>
          <p:blipFill>
            <a:blip r:embed="rId2">
              <a:extLst/>
            </a:blip>
            <a:srcRect l="14496" r="14454"/>
            <a:stretch>
              <a:fillRect/>
            </a:stretch>
          </p:blipFill>
          <p:spPr>
            <a:xfrm>
              <a:off x="0" y="0"/>
              <a:ext cx="5765800" cy="7670800"/>
            </a:xfrm>
            <a:prstGeom prst="rect">
              <a:avLst/>
            </a:prstGeom>
            <a:ln>
              <a:noFill/>
            </a:ln>
            <a:effectLst/>
          </p:spPr>
        </p:pic>
        <p:pic>
          <p:nvPicPr>
            <p:cNvPr id="255" name="Picture 254"/>
            <p:cNvPicPr/>
            <p:nvPr/>
          </p:nvPicPr>
          <p:blipFill>
            <a:blip r:embed="rId3">
              <a:extLst/>
            </a:blip>
            <a:stretch>
              <a:fillRect/>
            </a:stretch>
          </p:blipFill>
          <p:spPr>
            <a:xfrm>
              <a:off x="-76200" y="-63500"/>
              <a:ext cx="5905500" cy="7816061"/>
            </a:xfrm>
            <a:prstGeom prst="rect">
              <a:avLst/>
            </a:prstGeom>
            <a:effectLst/>
          </p:spPr>
        </p:pic>
      </p:grpSp>
      <p:sp>
        <p:nvSpPr>
          <p:cNvPr id="258" name="Shape 258"/>
          <p:cNvSpPr>
            <a:spLocks noGrp="1"/>
          </p:cNvSpPr>
          <p:nvPr>
            <p:ph type="body" idx="1"/>
          </p:nvPr>
        </p:nvSpPr>
        <p:spPr>
          <a:xfrm>
            <a:off x="1714500" y="1435100"/>
            <a:ext cx="4699000" cy="5270500"/>
          </a:xfrm>
          <a:prstGeom prst="rect">
            <a:avLst/>
          </a:prstGeom>
        </p:spPr>
        <p:txBody>
          <a:bodyPr>
            <a:normAutofit/>
          </a:bodyPr>
          <a:lstStyle/>
          <a:p>
            <a:pPr lvl="0">
              <a:defRPr sz="1800">
                <a:solidFill>
                  <a:srgbClr val="000000"/>
                </a:solidFill>
              </a:defRPr>
            </a:pPr>
            <a:r>
              <a:rPr sz="3600">
                <a:solidFill>
                  <a:srgbClr val="FFFFFF"/>
                </a:solidFill>
              </a:rPr>
              <a:t>Autobiographies</a:t>
            </a:r>
            <a:r>
              <a:rPr sz="3600">
                <a:solidFill>
                  <a:srgbClr val="85C3EA"/>
                </a:solidFill>
              </a:rPr>
              <a:t> - such as this one by King Ashurbanipal</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2" name="Group 262"/>
          <p:cNvGrpSpPr/>
          <p:nvPr/>
        </p:nvGrpSpPr>
        <p:grpSpPr>
          <a:xfrm>
            <a:off x="6573971" y="800100"/>
            <a:ext cx="5905501" cy="7816061"/>
            <a:chOff x="-80828" y="-63500"/>
            <a:chExt cx="5905500" cy="7816060"/>
          </a:xfrm>
        </p:grpSpPr>
        <p:pic>
          <p:nvPicPr>
            <p:cNvPr id="261" name="British Museum misc 504.jpg"/>
            <p:cNvPicPr/>
            <p:nvPr/>
          </p:nvPicPr>
          <p:blipFill>
            <a:blip r:embed="rId2">
              <a:extLst/>
            </a:blip>
            <a:srcRect t="3963" r="80" b="3896"/>
            <a:stretch>
              <a:fillRect/>
            </a:stretch>
          </p:blipFill>
          <p:spPr>
            <a:xfrm>
              <a:off x="0" y="0"/>
              <a:ext cx="5761172" cy="7676361"/>
            </a:xfrm>
            <a:prstGeom prst="rect">
              <a:avLst/>
            </a:prstGeom>
            <a:ln>
              <a:noFill/>
            </a:ln>
            <a:effectLst/>
          </p:spPr>
        </p:pic>
        <p:pic>
          <p:nvPicPr>
            <p:cNvPr id="260" name="Picture 259"/>
            <p:cNvPicPr/>
            <p:nvPr/>
          </p:nvPicPr>
          <p:blipFill>
            <a:blip r:embed="rId3">
              <a:extLst/>
            </a:blip>
            <a:stretch>
              <a:fillRect/>
            </a:stretch>
          </p:blipFill>
          <p:spPr>
            <a:xfrm>
              <a:off x="-80829" y="-63500"/>
              <a:ext cx="5905501" cy="7816061"/>
            </a:xfrm>
            <a:prstGeom prst="rect">
              <a:avLst/>
            </a:prstGeom>
            <a:effectLst/>
          </p:spPr>
        </p:pic>
      </p:grpSp>
      <p:sp>
        <p:nvSpPr>
          <p:cNvPr id="263" name="Shape 263"/>
          <p:cNvSpPr>
            <a:spLocks noGrp="1"/>
          </p:cNvSpPr>
          <p:nvPr>
            <p:ph type="body" idx="1"/>
          </p:nvPr>
        </p:nvSpPr>
        <p:spPr>
          <a:xfrm>
            <a:off x="3492500" y="1282700"/>
            <a:ext cx="5334000" cy="5270500"/>
          </a:xfrm>
          <a:prstGeom prst="rect">
            <a:avLst/>
          </a:prstGeom>
        </p:spPr>
        <p:txBody>
          <a:bodyPr>
            <a:normAutofit/>
          </a:bodyPr>
          <a:lstStyle/>
          <a:p>
            <a:pPr lvl="0">
              <a:defRPr sz="1800">
                <a:solidFill>
                  <a:srgbClr val="000000"/>
                </a:solidFill>
              </a:defRPr>
            </a:pPr>
            <a:r>
              <a:rPr sz="3600">
                <a:solidFill>
                  <a:srgbClr val="FFFFFF"/>
                </a:solidFill>
              </a:rPr>
              <a:t>Dictionaries</a:t>
            </a:r>
            <a:r>
              <a:rPr sz="3600">
                <a:solidFill>
                  <a:srgbClr val="85C3EA"/>
                </a:solidFill>
              </a:rPr>
              <a:t> </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7" name="Group 267"/>
          <p:cNvGrpSpPr/>
          <p:nvPr/>
        </p:nvGrpSpPr>
        <p:grpSpPr>
          <a:xfrm>
            <a:off x="6142171" y="800100"/>
            <a:ext cx="6337301" cy="8390943"/>
            <a:chOff x="-81175" y="-63500"/>
            <a:chExt cx="6337300" cy="8390942"/>
          </a:xfrm>
        </p:grpSpPr>
        <p:pic>
          <p:nvPicPr>
            <p:cNvPr id="266" name="British Museum misc 516.jpg"/>
            <p:cNvPicPr/>
            <p:nvPr/>
          </p:nvPicPr>
          <p:blipFill>
            <a:blip r:embed="rId2">
              <a:extLst/>
            </a:blip>
            <a:srcRect t="23015" r="80" b="23065"/>
            <a:stretch>
              <a:fillRect/>
            </a:stretch>
          </p:blipFill>
          <p:spPr>
            <a:xfrm>
              <a:off x="0" y="0"/>
              <a:ext cx="6192625" cy="8251243"/>
            </a:xfrm>
            <a:prstGeom prst="rect">
              <a:avLst/>
            </a:prstGeom>
            <a:ln>
              <a:noFill/>
            </a:ln>
            <a:effectLst/>
          </p:spPr>
        </p:pic>
        <p:pic>
          <p:nvPicPr>
            <p:cNvPr id="265" name="Picture 264"/>
            <p:cNvPicPr/>
            <p:nvPr/>
          </p:nvPicPr>
          <p:blipFill>
            <a:blip r:embed="rId3">
              <a:extLst/>
            </a:blip>
            <a:stretch>
              <a:fillRect/>
            </a:stretch>
          </p:blipFill>
          <p:spPr>
            <a:xfrm>
              <a:off x="-81176" y="-63500"/>
              <a:ext cx="6337301" cy="8390943"/>
            </a:xfrm>
            <a:prstGeom prst="rect">
              <a:avLst/>
            </a:prstGeom>
            <a:effectLst/>
          </p:spPr>
        </p:pic>
      </p:grpSp>
      <p:sp>
        <p:nvSpPr>
          <p:cNvPr id="268" name="Shape 268"/>
          <p:cNvSpPr>
            <a:spLocks noGrp="1"/>
          </p:cNvSpPr>
          <p:nvPr>
            <p:ph type="body" idx="1"/>
          </p:nvPr>
        </p:nvSpPr>
        <p:spPr>
          <a:xfrm>
            <a:off x="942926" y="1560732"/>
            <a:ext cx="4796692" cy="5270500"/>
          </a:xfrm>
          <a:prstGeom prst="rect">
            <a:avLst/>
          </a:prstGeom>
        </p:spPr>
        <p:txBody>
          <a:bodyPr>
            <a:normAutofit/>
          </a:bodyPr>
          <a:lstStyle/>
          <a:p>
            <a:pPr lvl="0">
              <a:defRPr sz="1800">
                <a:solidFill>
                  <a:srgbClr val="000000"/>
                </a:solidFill>
              </a:defRPr>
            </a:pPr>
            <a:r>
              <a:rPr sz="3600" dirty="0">
                <a:solidFill>
                  <a:srgbClr val="FFFFFF"/>
                </a:solidFill>
              </a:rPr>
              <a:t>Religious Texts</a:t>
            </a:r>
            <a:r>
              <a:rPr sz="3600" dirty="0">
                <a:solidFill>
                  <a:srgbClr val="85C3EA"/>
                </a:solidFill>
              </a:rPr>
              <a:t> - such as this description of Ishtar’s descent to the underworld</a:t>
            </a: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2" name="Group 272"/>
          <p:cNvGrpSpPr/>
          <p:nvPr/>
        </p:nvGrpSpPr>
        <p:grpSpPr>
          <a:xfrm>
            <a:off x="6573971" y="800100"/>
            <a:ext cx="5905501" cy="7816061"/>
            <a:chOff x="-76200" y="-63500"/>
            <a:chExt cx="5905500" cy="7816060"/>
          </a:xfrm>
        </p:grpSpPr>
        <p:pic>
          <p:nvPicPr>
            <p:cNvPr id="271" name="British Museum misc 518.jpg"/>
            <p:cNvPicPr/>
            <p:nvPr/>
          </p:nvPicPr>
          <p:blipFill>
            <a:blip r:embed="rId2">
              <a:extLst/>
            </a:blip>
            <a:srcRect l="4325" t="2842" b="43466"/>
            <a:stretch>
              <a:fillRect/>
            </a:stretch>
          </p:blipFill>
          <p:spPr>
            <a:xfrm>
              <a:off x="0" y="0"/>
              <a:ext cx="5516429" cy="7676361"/>
            </a:xfrm>
            <a:prstGeom prst="rect">
              <a:avLst/>
            </a:prstGeom>
            <a:ln>
              <a:noFill/>
            </a:ln>
            <a:effectLst/>
          </p:spPr>
        </p:pic>
        <p:pic>
          <p:nvPicPr>
            <p:cNvPr id="270" name="Picture 269"/>
            <p:cNvPicPr/>
            <p:nvPr/>
          </p:nvPicPr>
          <p:blipFill>
            <a:blip r:embed="rId3">
              <a:extLst/>
            </a:blip>
            <a:stretch>
              <a:fillRect/>
            </a:stretch>
          </p:blipFill>
          <p:spPr>
            <a:xfrm>
              <a:off x="-76200" y="-63500"/>
              <a:ext cx="5905500" cy="7816061"/>
            </a:xfrm>
            <a:prstGeom prst="rect">
              <a:avLst/>
            </a:prstGeom>
            <a:effectLst/>
          </p:spPr>
        </p:pic>
      </p:grpSp>
      <p:sp>
        <p:nvSpPr>
          <p:cNvPr id="273" name="Shape 273"/>
          <p:cNvSpPr>
            <a:spLocks noGrp="1"/>
          </p:cNvSpPr>
          <p:nvPr>
            <p:ph type="body" idx="1"/>
          </p:nvPr>
        </p:nvSpPr>
        <p:spPr>
          <a:xfrm>
            <a:off x="2781300" y="1308100"/>
            <a:ext cx="53340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Creation myths</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7" name="Group 277"/>
          <p:cNvGrpSpPr/>
          <p:nvPr/>
        </p:nvGrpSpPr>
        <p:grpSpPr>
          <a:xfrm>
            <a:off x="6243771" y="800100"/>
            <a:ext cx="6235701" cy="8255677"/>
            <a:chOff x="-76200" y="-63500"/>
            <a:chExt cx="6235700" cy="8255676"/>
          </a:xfrm>
        </p:grpSpPr>
        <p:pic>
          <p:nvPicPr>
            <p:cNvPr id="276" name="British Museum misc 486.jpg"/>
            <p:cNvPicPr/>
            <p:nvPr/>
          </p:nvPicPr>
          <p:blipFill>
            <a:blip r:embed="rId2">
              <a:extLst/>
            </a:blip>
            <a:srcRect l="4128" r="4268"/>
            <a:stretch>
              <a:fillRect/>
            </a:stretch>
          </p:blipFill>
          <p:spPr>
            <a:xfrm>
              <a:off x="0" y="0"/>
              <a:ext cx="6096000" cy="8115300"/>
            </a:xfrm>
            <a:prstGeom prst="rect">
              <a:avLst/>
            </a:prstGeom>
            <a:ln>
              <a:noFill/>
            </a:ln>
            <a:effectLst/>
          </p:spPr>
        </p:pic>
        <p:pic>
          <p:nvPicPr>
            <p:cNvPr id="275" name="Picture 274"/>
            <p:cNvPicPr/>
            <p:nvPr/>
          </p:nvPicPr>
          <p:blipFill>
            <a:blip r:embed="rId3">
              <a:extLst/>
            </a:blip>
            <a:stretch>
              <a:fillRect/>
            </a:stretch>
          </p:blipFill>
          <p:spPr>
            <a:xfrm>
              <a:off x="-76200" y="-63500"/>
              <a:ext cx="6235700" cy="8255677"/>
            </a:xfrm>
            <a:prstGeom prst="rect">
              <a:avLst/>
            </a:prstGeom>
            <a:effectLst/>
          </p:spPr>
        </p:pic>
      </p:grpSp>
      <p:sp>
        <p:nvSpPr>
          <p:cNvPr id="278" name="Shape 278"/>
          <p:cNvSpPr>
            <a:spLocks noGrp="1"/>
          </p:cNvSpPr>
          <p:nvPr>
            <p:ph type="body" idx="1"/>
          </p:nvPr>
        </p:nvSpPr>
        <p:spPr>
          <a:xfrm>
            <a:off x="2590800" y="1320800"/>
            <a:ext cx="35687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Astrological Star Charts</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Group 282"/>
          <p:cNvGrpSpPr/>
          <p:nvPr/>
        </p:nvGrpSpPr>
        <p:grpSpPr>
          <a:xfrm>
            <a:off x="6472371" y="749300"/>
            <a:ext cx="5905501" cy="7816061"/>
            <a:chOff x="-76200" y="-63500"/>
            <a:chExt cx="5905500" cy="7816060"/>
          </a:xfrm>
        </p:grpSpPr>
        <p:pic>
          <p:nvPicPr>
            <p:cNvPr id="281" name="British Museum misc 494.jpg"/>
            <p:cNvPicPr/>
            <p:nvPr/>
          </p:nvPicPr>
          <p:blipFill>
            <a:blip r:embed="rId2">
              <a:extLst/>
            </a:blip>
            <a:srcRect l="25455" r="29860"/>
            <a:stretch>
              <a:fillRect/>
            </a:stretch>
          </p:blipFill>
          <p:spPr>
            <a:xfrm>
              <a:off x="0" y="0"/>
              <a:ext cx="5765800" cy="7676361"/>
            </a:xfrm>
            <a:prstGeom prst="rect">
              <a:avLst/>
            </a:prstGeom>
            <a:ln>
              <a:noFill/>
            </a:ln>
            <a:effectLst/>
          </p:spPr>
        </p:pic>
        <p:pic>
          <p:nvPicPr>
            <p:cNvPr id="280" name="Picture 279"/>
            <p:cNvPicPr/>
            <p:nvPr/>
          </p:nvPicPr>
          <p:blipFill>
            <a:blip r:embed="rId3">
              <a:extLst/>
            </a:blip>
            <a:stretch>
              <a:fillRect/>
            </a:stretch>
          </p:blipFill>
          <p:spPr>
            <a:xfrm>
              <a:off x="-76200" y="-63500"/>
              <a:ext cx="5905500" cy="7816061"/>
            </a:xfrm>
            <a:prstGeom prst="rect">
              <a:avLst/>
            </a:prstGeom>
            <a:effectLst/>
          </p:spPr>
        </p:pic>
      </p:grpSp>
      <p:sp>
        <p:nvSpPr>
          <p:cNvPr id="283" name="Shape 283"/>
          <p:cNvSpPr>
            <a:spLocks noGrp="1"/>
          </p:cNvSpPr>
          <p:nvPr>
            <p:ph type="body" idx="1"/>
          </p:nvPr>
        </p:nvSpPr>
        <p:spPr>
          <a:xfrm>
            <a:off x="2781300" y="1308100"/>
            <a:ext cx="53340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Fortune Telling</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7" name="Group 287"/>
          <p:cNvGrpSpPr/>
          <p:nvPr/>
        </p:nvGrpSpPr>
        <p:grpSpPr>
          <a:xfrm>
            <a:off x="6243771" y="800100"/>
            <a:ext cx="6235701" cy="8255677"/>
            <a:chOff x="-76200" y="-63500"/>
            <a:chExt cx="6235700" cy="8255676"/>
          </a:xfrm>
        </p:grpSpPr>
        <p:pic>
          <p:nvPicPr>
            <p:cNvPr id="286" name="British Museum misc 539.jpg"/>
            <p:cNvPicPr/>
            <p:nvPr/>
          </p:nvPicPr>
          <p:blipFill>
            <a:blip r:embed="rId2">
              <a:extLst/>
            </a:blip>
            <a:srcRect l="139" r="299"/>
            <a:stretch>
              <a:fillRect/>
            </a:stretch>
          </p:blipFill>
          <p:spPr>
            <a:xfrm>
              <a:off x="0" y="0"/>
              <a:ext cx="6096000" cy="8110097"/>
            </a:xfrm>
            <a:prstGeom prst="rect">
              <a:avLst/>
            </a:prstGeom>
            <a:ln>
              <a:noFill/>
            </a:ln>
            <a:effectLst/>
          </p:spPr>
        </p:pic>
        <p:pic>
          <p:nvPicPr>
            <p:cNvPr id="285" name="Picture 284"/>
            <p:cNvPicPr/>
            <p:nvPr/>
          </p:nvPicPr>
          <p:blipFill>
            <a:blip r:embed="rId3">
              <a:extLst/>
            </a:blip>
            <a:stretch>
              <a:fillRect/>
            </a:stretch>
          </p:blipFill>
          <p:spPr>
            <a:xfrm>
              <a:off x="-76200" y="-63500"/>
              <a:ext cx="6235700" cy="8255677"/>
            </a:xfrm>
            <a:prstGeom prst="rect">
              <a:avLst/>
            </a:prstGeom>
            <a:effectLst/>
          </p:spPr>
        </p:pic>
      </p:grpSp>
      <p:sp>
        <p:nvSpPr>
          <p:cNvPr id="288" name="Shape 288"/>
          <p:cNvSpPr>
            <a:spLocks noGrp="1"/>
          </p:cNvSpPr>
          <p:nvPr>
            <p:ph type="body" idx="1"/>
          </p:nvPr>
        </p:nvSpPr>
        <p:spPr>
          <a:xfrm>
            <a:off x="4203700" y="1333500"/>
            <a:ext cx="53340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Maps</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2" name="Group 292"/>
          <p:cNvGrpSpPr/>
          <p:nvPr/>
        </p:nvGrpSpPr>
        <p:grpSpPr>
          <a:xfrm>
            <a:off x="6573971" y="800100"/>
            <a:ext cx="5905501" cy="7816061"/>
            <a:chOff x="-76200" y="-63500"/>
            <a:chExt cx="5905500" cy="7816060"/>
          </a:xfrm>
        </p:grpSpPr>
        <p:pic>
          <p:nvPicPr>
            <p:cNvPr id="291" name="British Museum misc 576.jpg"/>
            <p:cNvPicPr/>
            <p:nvPr/>
          </p:nvPicPr>
          <p:blipFill>
            <a:blip r:embed="rId2">
              <a:extLst/>
            </a:blip>
            <a:srcRect l="6119" r="6066"/>
            <a:stretch>
              <a:fillRect/>
            </a:stretch>
          </p:blipFill>
          <p:spPr>
            <a:xfrm>
              <a:off x="0" y="0"/>
              <a:ext cx="5765800" cy="7670800"/>
            </a:xfrm>
            <a:prstGeom prst="rect">
              <a:avLst/>
            </a:prstGeom>
            <a:ln>
              <a:noFill/>
            </a:ln>
            <a:effectLst/>
          </p:spPr>
        </p:pic>
        <p:pic>
          <p:nvPicPr>
            <p:cNvPr id="290" name="Picture 289"/>
            <p:cNvPicPr/>
            <p:nvPr/>
          </p:nvPicPr>
          <p:blipFill>
            <a:blip r:embed="rId3">
              <a:extLst/>
            </a:blip>
            <a:stretch>
              <a:fillRect/>
            </a:stretch>
          </p:blipFill>
          <p:spPr>
            <a:xfrm>
              <a:off x="-76200" y="-63500"/>
              <a:ext cx="5905500" cy="7816061"/>
            </a:xfrm>
            <a:prstGeom prst="rect">
              <a:avLst/>
            </a:prstGeom>
            <a:effectLst/>
          </p:spPr>
        </p:pic>
      </p:grpSp>
      <p:sp>
        <p:nvSpPr>
          <p:cNvPr id="293" name="Shape 293"/>
          <p:cNvSpPr>
            <a:spLocks noGrp="1"/>
          </p:cNvSpPr>
          <p:nvPr>
            <p:ph type="body" idx="1"/>
          </p:nvPr>
        </p:nvSpPr>
        <p:spPr>
          <a:xfrm>
            <a:off x="4127500" y="1384300"/>
            <a:ext cx="5334000" cy="52705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Treaties</a:t>
            </a: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Shape 295"/>
          <p:cNvSpPr>
            <a:spLocks noGrp="1"/>
          </p:cNvSpPr>
          <p:nvPr>
            <p:ph type="body" idx="1"/>
          </p:nvPr>
        </p:nvSpPr>
        <p:spPr>
          <a:xfrm>
            <a:off x="1549400" y="1905000"/>
            <a:ext cx="4686300" cy="5270500"/>
          </a:xfrm>
          <a:prstGeom prst="rect">
            <a:avLst/>
          </a:prstGeom>
        </p:spPr>
        <p:txBody>
          <a:bodyPr>
            <a:normAutofit/>
          </a:bodyPr>
          <a:lstStyle/>
          <a:p>
            <a:pPr lvl="0">
              <a:defRPr sz="1800">
                <a:solidFill>
                  <a:srgbClr val="000000"/>
                </a:solidFill>
              </a:defRPr>
            </a:pPr>
            <a:r>
              <a:rPr sz="3600">
                <a:solidFill>
                  <a:srgbClr val="FFFFFF"/>
                </a:solidFill>
              </a:rPr>
              <a:t>Manufacturing</a:t>
            </a:r>
            <a:r>
              <a:rPr sz="3600">
                <a:solidFill>
                  <a:srgbClr val="85C3EA"/>
                </a:solidFill>
              </a:rPr>
              <a:t> - such as this document giving instructions for dyeing wool blue and purple</a:t>
            </a:r>
          </a:p>
        </p:txBody>
      </p:sp>
      <p:grpSp>
        <p:nvGrpSpPr>
          <p:cNvPr id="298" name="Group 298"/>
          <p:cNvGrpSpPr/>
          <p:nvPr/>
        </p:nvGrpSpPr>
        <p:grpSpPr>
          <a:xfrm>
            <a:off x="6413546" y="1050807"/>
            <a:ext cx="5778501" cy="7646978"/>
            <a:chOff x="-76200" y="-66792"/>
            <a:chExt cx="5778500" cy="7646977"/>
          </a:xfrm>
        </p:grpSpPr>
        <p:pic>
          <p:nvPicPr>
            <p:cNvPr id="297" name="British Museum misc 545.jpg"/>
            <p:cNvPicPr/>
            <p:nvPr/>
          </p:nvPicPr>
          <p:blipFill>
            <a:blip r:embed="rId2">
              <a:extLst/>
            </a:blip>
            <a:srcRect l="5138" r="13393" b="22"/>
            <a:stretch>
              <a:fillRect/>
            </a:stretch>
          </p:blipFill>
          <p:spPr>
            <a:xfrm>
              <a:off x="0" y="0"/>
              <a:ext cx="5638800" cy="7503985"/>
            </a:xfrm>
            <a:prstGeom prst="rect">
              <a:avLst/>
            </a:prstGeom>
            <a:ln>
              <a:noFill/>
            </a:ln>
            <a:effectLst/>
          </p:spPr>
        </p:pic>
        <p:pic>
          <p:nvPicPr>
            <p:cNvPr id="296" name="Picture 295"/>
            <p:cNvPicPr/>
            <p:nvPr/>
          </p:nvPicPr>
          <p:blipFill>
            <a:blip r:embed="rId3">
              <a:extLst/>
            </a:blip>
            <a:stretch>
              <a:fillRect/>
            </a:stretch>
          </p:blipFill>
          <p:spPr>
            <a:xfrm>
              <a:off x="-76200" y="-66793"/>
              <a:ext cx="5778500" cy="7646978"/>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david and library 09-2009 (1).jpg"/>
          <p:cNvPicPr/>
          <p:nvPr/>
        </p:nvPicPr>
        <p:blipFill>
          <a:blip r:embed="rId2">
            <a:extLst/>
          </a:blip>
          <a:stretch>
            <a:fillRect/>
          </a:stretch>
        </p:blipFill>
        <p:spPr>
          <a:xfrm>
            <a:off x="3062411" y="2984500"/>
            <a:ext cx="9064379" cy="6032500"/>
          </a:xfrm>
          <a:prstGeom prst="rect">
            <a:avLst/>
          </a:prstGeom>
          <a:ln w="12700">
            <a:miter lim="400000"/>
          </a:ln>
        </p:spPr>
      </p:pic>
      <p:sp>
        <p:nvSpPr>
          <p:cNvPr id="92" name="Shape 92"/>
          <p:cNvSpPr/>
          <p:nvPr/>
        </p:nvSpPr>
        <p:spPr>
          <a:xfrm>
            <a:off x="546100" y="495300"/>
            <a:ext cx="9867900" cy="2489200"/>
          </a:xfrm>
          <a:prstGeom prst="rect">
            <a:avLst/>
          </a:prstGeom>
          <a:ln w="12700">
            <a:miter lim="400000"/>
          </a:ln>
          <a:effectLst>
            <a:outerShdw blurRad="12700" dist="12700" dir="5400000" rotWithShape="0">
              <a:srgbClr val="424242"/>
            </a:outerShdw>
          </a:effectLst>
          <a:extLst>
            <a:ext uri="{C572A759-6A51-4108-AA02-DFA0A04FC94B}">
              <ma14:wrappingTextBoxFlag xmlns="" xmlns:ma14="http://schemas.microsoft.com/office/mac/drawingml/2011/main" val="1"/>
            </a:ext>
          </a:extLst>
        </p:spPr>
        <p:txBody>
          <a:bodyPr lIns="0" tIns="0" rIns="0" bIns="0"/>
          <a:lstStyle>
            <a:lvl1pPr defTabSz="584200">
              <a:lnSpc>
                <a:spcPct val="110000"/>
              </a:lnSpc>
              <a:defRPr sz="4800">
                <a:solidFill>
                  <a:srgbClr val="85C3EA"/>
                </a:solidFill>
                <a:latin typeface="+mj-lt"/>
                <a:ea typeface="+mj-ea"/>
                <a:cs typeface="+mj-cs"/>
                <a:sym typeface="Helvetica Neue Bold Condensed"/>
              </a:defRPr>
            </a:lvl1pPr>
          </a:lstStyle>
          <a:p>
            <a:pPr lvl="0">
              <a:defRPr sz="1800">
                <a:solidFill>
                  <a:srgbClr val="000000"/>
                </a:solidFill>
              </a:defRPr>
            </a:pPr>
            <a:r>
              <a:rPr sz="4800" dirty="0">
                <a:solidFill>
                  <a:srgbClr val="85C3EA"/>
                </a:solidFill>
              </a:rPr>
              <a:t>The research for this series was done in our own extensive library on this subject.</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p:cNvSpPr>
          <p:nvPr>
            <p:ph type="title"/>
          </p:nvPr>
        </p:nvSpPr>
        <p:spPr>
          <a:xfrm>
            <a:off x="1041400" y="24130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Sumerian</a:t>
            </a:r>
          </a:p>
        </p:txBody>
      </p:sp>
      <p:sp>
        <p:nvSpPr>
          <p:cNvPr id="301" name="Shape 301"/>
          <p:cNvSpPr/>
          <p:nvPr/>
        </p:nvSpPr>
        <p:spPr>
          <a:xfrm>
            <a:off x="1041400" y="952500"/>
            <a:ext cx="5956300" cy="18669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lvl1pPr defTabSz="537463">
              <a:lnSpc>
                <a:spcPct val="90000"/>
              </a:lnSpc>
              <a:defRPr sz="6072">
                <a:solidFill>
                  <a:srgbClr val="DEDDDE"/>
                </a:solidFill>
                <a:latin typeface="+mj-lt"/>
                <a:ea typeface="+mj-ea"/>
                <a:cs typeface="+mj-cs"/>
                <a:sym typeface="Helvetica Neue Bold Condensed"/>
              </a:defRPr>
            </a:lvl1pPr>
          </a:lstStyle>
          <a:p>
            <a:pPr lvl="0">
              <a:defRPr sz="1800">
                <a:solidFill>
                  <a:srgbClr val="000000"/>
                </a:solidFill>
              </a:defRPr>
            </a:pPr>
            <a:r>
              <a:rPr sz="6072">
                <a:solidFill>
                  <a:srgbClr val="DEDDDE"/>
                </a:solidFill>
              </a:rPr>
              <a:t>Ancient Languages</a:t>
            </a:r>
          </a:p>
        </p:txBody>
      </p:sp>
      <p:grpSp>
        <p:nvGrpSpPr>
          <p:cNvPr id="304" name="Group 304"/>
          <p:cNvGrpSpPr/>
          <p:nvPr/>
        </p:nvGrpSpPr>
        <p:grpSpPr>
          <a:xfrm>
            <a:off x="7219300" y="1803400"/>
            <a:ext cx="4871100" cy="6438900"/>
            <a:chOff x="-76200" y="-63500"/>
            <a:chExt cx="4871099" cy="6438900"/>
          </a:xfrm>
        </p:grpSpPr>
        <p:pic>
          <p:nvPicPr>
            <p:cNvPr id="303" name="Sumerian_26th_c_Adab.png"/>
            <p:cNvPicPr/>
            <p:nvPr/>
          </p:nvPicPr>
          <p:blipFill>
            <a:blip r:embed="rId2">
              <a:extLst/>
            </a:blip>
            <a:srcRect l="11158" r="11064"/>
            <a:stretch>
              <a:fillRect/>
            </a:stretch>
          </p:blipFill>
          <p:spPr>
            <a:xfrm>
              <a:off x="0" y="0"/>
              <a:ext cx="4731400" cy="6299200"/>
            </a:xfrm>
            <a:prstGeom prst="rect">
              <a:avLst/>
            </a:prstGeom>
            <a:ln>
              <a:noFill/>
            </a:ln>
            <a:effectLst/>
          </p:spPr>
        </p:pic>
        <p:pic>
          <p:nvPicPr>
            <p:cNvPr id="302" name="Picture 301"/>
            <p:cNvPicPr/>
            <p:nvPr/>
          </p:nvPicPr>
          <p:blipFill>
            <a:blip r:embed="rId3">
              <a:extLst/>
            </a:blip>
            <a:stretch>
              <a:fillRect/>
            </a:stretch>
          </p:blipFill>
          <p:spPr>
            <a:xfrm>
              <a:off x="-76200" y="-63500"/>
              <a:ext cx="4871100" cy="6438900"/>
            </a:xfrm>
            <a:prstGeom prst="rect">
              <a:avLst/>
            </a:prstGeom>
            <a:effectLst/>
          </p:spPr>
        </p:pic>
      </p:grpSp>
      <p:sp>
        <p:nvSpPr>
          <p:cNvPr id="305" name="Shape 305"/>
          <p:cNvSpPr/>
          <p:nvPr/>
        </p:nvSpPr>
        <p:spPr>
          <a:xfrm>
            <a:off x="1041400" y="4470400"/>
            <a:ext cx="5956300" cy="52705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pPr lvl="0" defTabSz="584200">
              <a:lnSpc>
                <a:spcPct val="110000"/>
              </a:lnSpc>
              <a:defRPr sz="1800"/>
            </a:pPr>
            <a:r>
              <a:rPr sz="3600">
                <a:solidFill>
                  <a:srgbClr val="85C3EA"/>
                </a:solidFill>
                <a:latin typeface="+mj-lt"/>
                <a:ea typeface="+mj-ea"/>
                <a:cs typeface="+mj-cs"/>
                <a:sym typeface="Helvetica Neue Bold Condensed"/>
              </a:rPr>
              <a:t>Dates to 4th millennium B.C.</a:t>
            </a:r>
          </a:p>
          <a:p>
            <a:pPr lvl="0" defTabSz="584200">
              <a:lnSpc>
                <a:spcPct val="110000"/>
              </a:lnSpc>
              <a:defRPr sz="1800"/>
            </a:pPr>
            <a:endParaRPr sz="3600">
              <a:solidFill>
                <a:srgbClr val="85C3EA"/>
              </a:solidFill>
              <a:latin typeface="+mj-lt"/>
              <a:ea typeface="+mj-ea"/>
              <a:cs typeface="+mj-cs"/>
              <a:sym typeface="Helvetica Neue Bold Condensed"/>
            </a:endParaRPr>
          </a:p>
          <a:p>
            <a:pPr lvl="0" defTabSz="584200">
              <a:lnSpc>
                <a:spcPct val="110000"/>
              </a:lnSpc>
              <a:defRPr sz="1800"/>
            </a:pPr>
            <a:r>
              <a:rPr sz="3600">
                <a:solidFill>
                  <a:srgbClr val="85C3EA"/>
                </a:solidFill>
                <a:latin typeface="+mj-lt"/>
                <a:ea typeface="+mj-ea"/>
                <a:cs typeface="+mj-cs"/>
                <a:sym typeface="Helvetica Neue Bold Condensed"/>
              </a:rPr>
              <a:t>This takes us back to the earliest days of man by the Bible’s reckoning.</a:t>
            </a: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 name="Group 309"/>
          <p:cNvGrpSpPr/>
          <p:nvPr/>
        </p:nvGrpSpPr>
        <p:grpSpPr>
          <a:xfrm>
            <a:off x="6736080" y="1955800"/>
            <a:ext cx="5290821" cy="6997700"/>
            <a:chOff x="-76200" y="-63500"/>
            <a:chExt cx="5290820" cy="6997700"/>
          </a:xfrm>
        </p:grpSpPr>
        <p:pic>
          <p:nvPicPr>
            <p:cNvPr id="308" name="British musem egypt 5.jpg"/>
            <p:cNvPicPr/>
            <p:nvPr/>
          </p:nvPicPr>
          <p:blipFill>
            <a:blip r:embed="rId2">
              <a:extLst/>
            </a:blip>
            <a:srcRect l="29425" r="29304"/>
            <a:stretch>
              <a:fillRect/>
            </a:stretch>
          </p:blipFill>
          <p:spPr>
            <a:xfrm>
              <a:off x="0" y="0"/>
              <a:ext cx="5151121" cy="6858000"/>
            </a:xfrm>
            <a:prstGeom prst="rect">
              <a:avLst/>
            </a:prstGeom>
            <a:ln>
              <a:noFill/>
            </a:ln>
            <a:effectLst/>
          </p:spPr>
        </p:pic>
        <p:pic>
          <p:nvPicPr>
            <p:cNvPr id="307" name="Picture 306"/>
            <p:cNvPicPr/>
            <p:nvPr/>
          </p:nvPicPr>
          <p:blipFill>
            <a:blip r:embed="rId3">
              <a:extLst/>
            </a:blip>
            <a:stretch>
              <a:fillRect/>
            </a:stretch>
          </p:blipFill>
          <p:spPr>
            <a:xfrm>
              <a:off x="-76200" y="-63500"/>
              <a:ext cx="5290821" cy="6997700"/>
            </a:xfrm>
            <a:prstGeom prst="rect">
              <a:avLst/>
            </a:prstGeom>
            <a:effectLst/>
          </p:spPr>
        </p:pic>
      </p:grpSp>
      <p:sp>
        <p:nvSpPr>
          <p:cNvPr id="310" name="Shape 310"/>
          <p:cNvSpPr>
            <a:spLocks noGrp="1"/>
          </p:cNvSpPr>
          <p:nvPr>
            <p:ph type="title"/>
          </p:nvPr>
        </p:nvSpPr>
        <p:spPr>
          <a:xfrm>
            <a:off x="1041400" y="24130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Egyptian</a:t>
            </a:r>
          </a:p>
        </p:txBody>
      </p:sp>
      <p:sp>
        <p:nvSpPr>
          <p:cNvPr id="311" name="Shape 311"/>
          <p:cNvSpPr>
            <a:spLocks noGrp="1"/>
          </p:cNvSpPr>
          <p:nvPr>
            <p:ph type="body" idx="1"/>
          </p:nvPr>
        </p:nvSpPr>
        <p:spPr>
          <a:xfrm>
            <a:off x="1041400" y="44704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Dates to about 3200 B.C.</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5" name="Group 315"/>
          <p:cNvGrpSpPr/>
          <p:nvPr/>
        </p:nvGrpSpPr>
        <p:grpSpPr>
          <a:xfrm>
            <a:off x="6844114" y="1714500"/>
            <a:ext cx="5233586" cy="6921500"/>
            <a:chOff x="-76200" y="-63500"/>
            <a:chExt cx="5233585" cy="6921500"/>
          </a:xfrm>
        </p:grpSpPr>
        <p:pic>
          <p:nvPicPr>
            <p:cNvPr id="314" name="Louvre misc 298.jpg"/>
            <p:cNvPicPr/>
            <p:nvPr/>
          </p:nvPicPr>
          <p:blipFill>
            <a:blip r:embed="rId2">
              <a:extLst/>
            </a:blip>
            <a:srcRect l="2884" r="32115"/>
            <a:stretch>
              <a:fillRect/>
            </a:stretch>
          </p:blipFill>
          <p:spPr>
            <a:xfrm>
              <a:off x="0" y="0"/>
              <a:ext cx="5093886" cy="6781800"/>
            </a:xfrm>
            <a:prstGeom prst="rect">
              <a:avLst/>
            </a:prstGeom>
            <a:ln>
              <a:noFill/>
            </a:ln>
            <a:effectLst/>
          </p:spPr>
        </p:pic>
        <p:pic>
          <p:nvPicPr>
            <p:cNvPr id="313" name="Picture 312"/>
            <p:cNvPicPr/>
            <p:nvPr/>
          </p:nvPicPr>
          <p:blipFill>
            <a:blip r:embed="rId3">
              <a:extLst/>
            </a:blip>
            <a:stretch>
              <a:fillRect/>
            </a:stretch>
          </p:blipFill>
          <p:spPr>
            <a:xfrm>
              <a:off x="-76200" y="-63500"/>
              <a:ext cx="5233586" cy="6921500"/>
            </a:xfrm>
            <a:prstGeom prst="rect">
              <a:avLst/>
            </a:prstGeom>
            <a:effectLst/>
          </p:spPr>
        </p:pic>
      </p:grpSp>
      <p:sp>
        <p:nvSpPr>
          <p:cNvPr id="316" name="Shape 316"/>
          <p:cNvSpPr>
            <a:spLocks noGrp="1"/>
          </p:cNvSpPr>
          <p:nvPr>
            <p:ph type="title"/>
          </p:nvPr>
        </p:nvSpPr>
        <p:spPr>
          <a:xfrm>
            <a:off x="1041400" y="1612900"/>
            <a:ext cx="5334000" cy="1866900"/>
          </a:xfrm>
          <a:prstGeom prst="rect">
            <a:avLst/>
          </a:prstGeom>
        </p:spPr>
        <p:txBody>
          <a:bodyPr>
            <a:normAutofit/>
          </a:bodyPr>
          <a:lstStyle>
            <a:lvl1pPr defTabSz="537463">
              <a:defRPr sz="6072"/>
            </a:lvl1pPr>
          </a:lstStyle>
          <a:p>
            <a:pPr lvl="0">
              <a:defRPr sz="1800">
                <a:solidFill>
                  <a:srgbClr val="000000"/>
                </a:solidFill>
              </a:defRPr>
            </a:pPr>
            <a:r>
              <a:rPr sz="6072">
                <a:solidFill>
                  <a:srgbClr val="DEDDDE"/>
                </a:solidFill>
              </a:rPr>
              <a:t>Akkadian or Babylonian</a:t>
            </a:r>
          </a:p>
        </p:txBody>
      </p:sp>
      <p:sp>
        <p:nvSpPr>
          <p:cNvPr id="317" name="Shape 317"/>
          <p:cNvSpPr>
            <a:spLocks noGrp="1"/>
          </p:cNvSpPr>
          <p:nvPr>
            <p:ph type="body" idx="1"/>
          </p:nvPr>
        </p:nvSpPr>
        <p:spPr>
          <a:xfrm>
            <a:off x="1041400" y="3657600"/>
            <a:ext cx="5956300" cy="5270500"/>
          </a:xfrm>
          <a:prstGeom prst="rect">
            <a:avLst/>
          </a:prstGeom>
        </p:spPr>
        <p:txBody>
          <a:bodyPr>
            <a:normAutofit/>
          </a:bodyPr>
          <a:lstStyle/>
          <a:p>
            <a:pPr lvl="0">
              <a:defRPr sz="1800">
                <a:solidFill>
                  <a:srgbClr val="000000"/>
                </a:solidFill>
              </a:defRPr>
            </a:pPr>
            <a:r>
              <a:rPr sz="3600">
                <a:solidFill>
                  <a:srgbClr val="85C3EA"/>
                </a:solidFill>
              </a:rPr>
              <a:t>Dates to about 2500 B.C. </a:t>
            </a:r>
          </a:p>
          <a:p>
            <a:pPr lvl="0">
              <a:defRPr sz="1800">
                <a:solidFill>
                  <a:srgbClr val="000000"/>
                </a:solidFill>
              </a:defRPr>
            </a:pPr>
            <a:endParaRPr sz="3600">
              <a:solidFill>
                <a:srgbClr val="85C3EA"/>
              </a:solidFill>
            </a:endParaRPr>
          </a:p>
          <a:p>
            <a:pPr lvl="0">
              <a:defRPr sz="1800">
                <a:solidFill>
                  <a:srgbClr val="000000"/>
                </a:solidFill>
              </a:defRPr>
            </a:pPr>
            <a:r>
              <a:rPr sz="3600">
                <a:solidFill>
                  <a:srgbClr val="85C3EA"/>
                </a:solidFill>
              </a:rPr>
              <a:t>It was a Semitic language akin to Hebrew. More than 40,000 tablet fragments in Akkadian were recovered from the ancient city of Nippur alone.</a:t>
            </a: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1" name="Group 321"/>
          <p:cNvGrpSpPr/>
          <p:nvPr/>
        </p:nvGrpSpPr>
        <p:grpSpPr>
          <a:xfrm>
            <a:off x="6984096" y="1651000"/>
            <a:ext cx="5042804" cy="6667500"/>
            <a:chOff x="-76200" y="-63500"/>
            <a:chExt cx="5042803" cy="6667500"/>
          </a:xfrm>
        </p:grpSpPr>
        <p:pic>
          <p:nvPicPr>
            <p:cNvPr id="320" name="ancient languages 2.jpg"/>
            <p:cNvPicPr/>
            <p:nvPr/>
          </p:nvPicPr>
          <p:blipFill>
            <a:blip r:embed="rId2">
              <a:extLst/>
            </a:blip>
            <a:srcRect l="1511" r="25523"/>
            <a:stretch>
              <a:fillRect/>
            </a:stretch>
          </p:blipFill>
          <p:spPr>
            <a:xfrm>
              <a:off x="0" y="0"/>
              <a:ext cx="4903104" cy="6527800"/>
            </a:xfrm>
            <a:prstGeom prst="rect">
              <a:avLst/>
            </a:prstGeom>
            <a:ln>
              <a:noFill/>
            </a:ln>
            <a:effectLst/>
          </p:spPr>
        </p:pic>
        <p:pic>
          <p:nvPicPr>
            <p:cNvPr id="319" name="Picture 318"/>
            <p:cNvPicPr/>
            <p:nvPr/>
          </p:nvPicPr>
          <p:blipFill>
            <a:blip r:embed="rId3">
              <a:extLst/>
            </a:blip>
            <a:stretch>
              <a:fillRect/>
            </a:stretch>
          </p:blipFill>
          <p:spPr>
            <a:xfrm>
              <a:off x="-76200" y="-63500"/>
              <a:ext cx="5042804" cy="6667500"/>
            </a:xfrm>
            <a:prstGeom prst="rect">
              <a:avLst/>
            </a:prstGeom>
            <a:effectLst/>
          </p:spPr>
        </p:pic>
      </p:grpSp>
      <p:sp>
        <p:nvSpPr>
          <p:cNvPr id="322" name="Shape 322"/>
          <p:cNvSpPr>
            <a:spLocks noGrp="1"/>
          </p:cNvSpPr>
          <p:nvPr>
            <p:ph type="title"/>
          </p:nvPr>
        </p:nvSpPr>
        <p:spPr>
          <a:xfrm>
            <a:off x="1041400" y="16002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Eblaite</a:t>
            </a:r>
          </a:p>
        </p:txBody>
      </p:sp>
      <p:sp>
        <p:nvSpPr>
          <p:cNvPr id="323" name="Shape 323"/>
          <p:cNvSpPr>
            <a:spLocks noGrp="1"/>
          </p:cNvSpPr>
          <p:nvPr>
            <p:ph type="body" idx="1"/>
          </p:nvPr>
        </p:nvSpPr>
        <p:spPr>
          <a:xfrm>
            <a:off x="1041400" y="3657600"/>
            <a:ext cx="5511800" cy="5270500"/>
          </a:xfrm>
          <a:prstGeom prst="rect">
            <a:avLst/>
          </a:prstGeom>
        </p:spPr>
        <p:txBody>
          <a:bodyPr>
            <a:normAutofit/>
          </a:bodyPr>
          <a:lstStyle/>
          <a:p>
            <a:pPr lvl="0">
              <a:defRPr sz="1800">
                <a:solidFill>
                  <a:srgbClr val="000000"/>
                </a:solidFill>
              </a:defRPr>
            </a:pPr>
            <a:r>
              <a:rPr sz="3600">
                <a:solidFill>
                  <a:srgbClr val="85C3EA"/>
                </a:solidFill>
              </a:rPr>
              <a:t>Dates to 2500 B.C., if not earlier</a:t>
            </a:r>
          </a:p>
          <a:p>
            <a:pPr lvl="0">
              <a:defRPr sz="1800">
                <a:solidFill>
                  <a:srgbClr val="000000"/>
                </a:solidFill>
              </a:defRPr>
            </a:pPr>
            <a:endParaRPr sz="3600">
              <a:solidFill>
                <a:srgbClr val="85C3EA"/>
              </a:solidFill>
            </a:endParaRPr>
          </a:p>
          <a:p>
            <a:pPr lvl="0">
              <a:defRPr sz="1800">
                <a:solidFill>
                  <a:srgbClr val="000000"/>
                </a:solidFill>
              </a:defRPr>
            </a:pPr>
            <a:r>
              <a:rPr sz="3600">
                <a:solidFill>
                  <a:srgbClr val="85C3EA"/>
                </a:solidFill>
              </a:rPr>
              <a:t>It was the chief language of the city state of Ebla. Thousands of tablets were excavated in the 1970s</a:t>
            </a: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 name="Group 327"/>
          <p:cNvGrpSpPr/>
          <p:nvPr/>
        </p:nvGrpSpPr>
        <p:grpSpPr>
          <a:xfrm>
            <a:off x="6997700" y="1473200"/>
            <a:ext cx="5029200" cy="6649390"/>
            <a:chOff x="-76200" y="-63500"/>
            <a:chExt cx="5029200" cy="6649389"/>
          </a:xfrm>
        </p:grpSpPr>
        <p:pic>
          <p:nvPicPr>
            <p:cNvPr id="326" name="ancient languages 4.jpg"/>
            <p:cNvPicPr/>
            <p:nvPr/>
          </p:nvPicPr>
          <p:blipFill>
            <a:blip r:embed="rId2">
              <a:extLst/>
            </a:blip>
            <a:srcRect t="5544" b="5346"/>
            <a:stretch>
              <a:fillRect/>
            </a:stretch>
          </p:blipFill>
          <p:spPr>
            <a:xfrm>
              <a:off x="0" y="0"/>
              <a:ext cx="4889500" cy="6509690"/>
            </a:xfrm>
            <a:prstGeom prst="rect">
              <a:avLst/>
            </a:prstGeom>
            <a:ln>
              <a:noFill/>
            </a:ln>
            <a:effectLst/>
          </p:spPr>
        </p:pic>
        <p:pic>
          <p:nvPicPr>
            <p:cNvPr id="325" name="Picture 324"/>
            <p:cNvPicPr/>
            <p:nvPr/>
          </p:nvPicPr>
          <p:blipFill>
            <a:blip r:embed="rId3">
              <a:extLst/>
            </a:blip>
            <a:stretch>
              <a:fillRect/>
            </a:stretch>
          </p:blipFill>
          <p:spPr>
            <a:xfrm>
              <a:off x="-76200" y="-63500"/>
              <a:ext cx="5029200" cy="6649390"/>
            </a:xfrm>
            <a:prstGeom prst="rect">
              <a:avLst/>
            </a:prstGeom>
            <a:effectLst/>
          </p:spPr>
        </p:pic>
      </p:grpSp>
      <p:sp>
        <p:nvSpPr>
          <p:cNvPr id="328" name="Shape 328"/>
          <p:cNvSpPr>
            <a:spLocks noGrp="1"/>
          </p:cNvSpPr>
          <p:nvPr>
            <p:ph type="title"/>
          </p:nvPr>
        </p:nvSpPr>
        <p:spPr>
          <a:xfrm>
            <a:off x="1041400" y="16129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Hurrian</a:t>
            </a:r>
          </a:p>
        </p:txBody>
      </p:sp>
      <p:sp>
        <p:nvSpPr>
          <p:cNvPr id="329" name="Shape 329"/>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Dates to about 2300 B.C. and was spoken in northern Mesopotamia.</a:t>
            </a: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3" name="Group 333"/>
          <p:cNvGrpSpPr/>
          <p:nvPr/>
        </p:nvGrpSpPr>
        <p:grpSpPr>
          <a:xfrm>
            <a:off x="6926805" y="1651000"/>
            <a:ext cx="5138195" cy="6794500"/>
            <a:chOff x="-76200" y="-63500"/>
            <a:chExt cx="5138194" cy="6794500"/>
          </a:xfrm>
        </p:grpSpPr>
        <p:pic>
          <p:nvPicPr>
            <p:cNvPr id="332" name="ancient languages 3.jpg"/>
            <p:cNvPicPr/>
            <p:nvPr/>
          </p:nvPicPr>
          <p:blipFill>
            <a:blip r:embed="rId2">
              <a:extLst/>
            </a:blip>
            <a:srcRect l="15946" r="15827"/>
            <a:stretch>
              <a:fillRect/>
            </a:stretch>
          </p:blipFill>
          <p:spPr>
            <a:xfrm>
              <a:off x="0" y="0"/>
              <a:ext cx="4998495" cy="6654800"/>
            </a:xfrm>
            <a:prstGeom prst="rect">
              <a:avLst/>
            </a:prstGeom>
            <a:ln>
              <a:noFill/>
            </a:ln>
            <a:effectLst/>
          </p:spPr>
        </p:pic>
        <p:pic>
          <p:nvPicPr>
            <p:cNvPr id="331" name="Picture 330"/>
            <p:cNvPicPr/>
            <p:nvPr/>
          </p:nvPicPr>
          <p:blipFill>
            <a:blip r:embed="rId3">
              <a:extLst/>
            </a:blip>
            <a:stretch>
              <a:fillRect/>
            </a:stretch>
          </p:blipFill>
          <p:spPr>
            <a:xfrm>
              <a:off x="-76200" y="-63500"/>
              <a:ext cx="5138195" cy="6794500"/>
            </a:xfrm>
            <a:prstGeom prst="rect">
              <a:avLst/>
            </a:prstGeom>
            <a:effectLst/>
          </p:spPr>
        </p:pic>
      </p:grpSp>
      <p:sp>
        <p:nvSpPr>
          <p:cNvPr id="334" name="Shape 334"/>
          <p:cNvSpPr>
            <a:spLocks noGrp="1"/>
          </p:cNvSpPr>
          <p:nvPr>
            <p:ph type="title"/>
          </p:nvPr>
        </p:nvSpPr>
        <p:spPr>
          <a:xfrm>
            <a:off x="1041400" y="14986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Hittite</a:t>
            </a:r>
          </a:p>
        </p:txBody>
      </p:sp>
      <p:sp>
        <p:nvSpPr>
          <p:cNvPr id="335" name="Shape 335"/>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Dates to about 2,000 B.C. and was chief language of the Hittite Empire</a:t>
            </a:r>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9" name="Group 339"/>
          <p:cNvGrpSpPr/>
          <p:nvPr/>
        </p:nvGrpSpPr>
        <p:grpSpPr>
          <a:xfrm>
            <a:off x="7035800" y="1816100"/>
            <a:ext cx="4991100" cy="6598665"/>
            <a:chOff x="-76200" y="-63500"/>
            <a:chExt cx="4991100" cy="6598664"/>
          </a:xfrm>
        </p:grpSpPr>
        <p:pic>
          <p:nvPicPr>
            <p:cNvPr id="338" name="ancient languages 5.jpg"/>
            <p:cNvPicPr/>
            <p:nvPr/>
          </p:nvPicPr>
          <p:blipFill>
            <a:blip r:embed="rId2">
              <a:extLst/>
            </a:blip>
            <a:srcRect l="9767" r="9710"/>
            <a:stretch>
              <a:fillRect/>
            </a:stretch>
          </p:blipFill>
          <p:spPr>
            <a:xfrm>
              <a:off x="0" y="0"/>
              <a:ext cx="4851400" cy="6458965"/>
            </a:xfrm>
            <a:prstGeom prst="rect">
              <a:avLst/>
            </a:prstGeom>
            <a:ln>
              <a:noFill/>
            </a:ln>
            <a:effectLst/>
          </p:spPr>
        </p:pic>
        <p:pic>
          <p:nvPicPr>
            <p:cNvPr id="337" name="Picture 336"/>
            <p:cNvPicPr/>
            <p:nvPr/>
          </p:nvPicPr>
          <p:blipFill>
            <a:blip r:embed="rId3">
              <a:extLst/>
            </a:blip>
            <a:stretch>
              <a:fillRect/>
            </a:stretch>
          </p:blipFill>
          <p:spPr>
            <a:xfrm>
              <a:off x="-76200" y="-63500"/>
              <a:ext cx="4991100" cy="6598665"/>
            </a:xfrm>
            <a:prstGeom prst="rect">
              <a:avLst/>
            </a:prstGeom>
            <a:effectLst/>
          </p:spPr>
        </p:pic>
      </p:grpSp>
      <p:sp>
        <p:nvSpPr>
          <p:cNvPr id="340" name="Shape 340"/>
          <p:cNvSpPr>
            <a:spLocks noGrp="1"/>
          </p:cNvSpPr>
          <p:nvPr>
            <p:ph type="title"/>
          </p:nvPr>
        </p:nvSpPr>
        <p:spPr>
          <a:xfrm>
            <a:off x="1041400" y="16891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Ugaritic</a:t>
            </a:r>
          </a:p>
        </p:txBody>
      </p:sp>
      <p:sp>
        <p:nvSpPr>
          <p:cNvPr id="341" name="Shape 341"/>
          <p:cNvSpPr>
            <a:spLocks noGrp="1"/>
          </p:cNvSpPr>
          <p:nvPr>
            <p:ph type="body" idx="1"/>
          </p:nvPr>
        </p:nvSpPr>
        <p:spPr>
          <a:xfrm>
            <a:off x="1041400" y="3657600"/>
            <a:ext cx="5956300" cy="5270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Dates to about 1400 B.C.</a:t>
            </a: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5" name="Group 345"/>
          <p:cNvGrpSpPr/>
          <p:nvPr/>
        </p:nvGrpSpPr>
        <p:grpSpPr>
          <a:xfrm>
            <a:off x="7594600" y="1955800"/>
            <a:ext cx="4432300" cy="5854700"/>
            <a:chOff x="-76200" y="-63500"/>
            <a:chExt cx="4432300" cy="5854700"/>
          </a:xfrm>
        </p:grpSpPr>
        <p:pic>
          <p:nvPicPr>
            <p:cNvPr id="344" name="British musem money 14.jpg"/>
            <p:cNvPicPr/>
            <p:nvPr/>
          </p:nvPicPr>
          <p:blipFill>
            <a:blip r:embed="rId2">
              <a:extLst/>
            </a:blip>
            <a:srcRect l="922" r="36715"/>
            <a:stretch>
              <a:fillRect/>
            </a:stretch>
          </p:blipFill>
          <p:spPr>
            <a:xfrm>
              <a:off x="0" y="0"/>
              <a:ext cx="4292600" cy="5715000"/>
            </a:xfrm>
            <a:prstGeom prst="rect">
              <a:avLst/>
            </a:prstGeom>
            <a:ln>
              <a:noFill/>
            </a:ln>
            <a:effectLst/>
          </p:spPr>
        </p:pic>
        <p:pic>
          <p:nvPicPr>
            <p:cNvPr id="343" name="Picture 342"/>
            <p:cNvPicPr/>
            <p:nvPr/>
          </p:nvPicPr>
          <p:blipFill>
            <a:blip r:embed="rId3">
              <a:extLst/>
            </a:blip>
            <a:stretch>
              <a:fillRect/>
            </a:stretch>
          </p:blipFill>
          <p:spPr>
            <a:xfrm>
              <a:off x="-76200" y="-63500"/>
              <a:ext cx="4432300" cy="5854700"/>
            </a:xfrm>
            <a:prstGeom prst="rect">
              <a:avLst/>
            </a:prstGeom>
            <a:effectLst/>
          </p:spPr>
        </p:pic>
      </p:grpSp>
      <p:sp>
        <p:nvSpPr>
          <p:cNvPr id="346" name="Shape 346"/>
          <p:cNvSpPr>
            <a:spLocks noGrp="1"/>
          </p:cNvSpPr>
          <p:nvPr>
            <p:ph type="title"/>
          </p:nvPr>
        </p:nvSpPr>
        <p:spPr>
          <a:xfrm>
            <a:off x="1041400" y="787400"/>
            <a:ext cx="5334000" cy="2870200"/>
          </a:xfrm>
          <a:prstGeom prst="rect">
            <a:avLst/>
          </a:prstGeom>
        </p:spPr>
        <p:txBody>
          <a:bodyPr>
            <a:normAutofit fontScale="90000"/>
          </a:bodyPr>
          <a:lstStyle>
            <a:lvl1pPr defTabSz="514095">
              <a:defRPr sz="5808"/>
            </a:lvl1pPr>
          </a:lstStyle>
          <a:p>
            <a:pPr lvl="0">
              <a:defRPr sz="1800">
                <a:solidFill>
                  <a:srgbClr val="000000"/>
                </a:solidFill>
              </a:defRPr>
            </a:pPr>
            <a:r>
              <a:rPr sz="5808">
                <a:solidFill>
                  <a:srgbClr val="DEDDDE"/>
                </a:solidFill>
              </a:rPr>
              <a:t>Keys to unlocking the ancient languages</a:t>
            </a:r>
          </a:p>
        </p:txBody>
      </p:sp>
      <p:sp>
        <p:nvSpPr>
          <p:cNvPr id="347" name="Shape 347"/>
          <p:cNvSpPr>
            <a:spLocks noGrp="1"/>
          </p:cNvSpPr>
          <p:nvPr>
            <p:ph type="body" idx="1"/>
          </p:nvPr>
        </p:nvSpPr>
        <p:spPr>
          <a:xfrm>
            <a:off x="1041400" y="38227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Prior to the 19th century historians could not read the most ancient languages. </a:t>
            </a:r>
          </a:p>
        </p:txBody>
      </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1" name="Group 351"/>
          <p:cNvGrpSpPr/>
          <p:nvPr/>
        </p:nvGrpSpPr>
        <p:grpSpPr>
          <a:xfrm>
            <a:off x="7594600" y="1955800"/>
            <a:ext cx="4432300" cy="5854700"/>
            <a:chOff x="-76200" y="-63500"/>
            <a:chExt cx="4432300" cy="5854700"/>
          </a:xfrm>
        </p:grpSpPr>
        <p:pic>
          <p:nvPicPr>
            <p:cNvPr id="350" name="British musem egypt 5.jpg"/>
            <p:cNvPicPr/>
            <p:nvPr/>
          </p:nvPicPr>
          <p:blipFill>
            <a:blip r:embed="rId2">
              <a:extLst/>
            </a:blip>
            <a:srcRect l="29426" r="29304"/>
            <a:stretch>
              <a:fillRect/>
            </a:stretch>
          </p:blipFill>
          <p:spPr>
            <a:xfrm>
              <a:off x="0" y="0"/>
              <a:ext cx="4292600" cy="5715000"/>
            </a:xfrm>
            <a:prstGeom prst="rect">
              <a:avLst/>
            </a:prstGeom>
            <a:ln>
              <a:noFill/>
            </a:ln>
            <a:effectLst/>
          </p:spPr>
        </p:pic>
        <p:pic>
          <p:nvPicPr>
            <p:cNvPr id="349" name="Picture 348"/>
            <p:cNvPicPr/>
            <p:nvPr/>
          </p:nvPicPr>
          <p:blipFill>
            <a:blip r:embed="rId3">
              <a:extLst/>
            </a:blip>
            <a:stretch>
              <a:fillRect/>
            </a:stretch>
          </p:blipFill>
          <p:spPr>
            <a:xfrm>
              <a:off x="-76200" y="-63500"/>
              <a:ext cx="4432300" cy="5854700"/>
            </a:xfrm>
            <a:prstGeom prst="rect">
              <a:avLst/>
            </a:prstGeom>
            <a:effectLst/>
          </p:spPr>
        </p:pic>
      </p:grpSp>
      <p:sp>
        <p:nvSpPr>
          <p:cNvPr id="352" name="Shape 352"/>
          <p:cNvSpPr>
            <a:spLocks noGrp="1"/>
          </p:cNvSpPr>
          <p:nvPr>
            <p:ph type="body" idx="1"/>
          </p:nvPr>
        </p:nvSpPr>
        <p:spPr>
          <a:xfrm>
            <a:off x="1041400" y="38608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Egyptian was written in hieroglyphic, which used pictures and symbols, and in hieratic or demotic, which were a sort of cursive form of hieroglyphic</a:t>
            </a:r>
          </a:p>
        </p:txBody>
      </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Group 356"/>
          <p:cNvGrpSpPr/>
          <p:nvPr/>
        </p:nvGrpSpPr>
        <p:grpSpPr>
          <a:xfrm>
            <a:off x="7594600" y="1955800"/>
            <a:ext cx="4432300" cy="5854700"/>
            <a:chOff x="-76200" y="-63500"/>
            <a:chExt cx="4432300" cy="5854700"/>
          </a:xfrm>
        </p:grpSpPr>
        <p:pic>
          <p:nvPicPr>
            <p:cNvPr id="355" name="British musem assyria 196.jpg"/>
            <p:cNvPicPr/>
            <p:nvPr/>
          </p:nvPicPr>
          <p:blipFill>
            <a:blip r:embed="rId2">
              <a:extLst/>
            </a:blip>
            <a:srcRect l="295" r="49704"/>
            <a:stretch>
              <a:fillRect/>
            </a:stretch>
          </p:blipFill>
          <p:spPr>
            <a:xfrm>
              <a:off x="0" y="0"/>
              <a:ext cx="4292600" cy="5715000"/>
            </a:xfrm>
            <a:prstGeom prst="rect">
              <a:avLst/>
            </a:prstGeom>
            <a:ln>
              <a:noFill/>
            </a:ln>
            <a:effectLst/>
          </p:spPr>
        </p:pic>
        <p:pic>
          <p:nvPicPr>
            <p:cNvPr id="354" name="Picture 353"/>
            <p:cNvPicPr/>
            <p:nvPr/>
          </p:nvPicPr>
          <p:blipFill>
            <a:blip r:embed="rId3">
              <a:extLst/>
            </a:blip>
            <a:stretch>
              <a:fillRect/>
            </a:stretch>
          </p:blipFill>
          <p:spPr>
            <a:xfrm>
              <a:off x="-76200" y="-63500"/>
              <a:ext cx="4432300" cy="5854700"/>
            </a:xfrm>
            <a:prstGeom prst="rect">
              <a:avLst/>
            </a:prstGeom>
            <a:effectLst/>
          </p:spPr>
        </p:pic>
      </p:grpSp>
      <p:sp>
        <p:nvSpPr>
          <p:cNvPr id="357" name="Shape 357"/>
          <p:cNvSpPr>
            <a:spLocks noGrp="1"/>
          </p:cNvSpPr>
          <p:nvPr>
            <p:ph type="body" idx="1"/>
          </p:nvPr>
        </p:nvSpPr>
        <p:spPr>
          <a:xfrm>
            <a:off x="1041400" y="37973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Babylonian and the other Mesopotamian languages were written in cuneiform, which was a wedge-shaped script.</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british museum 2.jpg"/>
          <p:cNvPicPr/>
          <p:nvPr/>
        </p:nvPicPr>
        <p:blipFill>
          <a:blip r:embed="rId2">
            <a:extLst/>
          </a:blip>
          <a:stretch>
            <a:fillRect/>
          </a:stretch>
        </p:blipFill>
        <p:spPr>
          <a:xfrm>
            <a:off x="6351004" y="6470222"/>
            <a:ext cx="4229101" cy="2813478"/>
          </a:xfrm>
          <a:prstGeom prst="rect">
            <a:avLst/>
          </a:prstGeom>
          <a:ln w="12700">
            <a:miter lim="400000"/>
          </a:ln>
        </p:spPr>
      </p:pic>
      <p:sp>
        <p:nvSpPr>
          <p:cNvPr id="95" name="Shape 95"/>
          <p:cNvSpPr/>
          <p:nvPr/>
        </p:nvSpPr>
        <p:spPr>
          <a:xfrm>
            <a:off x="1333500" y="622300"/>
            <a:ext cx="10337800" cy="27051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defTabSz="584200">
              <a:lnSpc>
                <a:spcPct val="110000"/>
              </a:lnSpc>
              <a:defRPr sz="4800">
                <a:solidFill>
                  <a:srgbClr val="85C3EA"/>
                </a:solidFill>
                <a:latin typeface="+mj-lt"/>
                <a:ea typeface="+mj-ea"/>
                <a:cs typeface="+mj-cs"/>
                <a:sym typeface="Helvetica Neue Bold Condensed"/>
              </a:defRPr>
            </a:lvl1pPr>
          </a:lstStyle>
          <a:p>
            <a:pPr lvl="0">
              <a:defRPr sz="1800">
                <a:solidFill>
                  <a:srgbClr val="000000"/>
                </a:solidFill>
              </a:defRPr>
            </a:pPr>
            <a:r>
              <a:rPr sz="4800">
                <a:solidFill>
                  <a:srgbClr val="85C3EA"/>
                </a:solidFill>
              </a:rPr>
              <a:t>As well as in locations such as the following</a:t>
            </a:r>
          </a:p>
        </p:txBody>
      </p:sp>
      <p:pic>
        <p:nvPicPr>
          <p:cNvPr id="96" name="british library 3.jpg"/>
          <p:cNvPicPr/>
          <p:nvPr/>
        </p:nvPicPr>
        <p:blipFill>
          <a:blip r:embed="rId3">
            <a:extLst/>
          </a:blip>
          <a:stretch>
            <a:fillRect/>
          </a:stretch>
        </p:blipFill>
        <p:spPr>
          <a:xfrm>
            <a:off x="1371600" y="5775896"/>
            <a:ext cx="4660900" cy="3100712"/>
          </a:xfrm>
          <a:prstGeom prst="rect">
            <a:avLst/>
          </a:prstGeom>
          <a:ln w="12700">
            <a:miter lim="400000"/>
          </a:ln>
        </p:spPr>
      </p:pic>
      <p:pic>
        <p:nvPicPr>
          <p:cNvPr id="97" name="Louvre misc 7.jpg"/>
          <p:cNvPicPr/>
          <p:nvPr/>
        </p:nvPicPr>
        <p:blipFill>
          <a:blip r:embed="rId4">
            <a:extLst/>
          </a:blip>
          <a:stretch>
            <a:fillRect/>
          </a:stretch>
        </p:blipFill>
        <p:spPr>
          <a:xfrm>
            <a:off x="739795" y="2571057"/>
            <a:ext cx="4505305" cy="2997201"/>
          </a:xfrm>
          <a:prstGeom prst="rect">
            <a:avLst/>
          </a:prstGeom>
          <a:ln w="12700">
            <a:miter lim="400000"/>
          </a:ln>
        </p:spPr>
      </p:pic>
      <p:pic>
        <p:nvPicPr>
          <p:cNvPr id="98" name="jerusalem city walls 36.jpg"/>
          <p:cNvPicPr/>
          <p:nvPr/>
        </p:nvPicPr>
        <p:blipFill>
          <a:blip r:embed="rId5">
            <a:extLst/>
          </a:blip>
          <a:stretch>
            <a:fillRect/>
          </a:stretch>
        </p:blipFill>
        <p:spPr>
          <a:xfrm>
            <a:off x="4940300" y="2282510"/>
            <a:ext cx="4406900" cy="2937934"/>
          </a:xfrm>
          <a:prstGeom prst="rect">
            <a:avLst/>
          </a:prstGeom>
          <a:ln w="12700">
            <a:miter lim="400000"/>
          </a:ln>
        </p:spPr>
      </p:pic>
      <p:pic>
        <p:nvPicPr>
          <p:cNvPr id="99" name="pergamos (52) trajan temple.jpg"/>
          <p:cNvPicPr/>
          <p:nvPr/>
        </p:nvPicPr>
        <p:blipFill>
          <a:blip r:embed="rId6">
            <a:extLst/>
          </a:blip>
          <a:stretch>
            <a:fillRect/>
          </a:stretch>
        </p:blipFill>
        <p:spPr>
          <a:xfrm>
            <a:off x="8114017" y="3467100"/>
            <a:ext cx="4271148" cy="2857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1" name="Group 361"/>
          <p:cNvGrpSpPr/>
          <p:nvPr/>
        </p:nvGrpSpPr>
        <p:grpSpPr>
          <a:xfrm>
            <a:off x="7594600" y="1955800"/>
            <a:ext cx="4432300" cy="5854700"/>
            <a:chOff x="-76200" y="-63500"/>
            <a:chExt cx="4432300" cy="5854700"/>
          </a:xfrm>
        </p:grpSpPr>
        <p:pic>
          <p:nvPicPr>
            <p:cNvPr id="360" name="Louvre misc 2.jpg"/>
            <p:cNvPicPr/>
            <p:nvPr/>
          </p:nvPicPr>
          <p:blipFill>
            <a:blip r:embed="rId2">
              <a:extLst/>
            </a:blip>
            <a:srcRect l="25000" r="25000"/>
            <a:stretch>
              <a:fillRect/>
            </a:stretch>
          </p:blipFill>
          <p:spPr>
            <a:xfrm>
              <a:off x="0" y="0"/>
              <a:ext cx="4292600" cy="5715000"/>
            </a:xfrm>
            <a:prstGeom prst="rect">
              <a:avLst/>
            </a:prstGeom>
            <a:ln>
              <a:noFill/>
            </a:ln>
            <a:effectLst/>
          </p:spPr>
        </p:pic>
        <p:pic>
          <p:nvPicPr>
            <p:cNvPr id="359" name="Picture 358"/>
            <p:cNvPicPr/>
            <p:nvPr/>
          </p:nvPicPr>
          <p:blipFill>
            <a:blip r:embed="rId3">
              <a:extLst/>
            </a:blip>
            <a:stretch>
              <a:fillRect/>
            </a:stretch>
          </p:blipFill>
          <p:spPr>
            <a:xfrm>
              <a:off x="-76200" y="-63500"/>
              <a:ext cx="4432300" cy="5854700"/>
            </a:xfrm>
            <a:prstGeom prst="rect">
              <a:avLst/>
            </a:prstGeom>
            <a:effectLst/>
          </p:spPr>
        </p:pic>
      </p:grpSp>
      <p:sp>
        <p:nvSpPr>
          <p:cNvPr id="362" name="Shape 362"/>
          <p:cNvSpPr>
            <a:spLocks noGrp="1"/>
          </p:cNvSpPr>
          <p:nvPr>
            <p:ph type="body" idx="1"/>
          </p:nvPr>
        </p:nvSpPr>
        <p:spPr>
          <a:xfrm>
            <a:off x="1041400" y="38100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Hieroglyphic and cuneiform were not languages; they were types of script in which ancient languages were written.</a:t>
            </a: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6" name="Group 366"/>
          <p:cNvGrpSpPr/>
          <p:nvPr/>
        </p:nvGrpSpPr>
        <p:grpSpPr>
          <a:xfrm>
            <a:off x="7594600" y="1955800"/>
            <a:ext cx="4432300" cy="5854700"/>
            <a:chOff x="-76200" y="-63500"/>
            <a:chExt cx="4432300" cy="5854700"/>
          </a:xfrm>
        </p:grpSpPr>
        <p:pic>
          <p:nvPicPr>
            <p:cNvPr id="365" name="British musem rosetta stone 7.jpg"/>
            <p:cNvPicPr/>
            <p:nvPr/>
          </p:nvPicPr>
          <p:blipFill>
            <a:blip r:embed="rId2">
              <a:extLst/>
            </a:blip>
            <a:srcRect t="10229" b="10405"/>
            <a:stretch>
              <a:fillRect/>
            </a:stretch>
          </p:blipFill>
          <p:spPr>
            <a:xfrm>
              <a:off x="0" y="0"/>
              <a:ext cx="4292600" cy="5715000"/>
            </a:xfrm>
            <a:prstGeom prst="rect">
              <a:avLst/>
            </a:prstGeom>
            <a:ln>
              <a:noFill/>
            </a:ln>
            <a:effectLst/>
          </p:spPr>
        </p:pic>
        <p:pic>
          <p:nvPicPr>
            <p:cNvPr id="364" name="Picture 363"/>
            <p:cNvPicPr/>
            <p:nvPr/>
          </p:nvPicPr>
          <p:blipFill>
            <a:blip r:embed="rId3">
              <a:extLst/>
            </a:blip>
            <a:stretch>
              <a:fillRect/>
            </a:stretch>
          </p:blipFill>
          <p:spPr>
            <a:xfrm>
              <a:off x="-76200" y="-63500"/>
              <a:ext cx="4432300" cy="5854700"/>
            </a:xfrm>
            <a:prstGeom prst="rect">
              <a:avLst/>
            </a:prstGeom>
            <a:effectLst/>
          </p:spPr>
        </p:pic>
      </p:grpSp>
      <p:sp>
        <p:nvSpPr>
          <p:cNvPr id="367" name="Shape 367"/>
          <p:cNvSpPr>
            <a:spLocks noGrp="1"/>
          </p:cNvSpPr>
          <p:nvPr>
            <p:ph type="title"/>
          </p:nvPr>
        </p:nvSpPr>
        <p:spPr>
          <a:xfrm>
            <a:off x="1041400" y="787400"/>
            <a:ext cx="5334000" cy="2870200"/>
          </a:xfrm>
          <a:prstGeom prst="rect">
            <a:avLst/>
          </a:prstGeom>
        </p:spPr>
        <p:txBody>
          <a:bodyPr>
            <a:normAutofit fontScale="90000"/>
          </a:bodyPr>
          <a:lstStyle>
            <a:lvl1pPr defTabSz="543305">
              <a:defRPr sz="6138"/>
            </a:lvl1pPr>
          </a:lstStyle>
          <a:p>
            <a:pPr lvl="0">
              <a:defRPr sz="1800">
                <a:solidFill>
                  <a:srgbClr val="000000"/>
                </a:solidFill>
              </a:defRPr>
            </a:pPr>
            <a:r>
              <a:rPr sz="6138">
                <a:solidFill>
                  <a:srgbClr val="DEDDDE"/>
                </a:solidFill>
              </a:rPr>
              <a:t>The Rosetta Stone: Unlocking Babylonian</a:t>
            </a:r>
          </a:p>
        </p:txBody>
      </p:sp>
      <p:sp>
        <p:nvSpPr>
          <p:cNvPr id="368" name="Shape 368"/>
          <p:cNvSpPr>
            <a:spLocks noGrp="1"/>
          </p:cNvSpPr>
          <p:nvPr>
            <p:ph type="body" idx="1"/>
          </p:nvPr>
        </p:nvSpPr>
        <p:spPr>
          <a:xfrm>
            <a:off x="1041400" y="38100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 discovery of the Rosetta Stone in the late 18th century and its translation in the early 19th was the key to unlocking ancient Egyptian hieroglyphic.</a:t>
            </a:r>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2" name="Group 372"/>
          <p:cNvGrpSpPr/>
          <p:nvPr/>
        </p:nvGrpSpPr>
        <p:grpSpPr>
          <a:xfrm>
            <a:off x="6507367" y="711200"/>
            <a:ext cx="5805932" cy="7683500"/>
            <a:chOff x="-76200" y="-63500"/>
            <a:chExt cx="5805931" cy="7683500"/>
          </a:xfrm>
        </p:grpSpPr>
        <p:pic>
          <p:nvPicPr>
            <p:cNvPr id="371" name="british museum 169.jpg"/>
            <p:cNvPicPr/>
            <p:nvPr/>
          </p:nvPicPr>
          <p:blipFill>
            <a:blip r:embed="rId2">
              <a:extLst/>
            </a:blip>
            <a:srcRect t="6220" b="6297"/>
            <a:stretch>
              <a:fillRect/>
            </a:stretch>
          </p:blipFill>
          <p:spPr>
            <a:xfrm>
              <a:off x="0" y="0"/>
              <a:ext cx="5664201" cy="7543800"/>
            </a:xfrm>
            <a:prstGeom prst="rect">
              <a:avLst/>
            </a:prstGeom>
            <a:ln>
              <a:noFill/>
            </a:ln>
            <a:effectLst/>
          </p:spPr>
        </p:pic>
        <p:pic>
          <p:nvPicPr>
            <p:cNvPr id="370" name="Picture 369"/>
            <p:cNvPicPr/>
            <p:nvPr/>
          </p:nvPicPr>
          <p:blipFill>
            <a:blip r:embed="rId3">
              <a:extLst/>
            </a:blip>
            <a:stretch>
              <a:fillRect/>
            </a:stretch>
          </p:blipFill>
          <p:spPr>
            <a:xfrm>
              <a:off x="-76200" y="-63500"/>
              <a:ext cx="5805932" cy="7683500"/>
            </a:xfrm>
            <a:prstGeom prst="rect">
              <a:avLst/>
            </a:prstGeom>
            <a:effectLst/>
          </p:spPr>
        </p:pic>
      </p:grpSp>
      <p:sp>
        <p:nvSpPr>
          <p:cNvPr id="373" name="Shape 373"/>
          <p:cNvSpPr>
            <a:spLocks noGrp="1"/>
          </p:cNvSpPr>
          <p:nvPr>
            <p:ph type="body" idx="1"/>
          </p:nvPr>
        </p:nvSpPr>
        <p:spPr>
          <a:xfrm>
            <a:off x="1041400" y="5143500"/>
            <a:ext cx="5334000" cy="34544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 stone was inscribed with a 2nd century B.C. decree by King Ptolemy V of Egypt and was written in three languages.</a:t>
            </a:r>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7" name="Group 377"/>
          <p:cNvGrpSpPr/>
          <p:nvPr/>
        </p:nvGrpSpPr>
        <p:grpSpPr>
          <a:xfrm>
            <a:off x="6743700" y="822945"/>
            <a:ext cx="5643768" cy="7467601"/>
            <a:chOff x="-76200" y="-66054"/>
            <a:chExt cx="5643767" cy="7467600"/>
          </a:xfrm>
        </p:grpSpPr>
        <p:pic>
          <p:nvPicPr>
            <p:cNvPr id="376" name="british museum 169 - Version 4.jpg"/>
            <p:cNvPicPr/>
            <p:nvPr/>
          </p:nvPicPr>
          <p:blipFill>
            <a:blip r:embed="rId2">
              <a:extLst/>
            </a:blip>
            <a:srcRect l="19965" r="19945" b="34"/>
            <a:stretch>
              <a:fillRect/>
            </a:stretch>
          </p:blipFill>
          <p:spPr>
            <a:xfrm>
              <a:off x="0" y="0"/>
              <a:ext cx="5504068" cy="7325346"/>
            </a:xfrm>
            <a:prstGeom prst="rect">
              <a:avLst/>
            </a:prstGeom>
            <a:ln>
              <a:noFill/>
            </a:ln>
            <a:effectLst/>
          </p:spPr>
        </p:pic>
        <p:pic>
          <p:nvPicPr>
            <p:cNvPr id="375" name="Picture 374"/>
            <p:cNvPicPr/>
            <p:nvPr/>
          </p:nvPicPr>
          <p:blipFill>
            <a:blip r:embed="rId3">
              <a:extLst/>
            </a:blip>
            <a:stretch>
              <a:fillRect/>
            </a:stretch>
          </p:blipFill>
          <p:spPr>
            <a:xfrm>
              <a:off x="-76200" y="-66055"/>
              <a:ext cx="5643768" cy="7467601"/>
            </a:xfrm>
            <a:prstGeom prst="rect">
              <a:avLst/>
            </a:prstGeom>
            <a:effectLst/>
          </p:spPr>
        </p:pic>
      </p:grpSp>
      <p:sp>
        <p:nvSpPr>
          <p:cNvPr id="378" name="Shape 378"/>
          <p:cNvSpPr>
            <a:spLocks noGrp="1"/>
          </p:cNvSpPr>
          <p:nvPr>
            <p:ph type="body" idx="1"/>
          </p:nvPr>
        </p:nvSpPr>
        <p:spPr>
          <a:xfrm>
            <a:off x="1041400" y="3810000"/>
            <a:ext cx="5334000" cy="43180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Hieroglyphic</a:t>
            </a:r>
          </a:p>
        </p:txBody>
      </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2" name="Group 382"/>
          <p:cNvGrpSpPr/>
          <p:nvPr/>
        </p:nvGrpSpPr>
        <p:grpSpPr>
          <a:xfrm>
            <a:off x="6678845" y="736600"/>
            <a:ext cx="5715001" cy="7562437"/>
            <a:chOff x="-76200" y="-63500"/>
            <a:chExt cx="5715000" cy="7562436"/>
          </a:xfrm>
        </p:grpSpPr>
        <p:pic>
          <p:nvPicPr>
            <p:cNvPr id="381" name="british museum 169 - Version 3.jpg"/>
            <p:cNvPicPr/>
            <p:nvPr/>
          </p:nvPicPr>
          <p:blipFill>
            <a:blip r:embed="rId2">
              <a:extLst/>
            </a:blip>
            <a:srcRect l="19948" r="20027"/>
            <a:stretch>
              <a:fillRect/>
            </a:stretch>
          </p:blipFill>
          <p:spPr>
            <a:xfrm>
              <a:off x="0" y="0"/>
              <a:ext cx="5575300" cy="7422737"/>
            </a:xfrm>
            <a:prstGeom prst="rect">
              <a:avLst/>
            </a:prstGeom>
            <a:ln>
              <a:noFill/>
            </a:ln>
            <a:effectLst/>
          </p:spPr>
        </p:pic>
        <p:pic>
          <p:nvPicPr>
            <p:cNvPr id="380" name="Picture 379"/>
            <p:cNvPicPr/>
            <p:nvPr/>
          </p:nvPicPr>
          <p:blipFill>
            <a:blip r:embed="rId3">
              <a:extLst/>
            </a:blip>
            <a:stretch>
              <a:fillRect/>
            </a:stretch>
          </p:blipFill>
          <p:spPr>
            <a:xfrm>
              <a:off x="-76200" y="-63500"/>
              <a:ext cx="5715000" cy="7562437"/>
            </a:xfrm>
            <a:prstGeom prst="rect">
              <a:avLst/>
            </a:prstGeom>
            <a:effectLst/>
          </p:spPr>
        </p:pic>
      </p:grpSp>
      <p:sp>
        <p:nvSpPr>
          <p:cNvPr id="383" name="Shape 383"/>
          <p:cNvSpPr>
            <a:spLocks noGrp="1"/>
          </p:cNvSpPr>
          <p:nvPr>
            <p:ph type="body" idx="1"/>
          </p:nvPr>
        </p:nvSpPr>
        <p:spPr>
          <a:xfrm>
            <a:off x="1041400" y="3810000"/>
            <a:ext cx="5334000" cy="4318000"/>
          </a:xfrm>
          <a:prstGeom prst="rect">
            <a:avLst/>
          </a:prstGeom>
        </p:spPr>
        <p:txBody>
          <a:bodyPr>
            <a:normAutofit/>
          </a:bodyPr>
          <a:lstStyle/>
          <a:p>
            <a:pPr lvl="0">
              <a:defRPr sz="1800">
                <a:solidFill>
                  <a:srgbClr val="000000"/>
                </a:solidFill>
              </a:defRPr>
            </a:pPr>
            <a:r>
              <a:rPr sz="3600">
                <a:solidFill>
                  <a:srgbClr val="FFFFFF"/>
                </a:solidFill>
              </a:rPr>
              <a:t>Demotic</a:t>
            </a:r>
            <a:r>
              <a:rPr sz="3600">
                <a:solidFill>
                  <a:srgbClr val="85C3EA"/>
                </a:solidFill>
              </a:rPr>
              <a:t> - a type of cursive hieroglyphic</a:t>
            </a: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7"/>
          <p:cNvGrpSpPr/>
          <p:nvPr/>
        </p:nvGrpSpPr>
        <p:grpSpPr>
          <a:xfrm>
            <a:off x="6629400" y="670770"/>
            <a:ext cx="5748698" cy="7607301"/>
            <a:chOff x="-76200" y="-65829"/>
            <a:chExt cx="5748697" cy="7607300"/>
          </a:xfrm>
        </p:grpSpPr>
        <p:pic>
          <p:nvPicPr>
            <p:cNvPr id="386" name="british museum 169 - Version 2.jpg"/>
            <p:cNvPicPr/>
            <p:nvPr/>
          </p:nvPicPr>
          <p:blipFill>
            <a:blip r:embed="rId2">
              <a:extLst/>
            </a:blip>
            <a:srcRect l="20000" r="19911" b="31"/>
            <a:stretch>
              <a:fillRect/>
            </a:stretch>
          </p:blipFill>
          <p:spPr>
            <a:xfrm>
              <a:off x="0" y="0"/>
              <a:ext cx="5608998" cy="7465271"/>
            </a:xfrm>
            <a:prstGeom prst="rect">
              <a:avLst/>
            </a:prstGeom>
            <a:ln>
              <a:noFill/>
            </a:ln>
            <a:effectLst/>
          </p:spPr>
        </p:pic>
        <p:pic>
          <p:nvPicPr>
            <p:cNvPr id="385" name="Picture 384"/>
            <p:cNvPicPr/>
            <p:nvPr/>
          </p:nvPicPr>
          <p:blipFill>
            <a:blip r:embed="rId3">
              <a:extLst/>
            </a:blip>
            <a:stretch>
              <a:fillRect/>
            </a:stretch>
          </p:blipFill>
          <p:spPr>
            <a:xfrm>
              <a:off x="-76200" y="-65830"/>
              <a:ext cx="5748698" cy="7607301"/>
            </a:xfrm>
            <a:prstGeom prst="rect">
              <a:avLst/>
            </a:prstGeom>
            <a:effectLst/>
          </p:spPr>
        </p:pic>
      </p:grpSp>
      <p:sp>
        <p:nvSpPr>
          <p:cNvPr id="388" name="Shape 388"/>
          <p:cNvSpPr>
            <a:spLocks noGrp="1"/>
          </p:cNvSpPr>
          <p:nvPr>
            <p:ph type="body" idx="1"/>
          </p:nvPr>
        </p:nvSpPr>
        <p:spPr>
          <a:xfrm>
            <a:off x="1041400" y="3810000"/>
            <a:ext cx="5334000" cy="43180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Greek</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2" name="Group 392"/>
          <p:cNvGrpSpPr/>
          <p:nvPr/>
        </p:nvGrpSpPr>
        <p:grpSpPr>
          <a:xfrm>
            <a:off x="7594600" y="1955800"/>
            <a:ext cx="4432300" cy="5854700"/>
            <a:chOff x="-76200" y="-63500"/>
            <a:chExt cx="4432300" cy="5854700"/>
          </a:xfrm>
        </p:grpSpPr>
        <p:pic>
          <p:nvPicPr>
            <p:cNvPr id="391" name="British musem rosetta stone 7.jpg"/>
            <p:cNvPicPr/>
            <p:nvPr/>
          </p:nvPicPr>
          <p:blipFill>
            <a:blip r:embed="rId2">
              <a:extLst/>
            </a:blip>
            <a:srcRect t="10229" b="10405"/>
            <a:stretch>
              <a:fillRect/>
            </a:stretch>
          </p:blipFill>
          <p:spPr>
            <a:xfrm>
              <a:off x="0" y="0"/>
              <a:ext cx="4292600" cy="5715000"/>
            </a:xfrm>
            <a:prstGeom prst="rect">
              <a:avLst/>
            </a:prstGeom>
            <a:ln>
              <a:noFill/>
            </a:ln>
            <a:effectLst/>
          </p:spPr>
        </p:pic>
        <p:pic>
          <p:nvPicPr>
            <p:cNvPr id="390" name="Picture 389"/>
            <p:cNvPicPr/>
            <p:nvPr/>
          </p:nvPicPr>
          <p:blipFill>
            <a:blip r:embed="rId3">
              <a:extLst/>
            </a:blip>
            <a:stretch>
              <a:fillRect/>
            </a:stretch>
          </p:blipFill>
          <p:spPr>
            <a:xfrm>
              <a:off x="-76200" y="-63500"/>
              <a:ext cx="4432300" cy="5854700"/>
            </a:xfrm>
            <a:prstGeom prst="rect">
              <a:avLst/>
            </a:prstGeom>
            <a:effectLst/>
          </p:spPr>
        </p:pic>
      </p:grpSp>
      <p:sp>
        <p:nvSpPr>
          <p:cNvPr id="393" name="Shape 393"/>
          <p:cNvSpPr>
            <a:spLocks noGrp="1"/>
          </p:cNvSpPr>
          <p:nvPr>
            <p:ph type="body" idx="1"/>
          </p:nvPr>
        </p:nvSpPr>
        <p:spPr>
          <a:xfrm>
            <a:off x="1041400" y="38100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This allowed linguists to decipher the unknown hieroglyphic by means of the known Greek.</a:t>
            </a:r>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7" name="Group 397"/>
          <p:cNvGrpSpPr/>
          <p:nvPr/>
        </p:nvGrpSpPr>
        <p:grpSpPr>
          <a:xfrm>
            <a:off x="7594600" y="1955800"/>
            <a:ext cx="4432300" cy="5854700"/>
            <a:chOff x="-76200" y="-63500"/>
            <a:chExt cx="4432300" cy="5854700"/>
          </a:xfrm>
        </p:grpSpPr>
        <p:pic>
          <p:nvPicPr>
            <p:cNvPr id="396" name="British musem rosetta stone 7.jpg"/>
            <p:cNvPicPr/>
            <p:nvPr/>
          </p:nvPicPr>
          <p:blipFill>
            <a:blip r:embed="rId2">
              <a:extLst/>
            </a:blip>
            <a:srcRect t="10229" b="10405"/>
            <a:stretch>
              <a:fillRect/>
            </a:stretch>
          </p:blipFill>
          <p:spPr>
            <a:xfrm>
              <a:off x="0" y="0"/>
              <a:ext cx="4292600" cy="5715000"/>
            </a:xfrm>
            <a:prstGeom prst="rect">
              <a:avLst/>
            </a:prstGeom>
            <a:ln>
              <a:noFill/>
            </a:ln>
            <a:effectLst/>
          </p:spPr>
        </p:pic>
        <p:pic>
          <p:nvPicPr>
            <p:cNvPr id="395" name="Picture 394"/>
            <p:cNvPicPr/>
            <p:nvPr/>
          </p:nvPicPr>
          <p:blipFill>
            <a:blip r:embed="rId3">
              <a:extLst/>
            </a:blip>
            <a:stretch>
              <a:fillRect/>
            </a:stretch>
          </p:blipFill>
          <p:spPr>
            <a:xfrm>
              <a:off x="-76200" y="-63500"/>
              <a:ext cx="4432300" cy="5854700"/>
            </a:xfrm>
            <a:prstGeom prst="rect">
              <a:avLst/>
            </a:prstGeom>
            <a:effectLst/>
          </p:spPr>
        </p:pic>
      </p:grpSp>
      <p:sp>
        <p:nvSpPr>
          <p:cNvPr id="398" name="Shape 398"/>
          <p:cNvSpPr>
            <a:spLocks noGrp="1"/>
          </p:cNvSpPr>
          <p:nvPr>
            <p:ph type="body" idx="1"/>
          </p:nvPr>
        </p:nvSpPr>
        <p:spPr>
          <a:xfrm>
            <a:off x="1041400" y="38100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 4 x 2 foot stone was found in the Nile Delta by a French army officer named Bouchard in 1799 during Napoleon’s expedition into Egypt.</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2" name="Group 402"/>
          <p:cNvGrpSpPr/>
          <p:nvPr/>
        </p:nvGrpSpPr>
        <p:grpSpPr>
          <a:xfrm>
            <a:off x="6527800" y="1041400"/>
            <a:ext cx="5796393" cy="7670800"/>
            <a:chOff x="-76200" y="-63500"/>
            <a:chExt cx="5796392" cy="7670800"/>
          </a:xfrm>
        </p:grpSpPr>
        <p:pic>
          <p:nvPicPr>
            <p:cNvPr id="401" name="napolean in egypt.jpg"/>
            <p:cNvPicPr/>
            <p:nvPr/>
          </p:nvPicPr>
          <p:blipFill>
            <a:blip r:embed="rId2">
              <a:extLst/>
            </a:blip>
            <a:srcRect l="20699" r="20574"/>
            <a:stretch>
              <a:fillRect/>
            </a:stretch>
          </p:blipFill>
          <p:spPr>
            <a:xfrm>
              <a:off x="0" y="0"/>
              <a:ext cx="5656693" cy="7531100"/>
            </a:xfrm>
            <a:prstGeom prst="rect">
              <a:avLst/>
            </a:prstGeom>
            <a:ln>
              <a:noFill/>
            </a:ln>
            <a:effectLst/>
          </p:spPr>
        </p:pic>
        <p:pic>
          <p:nvPicPr>
            <p:cNvPr id="400" name="Picture 399"/>
            <p:cNvPicPr/>
            <p:nvPr/>
          </p:nvPicPr>
          <p:blipFill>
            <a:blip r:embed="rId3">
              <a:extLst/>
            </a:blip>
            <a:stretch>
              <a:fillRect/>
            </a:stretch>
          </p:blipFill>
          <p:spPr>
            <a:xfrm>
              <a:off x="-76200" y="-63500"/>
              <a:ext cx="5796393" cy="7670800"/>
            </a:xfrm>
            <a:prstGeom prst="rect">
              <a:avLst/>
            </a:prstGeom>
            <a:effectLst/>
          </p:spPr>
        </p:pic>
      </p:grpSp>
      <p:sp>
        <p:nvSpPr>
          <p:cNvPr id="403" name="Shape 403"/>
          <p:cNvSpPr>
            <a:spLocks noGrp="1"/>
          </p:cNvSpPr>
          <p:nvPr>
            <p:ph type="body" idx="1"/>
          </p:nvPr>
        </p:nvSpPr>
        <p:spPr>
          <a:xfrm>
            <a:off x="1041400" y="38100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Napoleon’s expeditionary force numbering 40,000 included many of France’s best scientists.</a:t>
            </a:r>
          </a:p>
        </p:txBody>
      </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7" name="Group 407"/>
          <p:cNvGrpSpPr/>
          <p:nvPr/>
        </p:nvGrpSpPr>
        <p:grpSpPr>
          <a:xfrm>
            <a:off x="7594600" y="1955800"/>
            <a:ext cx="4432300" cy="5854700"/>
            <a:chOff x="-76200" y="-63500"/>
            <a:chExt cx="4432300" cy="5854700"/>
          </a:xfrm>
        </p:grpSpPr>
        <p:pic>
          <p:nvPicPr>
            <p:cNvPr id="406" name="british museum 16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405" name="Picture 404"/>
            <p:cNvPicPr/>
            <p:nvPr/>
          </p:nvPicPr>
          <p:blipFill>
            <a:blip r:embed="rId3">
              <a:extLst/>
            </a:blip>
            <a:stretch>
              <a:fillRect/>
            </a:stretch>
          </p:blipFill>
          <p:spPr>
            <a:xfrm>
              <a:off x="-76200" y="-63500"/>
              <a:ext cx="4432300" cy="5854700"/>
            </a:xfrm>
            <a:prstGeom prst="rect">
              <a:avLst/>
            </a:prstGeom>
            <a:effectLst/>
          </p:spPr>
        </p:pic>
      </p:grpSp>
      <p:sp>
        <p:nvSpPr>
          <p:cNvPr id="408" name="Shape 408"/>
          <p:cNvSpPr>
            <a:spLocks noGrp="1"/>
          </p:cNvSpPr>
          <p:nvPr>
            <p:ph type="body" idx="1"/>
          </p:nvPr>
        </p:nvSpPr>
        <p:spPr>
          <a:xfrm>
            <a:off x="1041400" y="38100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In 1801 the British routed the French, confiscated the Rosetta Stone, and shipped it to the British Museum, where it has been on display ever since</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p:cNvSpPr>
          <p:nvPr>
            <p:ph type="title"/>
          </p:nvPr>
        </p:nvSpPr>
        <p:spPr>
          <a:xfrm>
            <a:off x="1041400" y="787400"/>
            <a:ext cx="5334000" cy="1866900"/>
          </a:xfrm>
          <a:prstGeom prst="rect">
            <a:avLst/>
          </a:prstGeom>
        </p:spPr>
        <p:txBody>
          <a:bodyPr>
            <a:normAutofit/>
          </a:bodyPr>
          <a:lstStyle>
            <a:lvl1pPr defTabSz="578358">
              <a:defRPr sz="6534"/>
            </a:lvl1pPr>
          </a:lstStyle>
          <a:p>
            <a:pPr lvl="0">
              <a:defRPr sz="1800">
                <a:solidFill>
                  <a:srgbClr val="000000"/>
                </a:solidFill>
              </a:defRPr>
            </a:pPr>
            <a:r>
              <a:rPr sz="6534">
                <a:solidFill>
                  <a:srgbClr val="DEDDDE"/>
                </a:solidFill>
              </a:rPr>
              <a:t>British Museum</a:t>
            </a:r>
          </a:p>
        </p:txBody>
      </p:sp>
      <p:pic>
        <p:nvPicPr>
          <p:cNvPr id="102" name="british museum 2.jpg"/>
          <p:cNvPicPr/>
          <p:nvPr/>
        </p:nvPicPr>
        <p:blipFill>
          <a:blip r:embed="rId2">
            <a:extLst/>
          </a:blip>
          <a:stretch>
            <a:fillRect/>
          </a:stretch>
        </p:blipFill>
        <p:spPr>
          <a:xfrm>
            <a:off x="3163304" y="3009900"/>
            <a:ext cx="9067801" cy="6032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2" name="Group 412"/>
          <p:cNvGrpSpPr/>
          <p:nvPr/>
        </p:nvGrpSpPr>
        <p:grpSpPr>
          <a:xfrm>
            <a:off x="7594600" y="1955800"/>
            <a:ext cx="4432300" cy="5854700"/>
            <a:chOff x="-76200" y="-63500"/>
            <a:chExt cx="4432300" cy="5854700"/>
          </a:xfrm>
        </p:grpSpPr>
        <p:pic>
          <p:nvPicPr>
            <p:cNvPr id="411" name="behistun 4.jpg"/>
            <p:cNvPicPr/>
            <p:nvPr/>
          </p:nvPicPr>
          <p:blipFill>
            <a:blip r:embed="rId2">
              <a:extLst/>
            </a:blip>
            <a:srcRect l="12623" r="12519"/>
            <a:stretch>
              <a:fillRect/>
            </a:stretch>
          </p:blipFill>
          <p:spPr>
            <a:xfrm>
              <a:off x="0" y="0"/>
              <a:ext cx="4292600" cy="5715000"/>
            </a:xfrm>
            <a:prstGeom prst="rect">
              <a:avLst/>
            </a:prstGeom>
            <a:ln>
              <a:noFill/>
            </a:ln>
            <a:effectLst/>
          </p:spPr>
        </p:pic>
        <p:pic>
          <p:nvPicPr>
            <p:cNvPr id="410" name="Picture 409"/>
            <p:cNvPicPr/>
            <p:nvPr/>
          </p:nvPicPr>
          <p:blipFill>
            <a:blip r:embed="rId3">
              <a:extLst/>
            </a:blip>
            <a:stretch>
              <a:fillRect/>
            </a:stretch>
          </p:blipFill>
          <p:spPr>
            <a:xfrm>
              <a:off x="-76200" y="-63500"/>
              <a:ext cx="4432300" cy="5854700"/>
            </a:xfrm>
            <a:prstGeom prst="rect">
              <a:avLst/>
            </a:prstGeom>
            <a:effectLst/>
          </p:spPr>
        </p:pic>
      </p:grpSp>
      <p:sp>
        <p:nvSpPr>
          <p:cNvPr id="413" name="Shape 413"/>
          <p:cNvSpPr>
            <a:spLocks noGrp="1"/>
          </p:cNvSpPr>
          <p:nvPr>
            <p:ph type="title"/>
          </p:nvPr>
        </p:nvSpPr>
        <p:spPr>
          <a:xfrm>
            <a:off x="1041400" y="787400"/>
            <a:ext cx="5956300" cy="2870200"/>
          </a:xfrm>
          <a:prstGeom prst="rect">
            <a:avLst/>
          </a:prstGeom>
        </p:spPr>
        <p:txBody>
          <a:bodyPr>
            <a:normAutofit fontScale="90000"/>
          </a:bodyPr>
          <a:lstStyle>
            <a:lvl1pPr defTabSz="514095">
              <a:defRPr sz="5808"/>
            </a:lvl1pPr>
          </a:lstStyle>
          <a:p>
            <a:pPr lvl="0">
              <a:defRPr sz="1800">
                <a:solidFill>
                  <a:srgbClr val="000000"/>
                </a:solidFill>
              </a:defRPr>
            </a:pPr>
            <a:r>
              <a:rPr sz="5808">
                <a:solidFill>
                  <a:srgbClr val="DEDDDE"/>
                </a:solidFill>
              </a:rPr>
              <a:t>The Rock of Behistun: Unlocking Cuneiform</a:t>
            </a:r>
          </a:p>
        </p:txBody>
      </p:sp>
      <p:sp>
        <p:nvSpPr>
          <p:cNvPr id="414" name="Shape 414"/>
          <p:cNvSpPr>
            <a:spLocks noGrp="1"/>
          </p:cNvSpPr>
          <p:nvPr>
            <p:ph type="body" idx="1"/>
          </p:nvPr>
        </p:nvSpPr>
        <p:spPr>
          <a:xfrm>
            <a:off x="1041400" y="38100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In the 19th century Henry Rawlinson, a major in the British army, found the key to unlock cuneiform. </a:t>
            </a:r>
          </a:p>
        </p:txBody>
      </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Shape 416"/>
          <p:cNvSpPr>
            <a:spLocks noGrp="1"/>
          </p:cNvSpPr>
          <p:nvPr>
            <p:ph type="body" idx="1"/>
          </p:nvPr>
        </p:nvSpPr>
        <p:spPr>
          <a:xfrm>
            <a:off x="1041400" y="3810000"/>
            <a:ext cx="5334000" cy="4318000"/>
          </a:xfrm>
          <a:prstGeom prst="rect">
            <a:avLst/>
          </a:prstGeom>
        </p:spPr>
        <p:txBody>
          <a:bodyPr>
            <a:normAutofit fontScale="92500"/>
          </a:bodyPr>
          <a:lstStyle>
            <a:lvl1pPr defTabSz="578358">
              <a:defRPr sz="3564">
                <a:solidFill>
                  <a:srgbClr val="85C3EA"/>
                </a:solidFill>
              </a:defRPr>
            </a:lvl1pPr>
          </a:lstStyle>
          <a:p>
            <a:pPr lvl="0">
              <a:defRPr sz="1800">
                <a:solidFill>
                  <a:srgbClr val="000000"/>
                </a:solidFill>
              </a:defRPr>
            </a:pPr>
            <a:r>
              <a:rPr sz="3564">
                <a:solidFill>
                  <a:srgbClr val="85C3EA"/>
                </a:solidFill>
              </a:rPr>
              <a:t>The relief carved on a cliff face at Behistun, about 200 miles from Babylon, contains an account of the conquests of Medo-Persian king Darius carved in three languages.</a:t>
            </a:r>
          </a:p>
        </p:txBody>
      </p:sp>
      <p:grpSp>
        <p:nvGrpSpPr>
          <p:cNvPr id="419" name="Group 419"/>
          <p:cNvGrpSpPr/>
          <p:nvPr/>
        </p:nvGrpSpPr>
        <p:grpSpPr>
          <a:xfrm>
            <a:off x="7594600" y="1955800"/>
            <a:ext cx="4432300" cy="5854700"/>
            <a:chOff x="-76200" y="-63500"/>
            <a:chExt cx="4432300" cy="5854700"/>
          </a:xfrm>
        </p:grpSpPr>
        <p:pic>
          <p:nvPicPr>
            <p:cNvPr id="418" name="behistun 4.jpg"/>
            <p:cNvPicPr/>
            <p:nvPr/>
          </p:nvPicPr>
          <p:blipFill>
            <a:blip r:embed="rId2">
              <a:extLst/>
            </a:blip>
            <a:srcRect l="12623" r="12519"/>
            <a:stretch>
              <a:fillRect/>
            </a:stretch>
          </p:blipFill>
          <p:spPr>
            <a:xfrm>
              <a:off x="0" y="0"/>
              <a:ext cx="4292600" cy="5715000"/>
            </a:xfrm>
            <a:prstGeom prst="rect">
              <a:avLst/>
            </a:prstGeom>
            <a:ln>
              <a:noFill/>
            </a:ln>
            <a:effectLst/>
          </p:spPr>
        </p:pic>
        <p:pic>
          <p:nvPicPr>
            <p:cNvPr id="417" name="Picture 416"/>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Shape 421"/>
          <p:cNvSpPr>
            <a:spLocks noGrp="1"/>
          </p:cNvSpPr>
          <p:nvPr>
            <p:ph type="body" idx="1"/>
          </p:nvPr>
        </p:nvSpPr>
        <p:spPr>
          <a:xfrm>
            <a:off x="1041400" y="3009900"/>
            <a:ext cx="5334000" cy="5118100"/>
          </a:xfrm>
          <a:prstGeom prst="rect">
            <a:avLst/>
          </a:prstGeom>
        </p:spPr>
        <p:txBody>
          <a:bodyPr>
            <a:normAutofit lnSpcReduction="10000"/>
          </a:bodyPr>
          <a:lstStyle>
            <a:lvl1pPr>
              <a:defRPr>
                <a:solidFill>
                  <a:srgbClr val="85C3EA"/>
                </a:solidFill>
              </a:defRPr>
            </a:lvl1pPr>
          </a:lstStyle>
          <a:p>
            <a:pPr lvl="0">
              <a:defRPr sz="1800">
                <a:solidFill>
                  <a:srgbClr val="000000"/>
                </a:solidFill>
              </a:defRPr>
            </a:pPr>
            <a:r>
              <a:rPr sz="3600">
                <a:solidFill>
                  <a:srgbClr val="85C3EA"/>
                </a:solidFill>
              </a:rPr>
              <a:t>It was visible from Darius’ headquarters at Achmetha (Ecbatana), which is mentioned in Ezra 6:2 as the place where Darius found the scroll written by Cyrus proclaiming the rebuilding of the Jerusalem Temple.</a:t>
            </a:r>
          </a:p>
        </p:txBody>
      </p:sp>
      <p:grpSp>
        <p:nvGrpSpPr>
          <p:cNvPr id="424" name="Group 424"/>
          <p:cNvGrpSpPr/>
          <p:nvPr/>
        </p:nvGrpSpPr>
        <p:grpSpPr>
          <a:xfrm>
            <a:off x="7594600" y="1955800"/>
            <a:ext cx="4432300" cy="5854700"/>
            <a:chOff x="-76200" y="-63500"/>
            <a:chExt cx="4432300" cy="5854700"/>
          </a:xfrm>
        </p:grpSpPr>
        <p:pic>
          <p:nvPicPr>
            <p:cNvPr id="423" name="behistun 4.jpg"/>
            <p:cNvPicPr/>
            <p:nvPr/>
          </p:nvPicPr>
          <p:blipFill>
            <a:blip r:embed="rId2">
              <a:extLst/>
            </a:blip>
            <a:srcRect l="12623" r="12519"/>
            <a:stretch>
              <a:fillRect/>
            </a:stretch>
          </p:blipFill>
          <p:spPr>
            <a:xfrm>
              <a:off x="0" y="0"/>
              <a:ext cx="4292600" cy="5715000"/>
            </a:xfrm>
            <a:prstGeom prst="rect">
              <a:avLst/>
            </a:prstGeom>
            <a:ln>
              <a:noFill/>
            </a:ln>
            <a:effectLst/>
          </p:spPr>
        </p:pic>
        <p:pic>
          <p:nvPicPr>
            <p:cNvPr id="422" name="Picture 421"/>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6" name="629X_Page_23_24.jpg"/>
          <p:cNvPicPr/>
          <p:nvPr/>
        </p:nvPicPr>
        <p:blipFill>
          <a:blip r:embed="rId2">
            <a:extLst/>
          </a:blip>
          <a:stretch>
            <a:fillRect/>
          </a:stretch>
        </p:blipFill>
        <p:spPr>
          <a:xfrm>
            <a:off x="1117600" y="556302"/>
            <a:ext cx="10756900" cy="7469242"/>
          </a:xfrm>
          <a:prstGeom prst="rect">
            <a:avLst/>
          </a:prstGeom>
          <a:ln w="12700">
            <a:miter lim="400000"/>
          </a:ln>
        </p:spPr>
      </p:pic>
      <p:sp>
        <p:nvSpPr>
          <p:cNvPr id="427" name="Shape 427"/>
          <p:cNvSpPr>
            <a:spLocks noGrp="1"/>
          </p:cNvSpPr>
          <p:nvPr>
            <p:ph type="body" idx="1"/>
          </p:nvPr>
        </p:nvSpPr>
        <p:spPr>
          <a:xfrm>
            <a:off x="1638300" y="8305800"/>
            <a:ext cx="9740900" cy="977900"/>
          </a:xfrm>
          <a:prstGeom prst="rect">
            <a:avLst/>
          </a:prstGeom>
        </p:spPr>
        <p:txBody>
          <a:bodyPr>
            <a:normAutofit/>
          </a:bodyPr>
          <a:lstStyle>
            <a:lvl1pPr algn="ctr">
              <a:defRPr>
                <a:solidFill>
                  <a:srgbClr val="85C3EA"/>
                </a:solidFill>
              </a:defRPr>
            </a:lvl1pPr>
          </a:lstStyle>
          <a:p>
            <a:pPr lvl="0">
              <a:defRPr sz="1800">
                <a:solidFill>
                  <a:srgbClr val="000000"/>
                </a:solidFill>
              </a:defRPr>
            </a:pPr>
            <a:r>
              <a:rPr sz="3600">
                <a:solidFill>
                  <a:srgbClr val="85C3EA"/>
                </a:solidFill>
              </a:rPr>
              <a:t>It was located in what is today northern Iran.</a:t>
            </a:r>
          </a:p>
        </p:txBody>
      </p:sp>
      <p:sp>
        <p:nvSpPr>
          <p:cNvPr id="428" name="Shape 428"/>
          <p:cNvSpPr/>
          <p:nvPr/>
        </p:nvSpPr>
        <p:spPr>
          <a:xfrm flipH="1">
            <a:off x="6820098" y="4722911"/>
            <a:ext cx="2437409" cy="2219624"/>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Shape 430"/>
          <p:cNvSpPr>
            <a:spLocks noGrp="1"/>
          </p:cNvSpPr>
          <p:nvPr>
            <p:ph type="body" idx="1"/>
          </p:nvPr>
        </p:nvSpPr>
        <p:spPr>
          <a:xfrm>
            <a:off x="1143000" y="2717800"/>
            <a:ext cx="5334000" cy="5880100"/>
          </a:xfrm>
          <a:prstGeom prst="rect">
            <a:avLst/>
          </a:prstGeom>
        </p:spPr>
        <p:txBody>
          <a:bodyPr>
            <a:normAutofit lnSpcReduction="10000"/>
          </a:bodyPr>
          <a:lstStyle>
            <a:lvl1pPr>
              <a:defRPr>
                <a:solidFill>
                  <a:srgbClr val="85C3EA"/>
                </a:solidFill>
              </a:defRPr>
            </a:lvl1pPr>
          </a:lstStyle>
          <a:p>
            <a:pPr lvl="0">
              <a:defRPr sz="1800">
                <a:solidFill>
                  <a:srgbClr val="000000"/>
                </a:solidFill>
              </a:defRPr>
            </a:pPr>
            <a:r>
              <a:rPr sz="3600">
                <a:solidFill>
                  <a:srgbClr val="85C3EA"/>
                </a:solidFill>
              </a:rPr>
              <a:t>“Then Darius the king made a decree, and search was made in the house of rolls ... And there was found at Achmetha, in the palace that is in the province of the Medes, a roll, and therein was a record thus written” (Ezra 6:1-2).</a:t>
            </a:r>
          </a:p>
        </p:txBody>
      </p:sp>
      <p:grpSp>
        <p:nvGrpSpPr>
          <p:cNvPr id="433" name="Group 433"/>
          <p:cNvGrpSpPr/>
          <p:nvPr/>
        </p:nvGrpSpPr>
        <p:grpSpPr>
          <a:xfrm>
            <a:off x="7594600" y="1955800"/>
            <a:ext cx="4432300" cy="5854700"/>
            <a:chOff x="-76200" y="-63500"/>
            <a:chExt cx="4432300" cy="5854700"/>
          </a:xfrm>
        </p:grpSpPr>
        <p:pic>
          <p:nvPicPr>
            <p:cNvPr id="432" name="behistun 4.jpg"/>
            <p:cNvPicPr/>
            <p:nvPr/>
          </p:nvPicPr>
          <p:blipFill>
            <a:blip r:embed="rId2">
              <a:extLst/>
            </a:blip>
            <a:srcRect l="12623" r="12519"/>
            <a:stretch>
              <a:fillRect/>
            </a:stretch>
          </p:blipFill>
          <p:spPr>
            <a:xfrm>
              <a:off x="0" y="0"/>
              <a:ext cx="4292600" cy="5715000"/>
            </a:xfrm>
            <a:prstGeom prst="rect">
              <a:avLst/>
            </a:prstGeom>
            <a:ln>
              <a:noFill/>
            </a:ln>
            <a:effectLst/>
          </p:spPr>
        </p:pic>
        <p:pic>
          <p:nvPicPr>
            <p:cNvPr id="431" name="Picture 430"/>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Shape 435"/>
          <p:cNvSpPr>
            <a:spLocks noGrp="1"/>
          </p:cNvSpPr>
          <p:nvPr>
            <p:ph type="body" idx="1"/>
          </p:nvPr>
        </p:nvSpPr>
        <p:spPr>
          <a:xfrm>
            <a:off x="1041400" y="5803900"/>
            <a:ext cx="5334000" cy="2336800"/>
          </a:xfrm>
          <a:prstGeom prst="rect">
            <a:avLst/>
          </a:prstGeom>
        </p:spPr>
        <p:txBody>
          <a:bodyPr>
            <a:normAutofit lnSpcReduction="10000"/>
          </a:bodyPr>
          <a:lstStyle/>
          <a:p>
            <a:pPr lvl="0">
              <a:defRPr sz="1800">
                <a:solidFill>
                  <a:srgbClr val="000000"/>
                </a:solidFill>
              </a:defRPr>
            </a:pPr>
            <a:r>
              <a:rPr sz="3600">
                <a:solidFill>
                  <a:srgbClr val="85C3EA"/>
                </a:solidFill>
              </a:rPr>
              <a:t>The inscription is written in </a:t>
            </a:r>
            <a:r>
              <a:rPr sz="3600">
                <a:solidFill>
                  <a:srgbClr val="FFFFFF"/>
                </a:solidFill>
              </a:rPr>
              <a:t>Old Persian</a:t>
            </a:r>
            <a:r>
              <a:rPr sz="3600">
                <a:solidFill>
                  <a:srgbClr val="85C3EA"/>
                </a:solidFill>
              </a:rPr>
              <a:t>, </a:t>
            </a:r>
            <a:r>
              <a:rPr sz="3600">
                <a:solidFill>
                  <a:srgbClr val="FFFFFF"/>
                </a:solidFill>
              </a:rPr>
              <a:t>Babylonian</a:t>
            </a:r>
            <a:r>
              <a:rPr sz="3600">
                <a:solidFill>
                  <a:srgbClr val="85C3EA"/>
                </a:solidFill>
              </a:rPr>
              <a:t> (Akkadian), and </a:t>
            </a:r>
            <a:r>
              <a:rPr sz="3600">
                <a:solidFill>
                  <a:srgbClr val="FFFFFF"/>
                </a:solidFill>
              </a:rPr>
              <a:t>Elamite</a:t>
            </a:r>
            <a:r>
              <a:rPr sz="3600">
                <a:solidFill>
                  <a:srgbClr val="85C3EA"/>
                </a:solidFill>
              </a:rPr>
              <a:t>.</a:t>
            </a:r>
          </a:p>
        </p:txBody>
      </p:sp>
      <p:grpSp>
        <p:nvGrpSpPr>
          <p:cNvPr id="438" name="Group 438"/>
          <p:cNvGrpSpPr/>
          <p:nvPr/>
        </p:nvGrpSpPr>
        <p:grpSpPr>
          <a:xfrm>
            <a:off x="7594600" y="1955800"/>
            <a:ext cx="4432300" cy="5854700"/>
            <a:chOff x="-76200" y="-63500"/>
            <a:chExt cx="4432300" cy="5854700"/>
          </a:xfrm>
        </p:grpSpPr>
        <p:pic>
          <p:nvPicPr>
            <p:cNvPr id="437" name="behistun 4.jpg"/>
            <p:cNvPicPr/>
            <p:nvPr/>
          </p:nvPicPr>
          <p:blipFill>
            <a:blip r:embed="rId2">
              <a:extLst/>
            </a:blip>
            <a:srcRect l="12623" r="12519"/>
            <a:stretch>
              <a:fillRect/>
            </a:stretch>
          </p:blipFill>
          <p:spPr>
            <a:xfrm>
              <a:off x="0" y="0"/>
              <a:ext cx="4292600" cy="5715000"/>
            </a:xfrm>
            <a:prstGeom prst="rect">
              <a:avLst/>
            </a:prstGeom>
            <a:ln>
              <a:noFill/>
            </a:ln>
            <a:effectLst/>
          </p:spPr>
        </p:pic>
        <p:pic>
          <p:nvPicPr>
            <p:cNvPr id="436" name="Picture 435"/>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440"/>
          <p:cNvSpPr>
            <a:spLocks noGrp="1"/>
          </p:cNvSpPr>
          <p:nvPr>
            <p:ph type="body" idx="1"/>
          </p:nvPr>
        </p:nvSpPr>
        <p:spPr>
          <a:xfrm>
            <a:off x="1244600" y="5105400"/>
            <a:ext cx="5334000" cy="3873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Old Persian had been deciphered by the early 1800s and was used to decipher the Babylonian written in cuneiform script. </a:t>
            </a:r>
          </a:p>
        </p:txBody>
      </p:sp>
      <p:grpSp>
        <p:nvGrpSpPr>
          <p:cNvPr id="443" name="Group 443"/>
          <p:cNvGrpSpPr/>
          <p:nvPr/>
        </p:nvGrpSpPr>
        <p:grpSpPr>
          <a:xfrm>
            <a:off x="7594600" y="1955800"/>
            <a:ext cx="4432300" cy="5854700"/>
            <a:chOff x="-76200" y="-63500"/>
            <a:chExt cx="4432300" cy="5854700"/>
          </a:xfrm>
        </p:grpSpPr>
        <p:pic>
          <p:nvPicPr>
            <p:cNvPr id="442" name="behistun 4.jpg"/>
            <p:cNvPicPr/>
            <p:nvPr/>
          </p:nvPicPr>
          <p:blipFill>
            <a:blip r:embed="rId2">
              <a:extLst/>
            </a:blip>
            <a:srcRect l="12623" r="12519"/>
            <a:stretch>
              <a:fillRect/>
            </a:stretch>
          </p:blipFill>
          <p:spPr>
            <a:xfrm>
              <a:off x="0" y="0"/>
              <a:ext cx="4292600" cy="5715000"/>
            </a:xfrm>
            <a:prstGeom prst="rect">
              <a:avLst/>
            </a:prstGeom>
            <a:ln>
              <a:noFill/>
            </a:ln>
            <a:effectLst/>
          </p:spPr>
        </p:pic>
        <p:pic>
          <p:nvPicPr>
            <p:cNvPr id="441" name="Picture 440"/>
            <p:cNvPicPr/>
            <p:nvPr/>
          </p:nvPicPr>
          <p:blipFill>
            <a:blip r:embed="rId3">
              <a:extLst/>
            </a:blip>
            <a:stretch>
              <a:fillRect/>
            </a:stretch>
          </p:blipFill>
          <p:spPr>
            <a:xfrm>
              <a:off x="-76200" y="-63500"/>
              <a:ext cx="4432300" cy="5854700"/>
            </a:xfrm>
            <a:prstGeom prst="rect">
              <a:avLst/>
            </a:prstGeom>
            <a:effectLst/>
          </p:spPr>
        </p:pic>
      </p:gr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7" name="Group 447"/>
          <p:cNvGrpSpPr/>
          <p:nvPr/>
        </p:nvGrpSpPr>
        <p:grpSpPr>
          <a:xfrm>
            <a:off x="7213600" y="1016000"/>
            <a:ext cx="5207000" cy="6886106"/>
            <a:chOff x="-76200" y="-63500"/>
            <a:chExt cx="5207000" cy="6886105"/>
          </a:xfrm>
        </p:grpSpPr>
        <p:pic>
          <p:nvPicPr>
            <p:cNvPr id="446" name="behistun 2.jpg"/>
            <p:cNvPicPr/>
            <p:nvPr/>
          </p:nvPicPr>
          <p:blipFill>
            <a:blip r:embed="rId2">
              <a:extLst/>
            </a:blip>
            <a:srcRect l="17013" r="16888"/>
            <a:stretch>
              <a:fillRect/>
            </a:stretch>
          </p:blipFill>
          <p:spPr>
            <a:xfrm>
              <a:off x="0" y="0"/>
              <a:ext cx="5067300" cy="6746406"/>
            </a:xfrm>
            <a:prstGeom prst="rect">
              <a:avLst/>
            </a:prstGeom>
            <a:ln>
              <a:noFill/>
            </a:ln>
            <a:effectLst/>
          </p:spPr>
        </p:pic>
        <p:pic>
          <p:nvPicPr>
            <p:cNvPr id="445" name="Picture 444"/>
            <p:cNvPicPr/>
            <p:nvPr/>
          </p:nvPicPr>
          <p:blipFill>
            <a:blip r:embed="rId3">
              <a:extLst/>
            </a:blip>
            <a:stretch>
              <a:fillRect/>
            </a:stretch>
          </p:blipFill>
          <p:spPr>
            <a:xfrm>
              <a:off x="-76200" y="-63500"/>
              <a:ext cx="5207000" cy="6886106"/>
            </a:xfrm>
            <a:prstGeom prst="rect">
              <a:avLst/>
            </a:prstGeom>
            <a:effectLst/>
          </p:spPr>
        </p:pic>
      </p:grpSp>
      <p:sp>
        <p:nvSpPr>
          <p:cNvPr id="448" name="Shape 448"/>
          <p:cNvSpPr>
            <a:spLocks noGrp="1"/>
          </p:cNvSpPr>
          <p:nvPr>
            <p:ph type="body" idx="1"/>
          </p:nvPr>
        </p:nvSpPr>
        <p:spPr>
          <a:xfrm>
            <a:off x="1041400" y="4711700"/>
            <a:ext cx="5334000" cy="3416300"/>
          </a:xfrm>
          <a:prstGeom prst="rect">
            <a:avLst/>
          </a:prstGeom>
        </p:spPr>
        <p:txBody>
          <a:bodyPr>
            <a:normAutofit lnSpcReduction="10000"/>
          </a:bodyPr>
          <a:lstStyle>
            <a:lvl1pPr>
              <a:defRPr>
                <a:solidFill>
                  <a:srgbClr val="85C3EA"/>
                </a:solidFill>
              </a:defRPr>
            </a:lvl1pPr>
          </a:lstStyle>
          <a:p>
            <a:pPr lvl="0">
              <a:defRPr sz="1800">
                <a:solidFill>
                  <a:srgbClr val="000000"/>
                </a:solidFill>
              </a:defRPr>
            </a:pPr>
            <a:r>
              <a:rPr sz="3600">
                <a:solidFill>
                  <a:srgbClr val="85C3EA"/>
                </a:solidFill>
              </a:rPr>
              <a:t>The Relief features a life-sized carving of Darius with upraised hand. He has one foot on an enemy and 10 captives are facing him. </a:t>
            </a:r>
          </a:p>
        </p:txBody>
      </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 name="behistun.jpg"/>
          <p:cNvPicPr/>
          <p:nvPr/>
        </p:nvPicPr>
        <p:blipFill>
          <a:blip r:embed="rId2">
            <a:extLst/>
          </a:blip>
          <a:stretch>
            <a:fillRect/>
          </a:stretch>
        </p:blipFill>
        <p:spPr>
          <a:xfrm>
            <a:off x="469900" y="2552700"/>
            <a:ext cx="12046910" cy="4635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4" name="Group 454"/>
          <p:cNvGrpSpPr/>
          <p:nvPr/>
        </p:nvGrpSpPr>
        <p:grpSpPr>
          <a:xfrm>
            <a:off x="7263384" y="1181100"/>
            <a:ext cx="5119117" cy="6769100"/>
            <a:chOff x="-76200" y="-181356"/>
            <a:chExt cx="5119115" cy="6769100"/>
          </a:xfrm>
        </p:grpSpPr>
        <p:pic>
          <p:nvPicPr>
            <p:cNvPr id="453" name="behistun 5.jpg"/>
            <p:cNvPicPr/>
            <p:nvPr/>
          </p:nvPicPr>
          <p:blipFill>
            <a:blip r:embed="rId2">
              <a:extLst/>
            </a:blip>
            <a:srcRect r="53243" b="1777"/>
            <a:stretch>
              <a:fillRect/>
            </a:stretch>
          </p:blipFill>
          <p:spPr>
            <a:xfrm>
              <a:off x="0" y="0"/>
              <a:ext cx="4979416" cy="6511544"/>
            </a:xfrm>
            <a:prstGeom prst="rect">
              <a:avLst/>
            </a:prstGeom>
            <a:ln>
              <a:noFill/>
            </a:ln>
            <a:effectLst/>
          </p:spPr>
        </p:pic>
        <p:pic>
          <p:nvPicPr>
            <p:cNvPr id="452" name="Picture 451"/>
            <p:cNvPicPr/>
            <p:nvPr/>
          </p:nvPicPr>
          <p:blipFill>
            <a:blip r:embed="rId3">
              <a:extLst/>
            </a:blip>
            <a:stretch>
              <a:fillRect/>
            </a:stretch>
          </p:blipFill>
          <p:spPr>
            <a:xfrm>
              <a:off x="-76200" y="-181357"/>
              <a:ext cx="5119116" cy="6769101"/>
            </a:xfrm>
            <a:prstGeom prst="rect">
              <a:avLst/>
            </a:prstGeom>
            <a:effectLst/>
          </p:spPr>
        </p:pic>
      </p:grpSp>
      <p:sp>
        <p:nvSpPr>
          <p:cNvPr id="455" name="Shape 455"/>
          <p:cNvSpPr>
            <a:spLocks noGrp="1"/>
          </p:cNvSpPr>
          <p:nvPr>
            <p:ph type="body" idx="1"/>
          </p:nvPr>
        </p:nvSpPr>
        <p:spPr>
          <a:xfrm>
            <a:off x="1041400" y="5245100"/>
            <a:ext cx="5334000" cy="2882900"/>
          </a:xfrm>
          <a:prstGeom prst="rect">
            <a:avLst/>
          </a:prstGeom>
        </p:spPr>
        <p:txBody>
          <a:bodyPr>
            <a:normAutofit lnSpcReduction="10000"/>
          </a:bodyPr>
          <a:lstStyle>
            <a:lvl1pPr>
              <a:defRPr>
                <a:solidFill>
                  <a:srgbClr val="85C3EA"/>
                </a:solidFill>
              </a:defRPr>
            </a:lvl1pPr>
          </a:lstStyle>
          <a:p>
            <a:pPr lvl="0">
              <a:defRPr sz="1800">
                <a:solidFill>
                  <a:srgbClr val="000000"/>
                </a:solidFill>
              </a:defRPr>
            </a:pPr>
            <a:r>
              <a:rPr sz="3600">
                <a:solidFill>
                  <a:srgbClr val="85C3EA"/>
                </a:solidFill>
              </a:rPr>
              <a:t>Two men stand behind him, one of these probably being Darius’s son Xerxes who married Esther.</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a:spLocks noGrp="1"/>
          </p:cNvSpPr>
          <p:nvPr>
            <p:ph type="title"/>
          </p:nvPr>
        </p:nvSpPr>
        <p:spPr>
          <a:xfrm>
            <a:off x="1041400" y="787400"/>
            <a:ext cx="53340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British Library</a:t>
            </a:r>
          </a:p>
        </p:txBody>
      </p:sp>
      <p:pic>
        <p:nvPicPr>
          <p:cNvPr id="105" name="british library 3.jpg"/>
          <p:cNvPicPr/>
          <p:nvPr/>
        </p:nvPicPr>
        <p:blipFill>
          <a:blip r:embed="rId2">
            <a:extLst/>
          </a:blip>
          <a:stretch>
            <a:fillRect/>
          </a:stretch>
        </p:blipFill>
        <p:spPr>
          <a:xfrm>
            <a:off x="3213100" y="2983807"/>
            <a:ext cx="9029700" cy="6007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9" name="Group 459"/>
          <p:cNvGrpSpPr/>
          <p:nvPr/>
        </p:nvGrpSpPr>
        <p:grpSpPr>
          <a:xfrm>
            <a:off x="7148915" y="1028700"/>
            <a:ext cx="5233586" cy="6921500"/>
            <a:chOff x="-76200" y="-63500"/>
            <a:chExt cx="5233585" cy="6921500"/>
          </a:xfrm>
        </p:grpSpPr>
        <p:pic>
          <p:nvPicPr>
            <p:cNvPr id="458" name="behistun 4 - Version 2.jpg"/>
            <p:cNvPicPr/>
            <p:nvPr/>
          </p:nvPicPr>
          <p:blipFill>
            <a:blip r:embed="rId2">
              <a:extLst/>
            </a:blip>
            <a:srcRect l="886" r="39215"/>
            <a:stretch>
              <a:fillRect/>
            </a:stretch>
          </p:blipFill>
          <p:spPr>
            <a:xfrm>
              <a:off x="0" y="0"/>
              <a:ext cx="5093886" cy="6781800"/>
            </a:xfrm>
            <a:prstGeom prst="rect">
              <a:avLst/>
            </a:prstGeom>
            <a:ln>
              <a:noFill/>
            </a:ln>
            <a:effectLst/>
          </p:spPr>
        </p:pic>
        <p:pic>
          <p:nvPicPr>
            <p:cNvPr id="457" name="Picture 456"/>
            <p:cNvPicPr/>
            <p:nvPr/>
          </p:nvPicPr>
          <p:blipFill>
            <a:blip r:embed="rId3">
              <a:extLst/>
            </a:blip>
            <a:stretch>
              <a:fillRect/>
            </a:stretch>
          </p:blipFill>
          <p:spPr>
            <a:xfrm>
              <a:off x="-76200" y="-63500"/>
              <a:ext cx="5233586" cy="6921500"/>
            </a:xfrm>
            <a:prstGeom prst="rect">
              <a:avLst/>
            </a:prstGeom>
            <a:effectLst/>
          </p:spPr>
        </p:pic>
      </p:grpSp>
      <p:sp>
        <p:nvSpPr>
          <p:cNvPr id="460" name="Shape 460"/>
          <p:cNvSpPr>
            <a:spLocks noGrp="1"/>
          </p:cNvSpPr>
          <p:nvPr>
            <p:ph type="body" idx="1"/>
          </p:nvPr>
        </p:nvSpPr>
        <p:spPr>
          <a:xfrm>
            <a:off x="952500" y="3403600"/>
            <a:ext cx="5499100" cy="4940300"/>
          </a:xfrm>
          <a:prstGeom prst="rect">
            <a:avLst/>
          </a:prstGeom>
        </p:spPr>
        <p:txBody>
          <a:bodyPr>
            <a:normAutofit lnSpcReduction="10000"/>
          </a:bodyPr>
          <a:lstStyle>
            <a:lvl1pPr defTabSz="578358">
              <a:defRPr sz="3564">
                <a:solidFill>
                  <a:srgbClr val="85C3EA"/>
                </a:solidFill>
              </a:defRPr>
            </a:lvl1pPr>
          </a:lstStyle>
          <a:p>
            <a:pPr lvl="0">
              <a:defRPr sz="1800">
                <a:solidFill>
                  <a:srgbClr val="000000"/>
                </a:solidFill>
              </a:defRPr>
            </a:pPr>
            <a:r>
              <a:rPr sz="3564">
                <a:solidFill>
                  <a:srgbClr val="85C3EA"/>
                </a:solidFill>
              </a:rPr>
              <a:t>The writing is chiseled into polished stone above and below the figures. Part says, “I am Darius, Great King, King of Kings, the King of Persia.” Thus we see he was a worthy successor to the proud Nimrod.</a:t>
            </a:r>
          </a:p>
        </p:txBody>
      </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4" name="Group 464"/>
          <p:cNvGrpSpPr/>
          <p:nvPr/>
        </p:nvGrpSpPr>
        <p:grpSpPr>
          <a:xfrm>
            <a:off x="7120241" y="990600"/>
            <a:ext cx="5300360" cy="7010400"/>
            <a:chOff x="-76200" y="-63500"/>
            <a:chExt cx="5300359" cy="7010400"/>
          </a:xfrm>
        </p:grpSpPr>
        <p:pic>
          <p:nvPicPr>
            <p:cNvPr id="463" name="from Millard's treasures in bible times 3.jpg"/>
            <p:cNvPicPr/>
            <p:nvPr/>
          </p:nvPicPr>
          <p:blipFill>
            <a:blip r:embed="rId2">
              <a:extLst/>
            </a:blip>
            <a:srcRect l="13577" r="13577"/>
            <a:stretch>
              <a:fillRect/>
            </a:stretch>
          </p:blipFill>
          <p:spPr>
            <a:xfrm>
              <a:off x="0" y="0"/>
              <a:ext cx="5160660" cy="6870700"/>
            </a:xfrm>
            <a:prstGeom prst="rect">
              <a:avLst/>
            </a:prstGeom>
            <a:ln>
              <a:noFill/>
            </a:ln>
            <a:effectLst/>
          </p:spPr>
        </p:pic>
        <p:pic>
          <p:nvPicPr>
            <p:cNvPr id="462" name="Picture 461"/>
            <p:cNvPicPr/>
            <p:nvPr/>
          </p:nvPicPr>
          <p:blipFill>
            <a:blip r:embed="rId3">
              <a:extLst/>
            </a:blip>
            <a:stretch>
              <a:fillRect/>
            </a:stretch>
          </p:blipFill>
          <p:spPr>
            <a:xfrm>
              <a:off x="-76200" y="-63500"/>
              <a:ext cx="5300360" cy="7010400"/>
            </a:xfrm>
            <a:prstGeom prst="rect">
              <a:avLst/>
            </a:prstGeom>
            <a:effectLst/>
          </p:spPr>
        </p:pic>
      </p:grpSp>
      <p:sp>
        <p:nvSpPr>
          <p:cNvPr id="465" name="Shape 465"/>
          <p:cNvSpPr>
            <a:spLocks noGrp="1"/>
          </p:cNvSpPr>
          <p:nvPr>
            <p:ph type="body" idx="1"/>
          </p:nvPr>
        </p:nvSpPr>
        <p:spPr>
          <a:xfrm>
            <a:off x="1041400" y="5803900"/>
            <a:ext cx="5499100" cy="29464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Working at great physical risk, Rawlinson spent 12 years copying the inscription. </a:t>
            </a:r>
          </a:p>
        </p:txBody>
      </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9" name="Group 469"/>
          <p:cNvGrpSpPr/>
          <p:nvPr/>
        </p:nvGrpSpPr>
        <p:grpSpPr>
          <a:xfrm>
            <a:off x="7010399" y="1003300"/>
            <a:ext cx="5321301" cy="7038280"/>
            <a:chOff x="-76200" y="-63500"/>
            <a:chExt cx="5321300" cy="7038279"/>
          </a:xfrm>
        </p:grpSpPr>
        <p:pic>
          <p:nvPicPr>
            <p:cNvPr id="468" name="behistun 10.jpg"/>
            <p:cNvPicPr/>
            <p:nvPr/>
          </p:nvPicPr>
          <p:blipFill>
            <a:blip r:embed="rId2">
              <a:extLst/>
            </a:blip>
            <a:srcRect l="43458" r="7250"/>
            <a:stretch>
              <a:fillRect/>
            </a:stretch>
          </p:blipFill>
          <p:spPr>
            <a:xfrm>
              <a:off x="0" y="0"/>
              <a:ext cx="5181600" cy="6898580"/>
            </a:xfrm>
            <a:prstGeom prst="rect">
              <a:avLst/>
            </a:prstGeom>
            <a:ln>
              <a:noFill/>
            </a:ln>
            <a:effectLst/>
          </p:spPr>
        </p:pic>
        <p:pic>
          <p:nvPicPr>
            <p:cNvPr id="467" name="Picture 466"/>
            <p:cNvPicPr/>
            <p:nvPr/>
          </p:nvPicPr>
          <p:blipFill>
            <a:blip r:embed="rId3">
              <a:extLst/>
            </a:blip>
            <a:stretch>
              <a:fillRect/>
            </a:stretch>
          </p:blipFill>
          <p:spPr>
            <a:xfrm>
              <a:off x="-76200" y="-63500"/>
              <a:ext cx="5321300" cy="7038280"/>
            </a:xfrm>
            <a:prstGeom prst="rect">
              <a:avLst/>
            </a:prstGeom>
            <a:effectLst/>
          </p:spPr>
        </p:pic>
      </p:grpSp>
      <p:sp>
        <p:nvSpPr>
          <p:cNvPr id="470" name="Shape 470"/>
          <p:cNvSpPr>
            <a:spLocks noGrp="1"/>
          </p:cNvSpPr>
          <p:nvPr>
            <p:ph type="body" idx="1"/>
          </p:nvPr>
        </p:nvSpPr>
        <p:spPr>
          <a:xfrm>
            <a:off x="952500" y="3492500"/>
            <a:ext cx="5499100" cy="4940300"/>
          </a:xfrm>
          <a:prstGeom prst="rect">
            <a:avLst/>
          </a:prstGeom>
        </p:spPr>
        <p:txBody>
          <a:bodyPr>
            <a:normAutofit/>
          </a:bodyPr>
          <a:lstStyle>
            <a:lvl1pPr defTabSz="578358">
              <a:defRPr sz="3564">
                <a:solidFill>
                  <a:srgbClr val="85C3EA"/>
                </a:solidFill>
              </a:defRPr>
            </a:lvl1pPr>
          </a:lstStyle>
          <a:p>
            <a:pPr lvl="0">
              <a:defRPr sz="1800">
                <a:solidFill>
                  <a:srgbClr val="000000"/>
                </a:solidFill>
              </a:defRPr>
            </a:pPr>
            <a:r>
              <a:rPr sz="3564">
                <a:solidFill>
                  <a:srgbClr val="85C3EA"/>
                </a:solidFill>
              </a:rPr>
              <a:t>“His normal precarious posture while copying the cuneiform text was to poise himself on the top rung of a ladder with no support other than one arm on the rock face!” (Price, The Stones Cry Out).</a:t>
            </a:r>
          </a:p>
        </p:txBody>
      </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4" name="Group 474"/>
          <p:cNvGrpSpPr/>
          <p:nvPr/>
        </p:nvGrpSpPr>
        <p:grpSpPr>
          <a:xfrm>
            <a:off x="7094841" y="825500"/>
            <a:ext cx="5300360" cy="7010400"/>
            <a:chOff x="-76200" y="-63500"/>
            <a:chExt cx="5300359" cy="7010400"/>
          </a:xfrm>
        </p:grpSpPr>
        <p:pic>
          <p:nvPicPr>
            <p:cNvPr id="473" name="behistun 8.jpg"/>
            <p:cNvPicPr/>
            <p:nvPr/>
          </p:nvPicPr>
          <p:blipFill>
            <a:blip r:embed="rId2">
              <a:extLst/>
            </a:blip>
            <a:srcRect t="220" b="436"/>
            <a:stretch>
              <a:fillRect/>
            </a:stretch>
          </p:blipFill>
          <p:spPr>
            <a:xfrm>
              <a:off x="0" y="0"/>
              <a:ext cx="5160660" cy="6870700"/>
            </a:xfrm>
            <a:prstGeom prst="rect">
              <a:avLst/>
            </a:prstGeom>
            <a:ln>
              <a:noFill/>
            </a:ln>
            <a:effectLst/>
          </p:spPr>
        </p:pic>
        <p:pic>
          <p:nvPicPr>
            <p:cNvPr id="472" name="Picture 471"/>
            <p:cNvPicPr/>
            <p:nvPr/>
          </p:nvPicPr>
          <p:blipFill>
            <a:blip r:embed="rId3">
              <a:extLst/>
            </a:blip>
            <a:stretch>
              <a:fillRect/>
            </a:stretch>
          </p:blipFill>
          <p:spPr>
            <a:xfrm>
              <a:off x="-76200" y="-63500"/>
              <a:ext cx="5300360" cy="7010400"/>
            </a:xfrm>
            <a:prstGeom prst="rect">
              <a:avLst/>
            </a:prstGeom>
            <a:effectLst/>
          </p:spPr>
        </p:pic>
      </p:grpSp>
      <p:sp>
        <p:nvSpPr>
          <p:cNvPr id="475" name="Shape 475"/>
          <p:cNvSpPr>
            <a:spLocks noGrp="1"/>
          </p:cNvSpPr>
          <p:nvPr>
            <p:ph type="body" idx="1"/>
          </p:nvPr>
        </p:nvSpPr>
        <p:spPr>
          <a:xfrm>
            <a:off x="1041400" y="4457700"/>
            <a:ext cx="5499100" cy="42926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“On one occasion the rope ladder he was using broke and left him hanging from a narrow ledge until he was rescued” (Price, The Stones Cry Out).</a:t>
            </a:r>
          </a:p>
        </p:txBody>
      </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9" name="Group 479"/>
          <p:cNvGrpSpPr/>
          <p:nvPr/>
        </p:nvGrpSpPr>
        <p:grpSpPr>
          <a:xfrm>
            <a:off x="7594600" y="1955800"/>
            <a:ext cx="4432300" cy="5854700"/>
            <a:chOff x="-76200" y="-63500"/>
            <a:chExt cx="4432300" cy="5854700"/>
          </a:xfrm>
        </p:grpSpPr>
        <p:pic>
          <p:nvPicPr>
            <p:cNvPr id="478" name="oriental museum 7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477" name="Picture 476"/>
            <p:cNvPicPr/>
            <p:nvPr/>
          </p:nvPicPr>
          <p:blipFill>
            <a:blip r:embed="rId3">
              <a:extLst/>
            </a:blip>
            <a:stretch>
              <a:fillRect/>
            </a:stretch>
          </p:blipFill>
          <p:spPr>
            <a:xfrm>
              <a:off x="-76200" y="-63500"/>
              <a:ext cx="4432300" cy="5854700"/>
            </a:xfrm>
            <a:prstGeom prst="rect">
              <a:avLst/>
            </a:prstGeom>
            <a:effectLst/>
          </p:spPr>
        </p:pic>
      </p:grpSp>
      <p:sp>
        <p:nvSpPr>
          <p:cNvPr id="480" name="Shape 480"/>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Hammurabi’s Law</a:t>
            </a:r>
          </a:p>
        </p:txBody>
      </p:sp>
      <p:sp>
        <p:nvSpPr>
          <p:cNvPr id="481" name="Shape 481"/>
          <p:cNvSpPr>
            <a:spLocks noGrp="1"/>
          </p:cNvSpPr>
          <p:nvPr>
            <p:ph type="body" idx="1"/>
          </p:nvPr>
        </p:nvSpPr>
        <p:spPr>
          <a:xfrm>
            <a:off x="1041400" y="3810000"/>
            <a:ext cx="5499100" cy="49403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In the 19th century modernists claimed that Moses could not have created the legal code that bears his name because such laws were unknown in that age.</a:t>
            </a:r>
          </a:p>
        </p:txBody>
      </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5" name="Group 485"/>
          <p:cNvGrpSpPr/>
          <p:nvPr/>
        </p:nvGrpSpPr>
        <p:grpSpPr>
          <a:xfrm>
            <a:off x="7594600" y="1955800"/>
            <a:ext cx="4432300" cy="5854700"/>
            <a:chOff x="-76200" y="-63500"/>
            <a:chExt cx="4432300" cy="5854700"/>
          </a:xfrm>
        </p:grpSpPr>
        <p:pic>
          <p:nvPicPr>
            <p:cNvPr id="484" name="Louvre code of hammurabi 6.jpg"/>
            <p:cNvPicPr/>
            <p:nvPr/>
          </p:nvPicPr>
          <p:blipFill>
            <a:blip r:embed="rId2">
              <a:extLst/>
            </a:blip>
            <a:srcRect t="1612" b="25806"/>
            <a:stretch>
              <a:fillRect/>
            </a:stretch>
          </p:blipFill>
          <p:spPr>
            <a:xfrm>
              <a:off x="0" y="0"/>
              <a:ext cx="4292600" cy="5715000"/>
            </a:xfrm>
            <a:prstGeom prst="rect">
              <a:avLst/>
            </a:prstGeom>
            <a:ln>
              <a:noFill/>
            </a:ln>
            <a:effectLst/>
          </p:spPr>
        </p:pic>
        <p:pic>
          <p:nvPicPr>
            <p:cNvPr id="483" name="Picture 482"/>
            <p:cNvPicPr/>
            <p:nvPr/>
          </p:nvPicPr>
          <p:blipFill>
            <a:blip r:embed="rId3">
              <a:extLst/>
            </a:blip>
            <a:stretch>
              <a:fillRect/>
            </a:stretch>
          </p:blipFill>
          <p:spPr>
            <a:xfrm>
              <a:off x="-76200" y="-63500"/>
              <a:ext cx="4432300" cy="5854700"/>
            </a:xfrm>
            <a:prstGeom prst="rect">
              <a:avLst/>
            </a:prstGeom>
            <a:effectLst/>
          </p:spPr>
        </p:pic>
      </p:grpSp>
      <p:sp>
        <p:nvSpPr>
          <p:cNvPr id="486" name="Shape 486"/>
          <p:cNvSpPr>
            <a:spLocks noGrp="1"/>
          </p:cNvSpPr>
          <p:nvPr>
            <p:ph type="body" idx="1"/>
          </p:nvPr>
        </p:nvSpPr>
        <p:spPr>
          <a:xfrm>
            <a:off x="1041400" y="4737100"/>
            <a:ext cx="5499100" cy="40132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Then the Code of Hammurabi was discovered in the Persian palace at Susa in 1901. Today it resides in the Louvre in Paris.</a:t>
            </a:r>
          </a:p>
        </p:txBody>
      </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0" name="Group 490"/>
          <p:cNvGrpSpPr/>
          <p:nvPr/>
        </p:nvGrpSpPr>
        <p:grpSpPr>
          <a:xfrm>
            <a:off x="7594600" y="1955800"/>
            <a:ext cx="4432300" cy="5854700"/>
            <a:chOff x="-76200" y="-63500"/>
            <a:chExt cx="4432300" cy="5854700"/>
          </a:xfrm>
        </p:grpSpPr>
        <p:pic>
          <p:nvPicPr>
            <p:cNvPr id="489" name="Louvre code of hammurabi 6.jpg"/>
            <p:cNvPicPr/>
            <p:nvPr/>
          </p:nvPicPr>
          <p:blipFill>
            <a:blip r:embed="rId2">
              <a:extLst/>
            </a:blip>
            <a:srcRect t="1451" b="25967"/>
            <a:stretch>
              <a:fillRect/>
            </a:stretch>
          </p:blipFill>
          <p:spPr>
            <a:xfrm>
              <a:off x="0" y="0"/>
              <a:ext cx="4292600" cy="5715000"/>
            </a:xfrm>
            <a:prstGeom prst="rect">
              <a:avLst/>
            </a:prstGeom>
            <a:ln>
              <a:noFill/>
            </a:ln>
            <a:effectLst/>
          </p:spPr>
        </p:pic>
        <p:pic>
          <p:nvPicPr>
            <p:cNvPr id="488" name="Picture 487"/>
            <p:cNvPicPr/>
            <p:nvPr/>
          </p:nvPicPr>
          <p:blipFill>
            <a:blip r:embed="rId3">
              <a:extLst/>
            </a:blip>
            <a:stretch>
              <a:fillRect/>
            </a:stretch>
          </p:blipFill>
          <p:spPr>
            <a:xfrm>
              <a:off x="-76200" y="-63500"/>
              <a:ext cx="4432300" cy="5854700"/>
            </a:xfrm>
            <a:prstGeom prst="rect">
              <a:avLst/>
            </a:prstGeom>
            <a:effectLst/>
          </p:spPr>
        </p:pic>
      </p:grpSp>
      <p:sp>
        <p:nvSpPr>
          <p:cNvPr id="491" name="Shape 491"/>
          <p:cNvSpPr>
            <a:spLocks noGrp="1"/>
          </p:cNvSpPr>
          <p:nvPr>
            <p:ph type="body" idx="1"/>
          </p:nvPr>
        </p:nvSpPr>
        <p:spPr>
          <a:xfrm>
            <a:off x="1041400" y="5080000"/>
            <a:ext cx="5499100" cy="36703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It is a block of polished black marble, standing about 7.5 feet high, covered with cuneiform writing. </a:t>
            </a:r>
          </a:p>
        </p:txBody>
      </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5" name="Group 495"/>
          <p:cNvGrpSpPr/>
          <p:nvPr/>
        </p:nvGrpSpPr>
        <p:grpSpPr>
          <a:xfrm>
            <a:off x="7594600" y="1955800"/>
            <a:ext cx="4432300" cy="5854700"/>
            <a:chOff x="-76200" y="-63500"/>
            <a:chExt cx="4432300" cy="5854700"/>
          </a:xfrm>
        </p:grpSpPr>
        <p:pic>
          <p:nvPicPr>
            <p:cNvPr id="494" name="oriental museum 7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493" name="Picture 492"/>
            <p:cNvPicPr/>
            <p:nvPr/>
          </p:nvPicPr>
          <p:blipFill>
            <a:blip r:embed="rId3">
              <a:extLst/>
            </a:blip>
            <a:stretch>
              <a:fillRect/>
            </a:stretch>
          </p:blipFill>
          <p:spPr>
            <a:xfrm>
              <a:off x="-76200" y="-63500"/>
              <a:ext cx="4432300" cy="5854700"/>
            </a:xfrm>
            <a:prstGeom prst="rect">
              <a:avLst/>
            </a:prstGeom>
            <a:effectLst/>
          </p:spPr>
        </p:pic>
      </p:grpSp>
      <p:sp>
        <p:nvSpPr>
          <p:cNvPr id="496" name="Shape 496"/>
          <p:cNvSpPr>
            <a:spLocks noGrp="1"/>
          </p:cNvSpPr>
          <p:nvPr>
            <p:ph type="body" idx="1"/>
          </p:nvPr>
        </p:nvSpPr>
        <p:spPr>
          <a:xfrm>
            <a:off x="1193800" y="3238500"/>
            <a:ext cx="5499100" cy="4940300"/>
          </a:xfrm>
          <a:prstGeom prst="rect">
            <a:avLst/>
          </a:prstGeom>
        </p:spPr>
        <p:txBody>
          <a:bodyPr>
            <a:normAutofit/>
          </a:bodyPr>
          <a:lstStyle>
            <a:lvl1pPr defTabSz="578358">
              <a:defRPr sz="3564">
                <a:solidFill>
                  <a:srgbClr val="85C3EA"/>
                </a:solidFill>
              </a:defRPr>
            </a:lvl1pPr>
          </a:lstStyle>
          <a:p>
            <a:pPr lvl="0">
              <a:defRPr sz="1800">
                <a:solidFill>
                  <a:srgbClr val="000000"/>
                </a:solidFill>
              </a:defRPr>
            </a:pPr>
            <a:r>
              <a:rPr sz="3564">
                <a:solidFill>
                  <a:srgbClr val="85C3EA"/>
                </a:solidFill>
              </a:rPr>
              <a:t>Hammurabi was a ruler of Babylon in the 2nd millennium B.C. (c. 1792-1750). He built an extensive empire of thousands of square miles by conquering neighboring kingdoms.</a:t>
            </a:r>
          </a:p>
        </p:txBody>
      </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0" name="Group 500"/>
          <p:cNvGrpSpPr/>
          <p:nvPr/>
        </p:nvGrpSpPr>
        <p:grpSpPr>
          <a:xfrm>
            <a:off x="6602249" y="876300"/>
            <a:ext cx="5615151" cy="7429500"/>
            <a:chOff x="-76200" y="-63500"/>
            <a:chExt cx="5615149" cy="7429500"/>
          </a:xfrm>
        </p:grpSpPr>
        <p:pic>
          <p:nvPicPr>
            <p:cNvPr id="499" name="Louvre code of hammurabi 5.jpg"/>
            <p:cNvPicPr/>
            <p:nvPr/>
          </p:nvPicPr>
          <p:blipFill>
            <a:blip r:embed="rId2">
              <a:extLst/>
            </a:blip>
            <a:srcRect l="18343" r="31656"/>
            <a:stretch>
              <a:fillRect/>
            </a:stretch>
          </p:blipFill>
          <p:spPr>
            <a:xfrm>
              <a:off x="0" y="0"/>
              <a:ext cx="5475450" cy="7289800"/>
            </a:xfrm>
            <a:prstGeom prst="rect">
              <a:avLst/>
            </a:prstGeom>
            <a:ln>
              <a:noFill/>
            </a:ln>
            <a:effectLst/>
          </p:spPr>
        </p:pic>
        <p:pic>
          <p:nvPicPr>
            <p:cNvPr id="498" name="Picture 497"/>
            <p:cNvPicPr/>
            <p:nvPr/>
          </p:nvPicPr>
          <p:blipFill>
            <a:blip r:embed="rId3">
              <a:extLst/>
            </a:blip>
            <a:stretch>
              <a:fillRect/>
            </a:stretch>
          </p:blipFill>
          <p:spPr>
            <a:xfrm>
              <a:off x="-76200" y="-63500"/>
              <a:ext cx="5615150" cy="7429500"/>
            </a:xfrm>
            <a:prstGeom prst="rect">
              <a:avLst/>
            </a:prstGeom>
            <a:effectLst/>
          </p:spPr>
        </p:pic>
      </p:grpSp>
      <p:sp>
        <p:nvSpPr>
          <p:cNvPr id="501" name="Shape 501"/>
          <p:cNvSpPr>
            <a:spLocks noGrp="1"/>
          </p:cNvSpPr>
          <p:nvPr>
            <p:ph type="body" idx="1"/>
          </p:nvPr>
        </p:nvSpPr>
        <p:spPr>
          <a:xfrm>
            <a:off x="1092200" y="5524500"/>
            <a:ext cx="5499100" cy="35179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At the top of the block is a depiction of Hammurabi receiving the laws from the sun god Shamash.</a:t>
            </a:r>
          </a:p>
        </p:txBody>
      </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5" name="Group 505"/>
          <p:cNvGrpSpPr/>
          <p:nvPr/>
        </p:nvGrpSpPr>
        <p:grpSpPr>
          <a:xfrm>
            <a:off x="7594600" y="1955800"/>
            <a:ext cx="4432300" cy="5854700"/>
            <a:chOff x="-76200" y="-63500"/>
            <a:chExt cx="4432300" cy="5854700"/>
          </a:xfrm>
        </p:grpSpPr>
        <p:pic>
          <p:nvPicPr>
            <p:cNvPr id="504" name="oriental museum 7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503" name="Picture 502"/>
            <p:cNvPicPr/>
            <p:nvPr/>
          </p:nvPicPr>
          <p:blipFill>
            <a:blip r:embed="rId3">
              <a:extLst/>
            </a:blip>
            <a:stretch>
              <a:fillRect/>
            </a:stretch>
          </p:blipFill>
          <p:spPr>
            <a:xfrm>
              <a:off x="-76200" y="-63500"/>
              <a:ext cx="4432300" cy="5854700"/>
            </a:xfrm>
            <a:prstGeom prst="rect">
              <a:avLst/>
            </a:prstGeom>
            <a:effectLst/>
          </p:spPr>
        </p:pic>
      </p:grpSp>
      <p:sp>
        <p:nvSpPr>
          <p:cNvPr id="506" name="Shape 506"/>
          <p:cNvSpPr>
            <a:spLocks noGrp="1"/>
          </p:cNvSpPr>
          <p:nvPr>
            <p:ph type="body" idx="1"/>
          </p:nvPr>
        </p:nvSpPr>
        <p:spPr>
          <a:xfrm>
            <a:off x="1041400" y="3810000"/>
            <a:ext cx="5499100" cy="49403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 introduction describes how that Hammurabi promoted and supported the gods of the cities under his rule, such as Marduk in Babylon.</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a:spLocks noGrp="1"/>
          </p:cNvSpPr>
          <p:nvPr>
            <p:ph type="title"/>
          </p:nvPr>
        </p:nvSpPr>
        <p:spPr>
          <a:xfrm>
            <a:off x="1041400" y="787400"/>
            <a:ext cx="6464300" cy="18669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Oxford University</a:t>
            </a:r>
          </a:p>
        </p:txBody>
      </p:sp>
      <p:pic>
        <p:nvPicPr>
          <p:cNvPr id="108" name="oxford st michael 06-2006 (4).jpg"/>
          <p:cNvPicPr/>
          <p:nvPr/>
        </p:nvPicPr>
        <p:blipFill>
          <a:blip r:embed="rId2">
            <a:extLst/>
          </a:blip>
          <a:stretch>
            <a:fillRect/>
          </a:stretch>
        </p:blipFill>
        <p:spPr>
          <a:xfrm>
            <a:off x="3136900" y="2846267"/>
            <a:ext cx="9029700" cy="600416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0" name="Group 510"/>
          <p:cNvGrpSpPr/>
          <p:nvPr/>
        </p:nvGrpSpPr>
        <p:grpSpPr>
          <a:xfrm>
            <a:off x="7594600" y="1955800"/>
            <a:ext cx="4432300" cy="5854700"/>
            <a:chOff x="-76200" y="-63500"/>
            <a:chExt cx="4432300" cy="5854700"/>
          </a:xfrm>
        </p:grpSpPr>
        <p:pic>
          <p:nvPicPr>
            <p:cNvPr id="509" name="Louvre code of hammurabi 8.jpg"/>
            <p:cNvPicPr/>
            <p:nvPr/>
          </p:nvPicPr>
          <p:blipFill>
            <a:blip r:embed="rId2">
              <a:extLst/>
            </a:blip>
            <a:srcRect l="25000" r="25000"/>
            <a:stretch>
              <a:fillRect/>
            </a:stretch>
          </p:blipFill>
          <p:spPr>
            <a:xfrm>
              <a:off x="0" y="0"/>
              <a:ext cx="4292600" cy="5715000"/>
            </a:xfrm>
            <a:prstGeom prst="rect">
              <a:avLst/>
            </a:prstGeom>
            <a:ln>
              <a:noFill/>
            </a:ln>
            <a:effectLst/>
          </p:spPr>
        </p:pic>
        <p:pic>
          <p:nvPicPr>
            <p:cNvPr id="508" name="Picture 507"/>
            <p:cNvPicPr/>
            <p:nvPr/>
          </p:nvPicPr>
          <p:blipFill>
            <a:blip r:embed="rId3">
              <a:extLst/>
            </a:blip>
            <a:stretch>
              <a:fillRect/>
            </a:stretch>
          </p:blipFill>
          <p:spPr>
            <a:xfrm>
              <a:off x="-76200" y="-63500"/>
              <a:ext cx="4432300" cy="5854700"/>
            </a:xfrm>
            <a:prstGeom prst="rect">
              <a:avLst/>
            </a:prstGeom>
            <a:effectLst/>
          </p:spPr>
        </p:pic>
      </p:grpSp>
      <p:sp>
        <p:nvSpPr>
          <p:cNvPr id="511" name="Shape 511"/>
          <p:cNvSpPr>
            <a:spLocks noGrp="1"/>
          </p:cNvSpPr>
          <p:nvPr>
            <p:ph type="body" idx="1"/>
          </p:nvPr>
        </p:nvSpPr>
        <p:spPr>
          <a:xfrm>
            <a:off x="1041400" y="3810000"/>
            <a:ext cx="5499100" cy="49403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It is a lengthy code of law dating to about 300 years before Moses and was disseminated throughout Western Asia wherever Babylon held power.</a:t>
            </a:r>
          </a:p>
        </p:txBody>
      </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5" name="Group 515"/>
          <p:cNvGrpSpPr/>
          <p:nvPr/>
        </p:nvGrpSpPr>
        <p:grpSpPr>
          <a:xfrm>
            <a:off x="7594600" y="1955800"/>
            <a:ext cx="4432300" cy="5854700"/>
            <a:chOff x="-76200" y="-63500"/>
            <a:chExt cx="4432300" cy="5854700"/>
          </a:xfrm>
        </p:grpSpPr>
        <p:pic>
          <p:nvPicPr>
            <p:cNvPr id="514" name="oriental museum 79.jpg"/>
            <p:cNvPicPr/>
            <p:nvPr/>
          </p:nvPicPr>
          <p:blipFill>
            <a:blip r:embed="rId2">
              <a:extLst/>
            </a:blip>
            <a:srcRect l="23882" r="24036"/>
            <a:stretch>
              <a:fillRect/>
            </a:stretch>
          </p:blipFill>
          <p:spPr>
            <a:xfrm>
              <a:off x="0" y="0"/>
              <a:ext cx="4292600" cy="5715000"/>
            </a:xfrm>
            <a:prstGeom prst="rect">
              <a:avLst/>
            </a:prstGeom>
            <a:ln>
              <a:noFill/>
            </a:ln>
            <a:effectLst/>
          </p:spPr>
        </p:pic>
        <p:pic>
          <p:nvPicPr>
            <p:cNvPr id="513" name="Picture 512"/>
            <p:cNvPicPr/>
            <p:nvPr/>
          </p:nvPicPr>
          <p:blipFill>
            <a:blip r:embed="rId3">
              <a:extLst/>
            </a:blip>
            <a:stretch>
              <a:fillRect/>
            </a:stretch>
          </p:blipFill>
          <p:spPr>
            <a:xfrm>
              <a:off x="-76200" y="-63500"/>
              <a:ext cx="4432300" cy="5854700"/>
            </a:xfrm>
            <a:prstGeom prst="rect">
              <a:avLst/>
            </a:prstGeom>
            <a:effectLst/>
          </p:spPr>
        </p:pic>
      </p:grpSp>
      <p:sp>
        <p:nvSpPr>
          <p:cNvPr id="516" name="Shape 516"/>
          <p:cNvSpPr>
            <a:spLocks noGrp="1"/>
          </p:cNvSpPr>
          <p:nvPr>
            <p:ph type="body" idx="1"/>
          </p:nvPr>
        </p:nvSpPr>
        <p:spPr>
          <a:xfrm>
            <a:off x="1054100" y="3289300"/>
            <a:ext cx="5499100" cy="4940300"/>
          </a:xfrm>
          <a:prstGeom prst="rect">
            <a:avLst/>
          </a:prstGeom>
        </p:spPr>
        <p:txBody>
          <a:bodyPr>
            <a:normAutofit lnSpcReduction="10000"/>
          </a:bodyPr>
          <a:lstStyle>
            <a:lvl1pPr defTabSz="578358">
              <a:defRPr sz="3564">
                <a:solidFill>
                  <a:srgbClr val="85C3EA"/>
                </a:solidFill>
              </a:defRPr>
            </a:lvl1pPr>
          </a:lstStyle>
          <a:p>
            <a:pPr lvl="0">
              <a:defRPr sz="1800">
                <a:solidFill>
                  <a:srgbClr val="000000"/>
                </a:solidFill>
              </a:defRPr>
            </a:pPr>
            <a:r>
              <a:rPr sz="3564">
                <a:solidFill>
                  <a:srgbClr val="85C3EA"/>
                </a:solidFill>
              </a:rPr>
              <a:t>For the Bible believer, the existence of a complex legal code before Moses is interesting but largely irrelevant, because we know that his law was not based on any human code; it was given by divine revelation. </a:t>
            </a:r>
          </a:p>
        </p:txBody>
      </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0" name="Group 520"/>
          <p:cNvGrpSpPr/>
          <p:nvPr/>
        </p:nvGrpSpPr>
        <p:grpSpPr>
          <a:xfrm>
            <a:off x="7594600" y="1955800"/>
            <a:ext cx="4432300" cy="5854700"/>
            <a:chOff x="-76200" y="-63500"/>
            <a:chExt cx="4432300" cy="5854700"/>
          </a:xfrm>
        </p:grpSpPr>
        <p:pic>
          <p:nvPicPr>
            <p:cNvPr id="519" name="oriental museum 79.jpg"/>
            <p:cNvPicPr/>
            <p:nvPr/>
          </p:nvPicPr>
          <p:blipFill>
            <a:blip r:embed="rId2">
              <a:extLst/>
            </a:blip>
            <a:srcRect l="23882" r="24036"/>
            <a:stretch>
              <a:fillRect/>
            </a:stretch>
          </p:blipFill>
          <p:spPr>
            <a:xfrm>
              <a:off x="0" y="0"/>
              <a:ext cx="4292600" cy="5715000"/>
            </a:xfrm>
            <a:prstGeom prst="rect">
              <a:avLst/>
            </a:prstGeom>
            <a:ln>
              <a:noFill/>
            </a:ln>
            <a:effectLst/>
          </p:spPr>
        </p:pic>
        <p:pic>
          <p:nvPicPr>
            <p:cNvPr id="518" name="Picture 517"/>
            <p:cNvPicPr/>
            <p:nvPr/>
          </p:nvPicPr>
          <p:blipFill>
            <a:blip r:embed="rId3">
              <a:extLst/>
            </a:blip>
            <a:stretch>
              <a:fillRect/>
            </a:stretch>
          </p:blipFill>
          <p:spPr>
            <a:xfrm>
              <a:off x="-76200" y="-63500"/>
              <a:ext cx="4432300" cy="5854700"/>
            </a:xfrm>
            <a:prstGeom prst="rect">
              <a:avLst/>
            </a:prstGeom>
            <a:effectLst/>
          </p:spPr>
        </p:pic>
      </p:grpSp>
      <p:sp>
        <p:nvSpPr>
          <p:cNvPr id="521" name="Shape 521"/>
          <p:cNvSpPr/>
          <p:nvPr/>
        </p:nvSpPr>
        <p:spPr>
          <a:xfrm>
            <a:off x="1358900" y="4127500"/>
            <a:ext cx="5499100" cy="49403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defTabSz="584200">
              <a:lnSpc>
                <a:spcPct val="110000"/>
              </a:lnSpc>
              <a:defRPr sz="3600">
                <a:solidFill>
                  <a:srgbClr val="85C3EA"/>
                </a:solidFill>
                <a:latin typeface="+mj-lt"/>
                <a:ea typeface="+mj-ea"/>
                <a:cs typeface="+mj-cs"/>
                <a:sym typeface="Helvetica Neue Bold Condensed"/>
              </a:defRPr>
            </a:lvl1pPr>
          </a:lstStyle>
          <a:p>
            <a:pPr lvl="0">
              <a:defRPr sz="1800">
                <a:solidFill>
                  <a:srgbClr val="000000"/>
                </a:solidFill>
              </a:defRPr>
            </a:pPr>
            <a:r>
              <a:rPr sz="3600">
                <a:solidFill>
                  <a:srgbClr val="85C3EA"/>
                </a:solidFill>
              </a:rPr>
              <a:t>There are many signfiicant differences between Hammurabi’s law and God’s. For one, Hammurabi’s laws were not perfectly just and equal.</a:t>
            </a:r>
          </a:p>
        </p:txBody>
      </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5" name="Group 525"/>
          <p:cNvGrpSpPr/>
          <p:nvPr/>
        </p:nvGrpSpPr>
        <p:grpSpPr>
          <a:xfrm>
            <a:off x="7594600" y="1955800"/>
            <a:ext cx="4432300" cy="5854700"/>
            <a:chOff x="-76200" y="-63500"/>
            <a:chExt cx="4432300" cy="5854700"/>
          </a:xfrm>
        </p:grpSpPr>
        <p:pic>
          <p:nvPicPr>
            <p:cNvPr id="524" name="oriental museum 7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523" name="Picture 522"/>
            <p:cNvPicPr/>
            <p:nvPr/>
          </p:nvPicPr>
          <p:blipFill>
            <a:blip r:embed="rId3">
              <a:extLst/>
            </a:blip>
            <a:stretch>
              <a:fillRect/>
            </a:stretch>
          </p:blipFill>
          <p:spPr>
            <a:xfrm>
              <a:off x="-76200" y="-63500"/>
              <a:ext cx="4432300" cy="5854700"/>
            </a:xfrm>
            <a:prstGeom prst="rect">
              <a:avLst/>
            </a:prstGeom>
            <a:effectLst/>
          </p:spPr>
        </p:pic>
      </p:grpSp>
      <p:sp>
        <p:nvSpPr>
          <p:cNvPr id="526" name="Shape 526"/>
          <p:cNvSpPr/>
          <p:nvPr/>
        </p:nvSpPr>
        <p:spPr>
          <a:xfrm>
            <a:off x="1397000" y="5308600"/>
            <a:ext cx="5499100" cy="37592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defTabSz="584200">
              <a:lnSpc>
                <a:spcPct val="110000"/>
              </a:lnSpc>
              <a:defRPr sz="3600">
                <a:solidFill>
                  <a:srgbClr val="85C3EA"/>
                </a:solidFill>
                <a:latin typeface="+mj-lt"/>
                <a:ea typeface="+mj-ea"/>
                <a:cs typeface="+mj-cs"/>
                <a:sym typeface="Helvetica Neue Bold Condensed"/>
              </a:defRPr>
            </a:lvl1pPr>
          </a:lstStyle>
          <a:p>
            <a:pPr lvl="0">
              <a:defRPr sz="1800">
                <a:solidFill>
                  <a:srgbClr val="000000"/>
                </a:solidFill>
              </a:defRPr>
            </a:pPr>
            <a:r>
              <a:rPr sz="3600">
                <a:solidFill>
                  <a:srgbClr val="85C3EA"/>
                </a:solidFill>
              </a:rPr>
              <a:t>Hammurabi’s penalties differed according to the social standing of the victim and the perpetrator.</a:t>
            </a:r>
          </a:p>
        </p:txBody>
      </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Shape 528"/>
          <p:cNvSpPr/>
          <p:nvPr/>
        </p:nvSpPr>
        <p:spPr>
          <a:xfrm>
            <a:off x="1473200" y="2717800"/>
            <a:ext cx="10045700" cy="43053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fontScale="92500"/>
          </a:bodyPr>
          <a:lstStyle/>
          <a:p>
            <a:pPr lvl="0" defTabSz="584200">
              <a:lnSpc>
                <a:spcPct val="110000"/>
              </a:lnSpc>
              <a:defRPr sz="1800"/>
            </a:pPr>
            <a:r>
              <a:rPr sz="4800">
                <a:solidFill>
                  <a:srgbClr val="85C3EA"/>
                </a:solidFill>
                <a:latin typeface="+mj-lt"/>
                <a:ea typeface="+mj-ea"/>
                <a:cs typeface="+mj-cs"/>
                <a:sym typeface="Helvetica Neue Bold Condensed"/>
              </a:rPr>
              <a:t>But God’s law says,</a:t>
            </a:r>
          </a:p>
          <a:p>
            <a:pPr lvl="0" defTabSz="584200">
              <a:lnSpc>
                <a:spcPct val="110000"/>
              </a:lnSpc>
              <a:defRPr sz="1800"/>
            </a:pPr>
            <a:endParaRPr sz="4800">
              <a:solidFill>
                <a:srgbClr val="85C3EA"/>
              </a:solidFill>
              <a:latin typeface="+mj-lt"/>
              <a:ea typeface="+mj-ea"/>
              <a:cs typeface="+mj-cs"/>
              <a:sym typeface="Helvetica Neue Bold Condensed"/>
            </a:endParaRPr>
          </a:p>
          <a:p>
            <a:pPr lvl="0" defTabSz="584200">
              <a:lnSpc>
                <a:spcPct val="110000"/>
              </a:lnSpc>
              <a:defRPr sz="1800"/>
            </a:pPr>
            <a:r>
              <a:rPr sz="4800">
                <a:solidFill>
                  <a:srgbClr val="85C3EA"/>
                </a:solidFill>
                <a:latin typeface="+mj-lt"/>
                <a:ea typeface="+mj-ea"/>
                <a:cs typeface="+mj-cs"/>
                <a:sym typeface="Helvetica Neue Bold Condensed"/>
              </a:rPr>
              <a:t>“Ye shall not respect persons in judgment; but ye shall hear the small as well as the great...” (Deuteronomy 1:17).</a:t>
            </a:r>
          </a:p>
        </p:txBody>
      </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 name="Group 532"/>
          <p:cNvGrpSpPr/>
          <p:nvPr/>
        </p:nvGrpSpPr>
        <p:grpSpPr>
          <a:xfrm>
            <a:off x="7594600" y="1955800"/>
            <a:ext cx="4432300" cy="5854700"/>
            <a:chOff x="-76200" y="-63500"/>
            <a:chExt cx="4432300" cy="5854700"/>
          </a:xfrm>
        </p:grpSpPr>
        <p:pic>
          <p:nvPicPr>
            <p:cNvPr id="531" name="oriental museum 7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530" name="Picture 529"/>
            <p:cNvPicPr/>
            <p:nvPr/>
          </p:nvPicPr>
          <p:blipFill>
            <a:blip r:embed="rId3">
              <a:extLst/>
            </a:blip>
            <a:stretch>
              <a:fillRect/>
            </a:stretch>
          </p:blipFill>
          <p:spPr>
            <a:xfrm>
              <a:off x="-76200" y="-63500"/>
              <a:ext cx="4432300" cy="5854700"/>
            </a:xfrm>
            <a:prstGeom prst="rect">
              <a:avLst/>
            </a:prstGeom>
            <a:effectLst/>
          </p:spPr>
        </p:pic>
      </p:grpSp>
      <p:sp>
        <p:nvSpPr>
          <p:cNvPr id="533" name="Shape 533"/>
          <p:cNvSpPr/>
          <p:nvPr/>
        </p:nvSpPr>
        <p:spPr>
          <a:xfrm>
            <a:off x="1181100" y="4927600"/>
            <a:ext cx="5499100" cy="38354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defTabSz="584200">
              <a:lnSpc>
                <a:spcPct val="110000"/>
              </a:lnSpc>
              <a:defRPr sz="3600">
                <a:solidFill>
                  <a:srgbClr val="85C3EA"/>
                </a:solidFill>
                <a:latin typeface="+mj-lt"/>
                <a:ea typeface="+mj-ea"/>
                <a:cs typeface="+mj-cs"/>
                <a:sym typeface="Helvetica Neue Bold Condensed"/>
              </a:defRPr>
            </a:lvl1pPr>
          </a:lstStyle>
          <a:p>
            <a:pPr lvl="0">
              <a:defRPr sz="1800">
                <a:solidFill>
                  <a:srgbClr val="000000"/>
                </a:solidFill>
              </a:defRPr>
            </a:pPr>
            <a:r>
              <a:rPr sz="3600">
                <a:solidFill>
                  <a:srgbClr val="85C3EA"/>
                </a:solidFill>
              </a:rPr>
              <a:t>Hammurabi’s law is evidence that man is created in God’s image and His moral law is written in the conscience.</a:t>
            </a:r>
          </a:p>
        </p:txBody>
      </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7" name="Group 537"/>
          <p:cNvGrpSpPr/>
          <p:nvPr/>
        </p:nvGrpSpPr>
        <p:grpSpPr>
          <a:xfrm>
            <a:off x="7594600" y="1955800"/>
            <a:ext cx="4432300" cy="5854700"/>
            <a:chOff x="-76200" y="-63500"/>
            <a:chExt cx="4432300" cy="5854700"/>
          </a:xfrm>
        </p:grpSpPr>
        <p:pic>
          <p:nvPicPr>
            <p:cNvPr id="536" name="oriental museum 78.jpg"/>
            <p:cNvPicPr/>
            <p:nvPr/>
          </p:nvPicPr>
          <p:blipFill>
            <a:blip r:embed="rId2">
              <a:extLst/>
            </a:blip>
            <a:srcRect t="5708" b="5708"/>
            <a:stretch>
              <a:fillRect/>
            </a:stretch>
          </p:blipFill>
          <p:spPr>
            <a:xfrm>
              <a:off x="0" y="0"/>
              <a:ext cx="4292600" cy="5715000"/>
            </a:xfrm>
            <a:prstGeom prst="rect">
              <a:avLst/>
            </a:prstGeom>
            <a:ln>
              <a:noFill/>
            </a:ln>
            <a:effectLst/>
          </p:spPr>
        </p:pic>
        <p:pic>
          <p:nvPicPr>
            <p:cNvPr id="535" name="Picture 534"/>
            <p:cNvPicPr/>
            <p:nvPr/>
          </p:nvPicPr>
          <p:blipFill>
            <a:blip r:embed="rId3">
              <a:extLst/>
            </a:blip>
            <a:stretch>
              <a:fillRect/>
            </a:stretch>
          </p:blipFill>
          <p:spPr>
            <a:xfrm>
              <a:off x="-76200" y="-63500"/>
              <a:ext cx="4432300" cy="5854700"/>
            </a:xfrm>
            <a:prstGeom prst="rect">
              <a:avLst/>
            </a:prstGeom>
            <a:effectLst/>
          </p:spPr>
        </p:pic>
      </p:grpSp>
      <p:sp>
        <p:nvSpPr>
          <p:cNvPr id="538" name="Shape 538"/>
          <p:cNvSpPr/>
          <p:nvPr/>
        </p:nvSpPr>
        <p:spPr>
          <a:xfrm>
            <a:off x="1536700" y="5080000"/>
            <a:ext cx="5499100" cy="3479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defTabSz="584200">
              <a:lnSpc>
                <a:spcPct val="110000"/>
              </a:lnSpc>
              <a:defRPr sz="3600">
                <a:solidFill>
                  <a:srgbClr val="85C3EA"/>
                </a:solidFill>
                <a:latin typeface="+mj-lt"/>
                <a:ea typeface="+mj-ea"/>
                <a:cs typeface="+mj-cs"/>
                <a:sym typeface="Helvetica Neue Bold Condensed"/>
              </a:defRPr>
            </a:lvl1pPr>
          </a:lstStyle>
          <a:p>
            <a:pPr lvl="0">
              <a:defRPr sz="1800">
                <a:solidFill>
                  <a:srgbClr val="000000"/>
                </a:solidFill>
              </a:defRPr>
            </a:pPr>
            <a:r>
              <a:rPr sz="3600">
                <a:solidFill>
                  <a:srgbClr val="85C3EA"/>
                </a:solidFill>
              </a:rPr>
              <a:t>It also shows that man is fallen and his concept of righteousness has become corrupt and imperfect.</a:t>
            </a:r>
          </a:p>
        </p:txBody>
      </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Shape 540"/>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a:solidFill>
                  <a:srgbClr val="CBCBCB"/>
                </a:solidFill>
                <a:latin typeface="Gill Sans SemiBold"/>
                <a:ea typeface="Gill Sans SemiBold"/>
                <a:cs typeface="Gill Sans SemiBold"/>
                <a:sym typeface="Gill Sans SemiBold"/>
              </a:rPr>
              <a:t>NOTE TO TEACHERS</a:t>
            </a:r>
          </a:p>
          <a:p>
            <a:pPr lvl="0">
              <a:defRPr sz="1800" spc="0">
                <a:solidFill>
                  <a:srgbClr val="000000"/>
                </a:solidFill>
              </a:defRPr>
            </a:pPr>
            <a:endParaRPr sz="3600" spc="-47">
              <a:solidFill>
                <a:srgbClr val="CBCBCB"/>
              </a:solidFill>
              <a:latin typeface="Gill Sans SemiBold"/>
              <a:ea typeface="Gill Sans SemiBold"/>
              <a:cs typeface="Gill Sans SemiBold"/>
              <a:sym typeface="Gill Sans SemiBold"/>
            </a:endParaRPr>
          </a:p>
          <a:p>
            <a:pPr lvl="0">
              <a:defRPr sz="1800" spc="0">
                <a:solidFill>
                  <a:srgbClr val="000000"/>
                </a:solidFill>
              </a:defRPr>
            </a:pPr>
            <a:r>
              <a:rPr sz="3600" spc="-47">
                <a:solidFill>
                  <a:srgbClr val="CBCBCB"/>
                </a:solidFill>
                <a:latin typeface="Gill Sans SemiBold"/>
                <a:ea typeface="Gill Sans SemiBold"/>
                <a:cs typeface="Gill Sans SemiBold"/>
                <a:sym typeface="Gill Sans SemiBold"/>
              </a:rPr>
              <a:t>There are review questions and a summary to this section in the book An Unshakeable Faith.</a:t>
            </a:r>
          </a:p>
        </p:txBody>
      </p:sp>
      <p:grpSp>
        <p:nvGrpSpPr>
          <p:cNvPr id="543" name="Group 543"/>
          <p:cNvGrpSpPr/>
          <p:nvPr/>
        </p:nvGrpSpPr>
        <p:grpSpPr>
          <a:xfrm>
            <a:off x="6560753" y="901700"/>
            <a:ext cx="5821747" cy="7327900"/>
            <a:chOff x="-271846" y="-127000"/>
            <a:chExt cx="5821746" cy="7327900"/>
          </a:xfrm>
        </p:grpSpPr>
        <p:pic>
          <p:nvPicPr>
            <p:cNvPr id="542"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541" name="Picture 54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Shape 545"/>
          <p:cNvSpPr/>
          <p:nvPr/>
        </p:nvSpPr>
        <p:spPr>
          <a:xfrm>
            <a:off x="838200" y="1689664"/>
            <a:ext cx="5588000" cy="6362701"/>
          </a:xfrm>
          <a:prstGeom prst="rect">
            <a:avLst/>
          </a:prstGeom>
          <a:ln w="12700">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were taken by the author at the various locations where the research was done and are licensed for use with this course only.</a:t>
            </a:r>
          </a:p>
        </p:txBody>
      </p:sp>
      <p:grpSp>
        <p:nvGrpSpPr>
          <p:cNvPr id="548" name="Group 548"/>
          <p:cNvGrpSpPr/>
          <p:nvPr/>
        </p:nvGrpSpPr>
        <p:grpSpPr>
          <a:xfrm>
            <a:off x="6815046" y="635000"/>
            <a:ext cx="5567454" cy="7366000"/>
            <a:chOff x="-81053" y="-63500"/>
            <a:chExt cx="5567453" cy="7366000"/>
          </a:xfrm>
        </p:grpSpPr>
        <p:pic>
          <p:nvPicPr>
            <p:cNvPr id="547"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546" name="Picture 545"/>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Shape 550"/>
          <p:cNvSpPr/>
          <p:nvPr/>
        </p:nvSpPr>
        <p:spPr>
          <a:xfrm>
            <a:off x="584200" y="356164"/>
            <a:ext cx="11836400" cy="9029701"/>
          </a:xfrm>
          <a:prstGeom prst="rect">
            <a:avLst/>
          </a:prstGeom>
          <a:ln w="12700">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553" name="Group 553"/>
          <p:cNvGrpSpPr/>
          <p:nvPr/>
        </p:nvGrpSpPr>
        <p:grpSpPr>
          <a:xfrm>
            <a:off x="9141817" y="2451100"/>
            <a:ext cx="3139083" cy="3848100"/>
            <a:chOff x="-269314" y="-127000"/>
            <a:chExt cx="3139081" cy="3848100"/>
          </a:xfrm>
        </p:grpSpPr>
        <p:pic>
          <p:nvPicPr>
            <p:cNvPr id="552"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551" name="Picture 550"/>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TotalTime>
  <Words>1843</Words>
  <Application>Microsoft Office PowerPoint</Application>
  <PresentationFormat>Custom</PresentationFormat>
  <Paragraphs>149</Paragraphs>
  <Slides>99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99</vt:i4>
      </vt:variant>
    </vt:vector>
  </HeadingPairs>
  <TitlesOfParts>
    <vt:vector size="108" baseType="lpstr">
      <vt:lpstr>Copperplate</vt:lpstr>
      <vt:lpstr>Gill Sans</vt:lpstr>
      <vt:lpstr>Gill Sans SemiBold</vt:lpstr>
      <vt:lpstr>Helvetica</vt:lpstr>
      <vt:lpstr>Helvetica Neue</vt:lpstr>
      <vt:lpstr>Helvetica Neue Bold Condensed</vt:lpstr>
      <vt:lpstr>Helvetica Neue Light</vt:lpstr>
      <vt:lpstr>Lucida Grande</vt:lpstr>
      <vt:lpstr>Blueprint</vt:lpstr>
      <vt:lpstr>PowerPoint Presentation</vt:lpstr>
      <vt:lpstr>PowerPoint Presentation</vt:lpstr>
      <vt:lpstr>PowerPoint Presentation</vt:lpstr>
      <vt:lpstr>Archaeological Treasures that Confirm the Bible</vt:lpstr>
      <vt:lpstr>PowerPoint Presentation</vt:lpstr>
      <vt:lpstr>PowerPoint Presentation</vt:lpstr>
      <vt:lpstr>British Museum</vt:lpstr>
      <vt:lpstr>British Library</vt:lpstr>
      <vt:lpstr>Oxford University</vt:lpstr>
      <vt:lpstr>Cambridge University</vt:lpstr>
      <vt:lpstr>Oriental Institute in Chicago</vt:lpstr>
      <vt:lpstr>Istanbul  Archaeological Museum</vt:lpstr>
      <vt:lpstr>The Louvre, Paris</vt:lpstr>
      <vt:lpstr>Pennsylvania Archaeological Museum</vt:lpstr>
      <vt:lpstr>Israel</vt:lpstr>
      <vt:lpstr>Turkey</vt:lpstr>
      <vt:lpstr>Athens</vt:lpstr>
      <vt:lpstr>Rome</vt:lpstr>
      <vt:lpstr>Ancient Writing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Sumerian</vt:lpstr>
      <vt:lpstr>Egyptian</vt:lpstr>
      <vt:lpstr>Akkadian or Babylonian</vt:lpstr>
      <vt:lpstr>Eblaite</vt:lpstr>
      <vt:lpstr>Hurrian</vt:lpstr>
      <vt:lpstr>Hittite</vt:lpstr>
      <vt:lpstr>Ugaritic</vt:lpstr>
      <vt:lpstr>Keys to unlocking the ancient languages</vt:lpstr>
      <vt:lpstr>PowerPoint Presentation</vt:lpstr>
      <vt:lpstr>PowerPoint Presentation</vt:lpstr>
      <vt:lpstr>PowerPoint Presentation</vt:lpstr>
      <vt:lpstr>The Rosetta Stone: Unlocking Babylonian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Rock of Behistun: Unlocking Cuneiform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Hammurabi’s Law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3</cp:revision>
  <dcterms:modified xsi:type="dcterms:W3CDTF">2015-02-06T22:18:30Z</dcterms:modified>
</cp:coreProperties>
</file>