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Lst>
  <p:sldSz cx="13004800" cy="9753600"/>
  <p:notesSz cx="6858000" cy="9144000"/>
  <p:defaultTextStyle>
    <a:lvl1pPr defTabSz="457200">
      <a:defRPr sz="1200">
        <a:latin typeface="Helvetica"/>
        <a:ea typeface="Helvetica"/>
        <a:cs typeface="Helvetica"/>
        <a:sym typeface="Helvetica"/>
      </a:defRPr>
    </a:lvl1pPr>
    <a:lvl2pPr indent="228600" defTabSz="457200">
      <a:defRPr sz="1200">
        <a:latin typeface="Helvetica"/>
        <a:ea typeface="Helvetica"/>
        <a:cs typeface="Helvetica"/>
        <a:sym typeface="Helvetica"/>
      </a:defRPr>
    </a:lvl2pPr>
    <a:lvl3pPr indent="457200" defTabSz="457200">
      <a:defRPr sz="1200">
        <a:latin typeface="Helvetica"/>
        <a:ea typeface="Helvetica"/>
        <a:cs typeface="Helvetica"/>
        <a:sym typeface="Helvetica"/>
      </a:defRPr>
    </a:lvl3pPr>
    <a:lvl4pPr indent="685800" defTabSz="457200">
      <a:defRPr sz="1200">
        <a:latin typeface="Helvetica"/>
        <a:ea typeface="Helvetica"/>
        <a:cs typeface="Helvetica"/>
        <a:sym typeface="Helvetica"/>
      </a:defRPr>
    </a:lvl4pPr>
    <a:lvl5pPr indent="914400" defTabSz="457200">
      <a:defRPr sz="1200">
        <a:latin typeface="Helvetica"/>
        <a:ea typeface="Helvetica"/>
        <a:cs typeface="Helvetica"/>
        <a:sym typeface="Helvetica"/>
      </a:defRPr>
    </a:lvl5pPr>
    <a:lvl6pPr indent="1143000" defTabSz="457200">
      <a:defRPr sz="1200">
        <a:latin typeface="Helvetica"/>
        <a:ea typeface="Helvetica"/>
        <a:cs typeface="Helvetica"/>
        <a:sym typeface="Helvetica"/>
      </a:defRPr>
    </a:lvl6pPr>
    <a:lvl7pPr indent="1371600" defTabSz="457200">
      <a:defRPr sz="1200">
        <a:latin typeface="Helvetica"/>
        <a:ea typeface="Helvetica"/>
        <a:cs typeface="Helvetica"/>
        <a:sym typeface="Helvetica"/>
      </a:defRPr>
    </a:lvl7pPr>
    <a:lvl8pPr indent="1600200" defTabSz="457200">
      <a:defRPr sz="1200">
        <a:latin typeface="Helvetica"/>
        <a:ea typeface="Helvetica"/>
        <a:cs typeface="Helvetica"/>
        <a:sym typeface="Helvetica"/>
      </a:defRPr>
    </a:lvl8pPr>
    <a:lvl9pPr indent="1828800" defTabSz="457200">
      <a:defRPr sz="1200">
        <a:latin typeface="Helvetica"/>
        <a:ea typeface="Helvetica"/>
        <a:cs typeface="Helvetica"/>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 styleId="{D51ADE6A-740E-44AE-83CC-AE7238B6C88D}"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0" name="Shape 70"/>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71" name="Shape 71"/>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522796146"/>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422400" y="5245100"/>
            <a:ext cx="10541000" cy="2628900"/>
          </a:xfrm>
          <a:prstGeom prst="rect">
            <a:avLst/>
          </a:prstGeom>
        </p:spPr>
        <p:txBody>
          <a:bodyPr lIns="0" tIns="0" rIns="0" bIns="0" anchor="b"/>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7" name="Shape 7"/>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 name="Shape 30"/>
          <p:cNvSpPr/>
          <p:nvPr/>
        </p:nvSpPr>
        <p:spPr>
          <a:xfrm>
            <a:off x="278468" y="8915400"/>
            <a:ext cx="12459504" cy="2"/>
          </a:xfrm>
          <a:prstGeom prst="line">
            <a:avLst/>
          </a:prstGeom>
          <a:ln w="25400">
            <a:solidFill>
              <a:srgbClr val="A2A1A6"/>
            </a:solidFill>
            <a:miter lim="400000"/>
          </a:ln>
        </p:spPr>
        <p:txBody>
          <a:bodyPr lIns="0" tIns="0" rIns="0" bIns="0"/>
          <a:lstStyle/>
          <a:p>
            <a:pPr lvl="0"/>
            <a:endParaRPr/>
          </a:p>
        </p:txBody>
      </p:sp>
      <p:sp>
        <p:nvSpPr>
          <p:cNvPr id="31" name="Shape 31"/>
          <p:cNvSpPr/>
          <p:nvPr/>
        </p:nvSpPr>
        <p:spPr>
          <a:xfrm>
            <a:off x="5256868" y="8902701"/>
            <a:ext cx="1" cy="596899"/>
          </a:xfrm>
          <a:prstGeom prst="line">
            <a:avLst/>
          </a:prstGeom>
          <a:ln w="25400">
            <a:solidFill>
              <a:srgbClr val="A2A1A6"/>
            </a:solidFill>
            <a:miter lim="400000"/>
          </a:ln>
        </p:spPr>
        <p:txBody>
          <a:bodyPr lIns="0" tIns="0" rIns="0" bIns="0"/>
          <a:lstStyle/>
          <a:p>
            <a:pPr lvl="0"/>
            <a:endParaRPr/>
          </a:p>
        </p:txBody>
      </p:sp>
      <p:sp>
        <p:nvSpPr>
          <p:cNvPr id="32" name="Shape 32"/>
          <p:cNvSpPr/>
          <p:nvPr/>
        </p:nvSpPr>
        <p:spPr>
          <a:xfrm>
            <a:off x="278468" y="7188200"/>
            <a:ext cx="12459504" cy="2"/>
          </a:xfrm>
          <a:prstGeom prst="line">
            <a:avLst/>
          </a:prstGeom>
          <a:ln w="25400">
            <a:solidFill>
              <a:srgbClr val="A2A1A6"/>
            </a:solidFill>
            <a:miter lim="400000"/>
          </a:ln>
        </p:spPr>
        <p:txBody>
          <a:bodyPr lIns="0" tIns="0" rIns="0" bIns="0"/>
          <a:lstStyle/>
          <a:p>
            <a:pPr lvl="0"/>
            <a:endParaRPr/>
          </a:p>
        </p:txBody>
      </p:sp>
      <p:sp>
        <p:nvSpPr>
          <p:cNvPr id="33" name="Shape 33"/>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34" name="Shape 34"/>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6" name="Shape 36"/>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37" name="Shape 37"/>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38" name="Shape 38"/>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5C89A5"/>
                </a:solidFill>
                <a:latin typeface="+mj-lt"/>
                <a:ea typeface="+mj-ea"/>
                <a:cs typeface="+mj-cs"/>
                <a:sym typeface="Helvetica Neue Bold Condensed"/>
              </a:defRPr>
            </a:lvl2pPr>
            <a:lvl3pPr marL="0" indent="0">
              <a:spcBef>
                <a:spcPts val="0"/>
              </a:spcBef>
              <a:buSzTx/>
              <a:buNone/>
              <a:defRPr sz="2400" cap="all">
                <a:solidFill>
                  <a:srgbClr val="5C89A5"/>
                </a:solidFill>
                <a:latin typeface="+mj-lt"/>
                <a:ea typeface="+mj-ea"/>
                <a:cs typeface="+mj-cs"/>
                <a:sym typeface="Helvetica Neue Bold Condensed"/>
              </a:defRPr>
            </a:lvl3pPr>
            <a:lvl4pPr marL="0" indent="0">
              <a:spcBef>
                <a:spcPts val="0"/>
              </a:spcBef>
              <a:buSzTx/>
              <a:buNone/>
              <a:defRPr sz="2400" cap="all">
                <a:solidFill>
                  <a:srgbClr val="5C89A5"/>
                </a:solidFill>
                <a:latin typeface="+mj-lt"/>
                <a:ea typeface="+mj-ea"/>
                <a:cs typeface="+mj-cs"/>
                <a:sym typeface="Helvetica Neue Bold Condensed"/>
              </a:defRPr>
            </a:lvl4pPr>
            <a:lvl5pPr marL="0" indent="0">
              <a:spcBef>
                <a:spcPts val="0"/>
              </a:spcBef>
              <a:buSzTx/>
              <a:buNone/>
              <a:defRPr sz="2400" cap="all">
                <a:solidFill>
                  <a:srgbClr val="5C89A5"/>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5C89A5"/>
                </a:solidFill>
              </a:rPr>
              <a:t>Body Level Two</a:t>
            </a:r>
          </a:p>
          <a:p>
            <a:pPr lvl="2">
              <a:defRPr sz="1800" cap="none">
                <a:solidFill>
                  <a:srgbClr val="000000"/>
                </a:solidFill>
              </a:defRPr>
            </a:pPr>
            <a:r>
              <a:rPr sz="2400" cap="all">
                <a:solidFill>
                  <a:srgbClr val="5C89A5"/>
                </a:solidFill>
              </a:rPr>
              <a:t>Body Level Three</a:t>
            </a:r>
          </a:p>
          <a:p>
            <a:pPr lvl="3">
              <a:defRPr sz="1800" cap="none">
                <a:solidFill>
                  <a:srgbClr val="000000"/>
                </a:solidFill>
              </a:defRPr>
            </a:pPr>
            <a:r>
              <a:rPr sz="2400" cap="all">
                <a:solidFill>
                  <a:srgbClr val="5C89A5"/>
                </a:solidFill>
              </a:rPr>
              <a:t>Body Level Four</a:t>
            </a:r>
          </a:p>
          <a:p>
            <a:pPr lvl="4">
              <a:defRPr sz="1800" cap="none">
                <a:solidFill>
                  <a:srgbClr val="000000"/>
                </a:solidFill>
              </a:defRPr>
            </a:pPr>
            <a:r>
              <a:rPr sz="2400" cap="all">
                <a:solidFill>
                  <a:srgbClr val="5C89A5"/>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0" name="Shape 40"/>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1" name="Shape 41"/>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2" name="Shape 42"/>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4" name="Shape 44"/>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5" name="Shape 45"/>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6" name="Shape 46"/>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8" name="Shape 48"/>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9" name="Shape 49"/>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0" name="Shape 50"/>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2" name="Shape 52"/>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53" name="Shape 53"/>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4" name="Shape 54"/>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6" name="Shape 56"/>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57" name="Shape 57"/>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59" name="Shape 5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0" name="Shape 60"/>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62" name="Shape 6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3" name="Shape 63"/>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65" name="Shape 65"/>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6" name="Shape 66"/>
          <p:cNvSpPr>
            <a:spLocks noGrp="1"/>
          </p:cNvSpPr>
          <p:nvPr>
            <p:ph type="body" idx="1"/>
          </p:nvPr>
        </p:nvSpPr>
        <p:spPr>
          <a:xfrm>
            <a:off x="6629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0" name="Shape 10"/>
          <p:cNvSpPr>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8" name="Shape 68"/>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lIns="0" tIns="0" rIns="0" bIns="0" anchor="b"/>
          <a:lstStyle>
            <a:lvl1pPr marL="0" algn="ctr">
              <a:lnSpc>
                <a:spcPct val="100000"/>
              </a:lnSpc>
              <a:defRPr sz="7000" spc="-92">
                <a:solidFill>
                  <a:srgbClr val="E5E5E5"/>
                </a:solidFill>
                <a:latin typeface="Copperplate"/>
                <a:ea typeface="Copperplate"/>
                <a:cs typeface="Copperplate"/>
                <a:sym typeface="Copperplate"/>
              </a:defRPr>
            </a:lvl1pPr>
          </a:lstStyle>
          <a:p>
            <a:pPr lvl="0">
              <a:defRPr sz="1800" spc="0">
                <a:solidFill>
                  <a:srgbClr val="000000"/>
                </a:solidFill>
              </a:defRPr>
            </a:pPr>
            <a:r>
              <a:rPr sz="7000" spc="-92">
                <a:solidFill>
                  <a:srgbClr val="E5E5E5"/>
                </a:solidFill>
              </a:rPr>
              <a:t>Title Text</a:t>
            </a:r>
          </a:p>
        </p:txBody>
      </p:sp>
      <p:sp>
        <p:nvSpPr>
          <p:cNvPr id="69" name="Shape 69"/>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pc="-47">
                <a:solidFill>
                  <a:srgbClr val="CBCBCB"/>
                </a:solidFill>
                <a:latin typeface="Copperplate"/>
                <a:ea typeface="Copperplate"/>
                <a:cs typeface="Copperplate"/>
                <a:sym typeface="Copperplate"/>
              </a:defRPr>
            </a:lvl1pPr>
            <a:lvl2pPr marL="0" indent="0" algn="ctr">
              <a:spcBef>
                <a:spcPts val="0"/>
              </a:spcBef>
              <a:buSzTx/>
              <a:buNone/>
              <a:defRPr spc="-47">
                <a:solidFill>
                  <a:srgbClr val="CBCBCB"/>
                </a:solidFill>
                <a:latin typeface="Copperplate"/>
                <a:ea typeface="Copperplate"/>
                <a:cs typeface="Copperplate"/>
                <a:sym typeface="Copperplate"/>
              </a:defRPr>
            </a:lvl2pPr>
            <a:lvl3pPr marL="0" indent="0" algn="ctr">
              <a:spcBef>
                <a:spcPts val="0"/>
              </a:spcBef>
              <a:buSzTx/>
              <a:buNone/>
              <a:defRPr spc="-47">
                <a:solidFill>
                  <a:srgbClr val="CBCBCB"/>
                </a:solidFill>
                <a:latin typeface="Copperplate"/>
                <a:ea typeface="Copperplate"/>
                <a:cs typeface="Copperplate"/>
                <a:sym typeface="Copperplate"/>
              </a:defRPr>
            </a:lvl3pPr>
            <a:lvl4pPr marL="0" indent="0" algn="ctr">
              <a:spcBef>
                <a:spcPts val="0"/>
              </a:spcBef>
              <a:buSzTx/>
              <a:buNone/>
              <a:defRPr spc="-47">
                <a:solidFill>
                  <a:srgbClr val="CBCBCB"/>
                </a:solidFill>
                <a:latin typeface="Copperplate"/>
                <a:ea typeface="Copperplate"/>
                <a:cs typeface="Copperplate"/>
                <a:sym typeface="Copperplate"/>
              </a:defRPr>
            </a:lvl4pPr>
            <a:lvl5pPr marL="0" indent="0" algn="ctr">
              <a:spcBef>
                <a:spcPts val="0"/>
              </a:spcBef>
              <a:buSzTx/>
              <a:buNone/>
              <a:defRPr spc="-47">
                <a:solidFill>
                  <a:srgbClr val="CBCBCB"/>
                </a:solidFill>
                <a:latin typeface="Copperplate"/>
                <a:ea typeface="Copperplate"/>
                <a:cs typeface="Copperplate"/>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3" name="Shape 13"/>
          <p:cNvSpPr>
            <a:spLocks noGrp="1"/>
          </p:cNvSpPr>
          <p:nvPr>
            <p:ph type="body" idx="1"/>
          </p:nvPr>
        </p:nvSpPr>
        <p:spPr>
          <a:prstGeom prst="rect">
            <a:avLst/>
          </a:prstGeom>
        </p:spPr>
        <p:txBody>
          <a:bodyPr lIns="0" tIns="0" rIns="0" bIns="0" numCol="2" spcCol="546100" anchor="t"/>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041400" y="1473200"/>
            <a:ext cx="10922000" cy="6807200"/>
          </a:xfrm>
          <a:prstGeom prst="rect">
            <a:avLst/>
          </a:prstGeom>
        </p:spPr>
        <p:txBody>
          <a:bodyPr/>
          <a:lstStyle>
            <a:lvl1pPr>
              <a:spcBef>
                <a:spcPts val="4800"/>
              </a:spcBef>
              <a:buBlip>
                <a:blip r:embed="rId2"/>
              </a:buBlip>
            </a:lvl1pPr>
            <a:lvl2pPr>
              <a:spcBef>
                <a:spcPts val="4800"/>
              </a:spcBef>
              <a:buBlip>
                <a:blip r:embed="rId2"/>
              </a:buBlip>
            </a:lvl2pPr>
            <a:lvl3pPr>
              <a:spcBef>
                <a:spcPts val="4800"/>
              </a:spcBef>
              <a:buBlip>
                <a:blip r:embed="rId2"/>
              </a:buBlip>
            </a:lvl3pPr>
            <a:lvl4pPr>
              <a:spcBef>
                <a:spcPts val="4800"/>
              </a:spcBef>
              <a:buBlip>
                <a:blip r:embed="rId2"/>
              </a:buBlip>
            </a:lvl4pPr>
            <a:lvl5pPr>
              <a:spcBef>
                <a:spcPts val="4800"/>
              </a:spcBef>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20" name="Shape 20"/>
          <p:cNvSpPr>
            <a:spLocks noGrp="1"/>
          </p:cNvSpPr>
          <p:nvPr>
            <p:ph type="title"/>
          </p:nvPr>
        </p:nvSpPr>
        <p:spPr>
          <a:xfrm>
            <a:off x="1041400" y="3657600"/>
            <a:ext cx="10922000" cy="2438400"/>
          </a:xfrm>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p:nvPr/>
        </p:nvSpPr>
        <p:spPr>
          <a:xfrm>
            <a:off x="278468" y="8915400"/>
            <a:ext cx="12459504" cy="2"/>
          </a:xfrm>
          <a:prstGeom prst="line">
            <a:avLst/>
          </a:prstGeom>
          <a:ln w="25400">
            <a:solidFill>
              <a:srgbClr val="A2A1A6"/>
            </a:solidFill>
            <a:miter lim="400000"/>
          </a:ln>
        </p:spPr>
        <p:txBody>
          <a:bodyPr lIns="0" tIns="0" rIns="0" bIns="0"/>
          <a:lstStyle/>
          <a:p>
            <a:pPr lvl="0"/>
            <a:endParaRPr/>
          </a:p>
        </p:txBody>
      </p:sp>
      <p:sp>
        <p:nvSpPr>
          <p:cNvPr id="25" name="Shape 25"/>
          <p:cNvSpPr/>
          <p:nvPr/>
        </p:nvSpPr>
        <p:spPr>
          <a:xfrm>
            <a:off x="5256868" y="8902701"/>
            <a:ext cx="1" cy="596899"/>
          </a:xfrm>
          <a:prstGeom prst="line">
            <a:avLst/>
          </a:prstGeom>
          <a:ln w="25400">
            <a:solidFill>
              <a:srgbClr val="A2A1A6"/>
            </a:solidFill>
            <a:miter lim="400000"/>
          </a:ln>
        </p:spPr>
        <p:txBody>
          <a:bodyPr lIns="0" tIns="0" rIns="0" bIns="0"/>
          <a:lstStyle/>
          <a:p>
            <a:pPr lvl="0"/>
            <a:endParaRPr/>
          </a:p>
        </p:txBody>
      </p:sp>
      <p:sp>
        <p:nvSpPr>
          <p:cNvPr id="26" name="Shape 26"/>
          <p:cNvSpPr/>
          <p:nvPr/>
        </p:nvSpPr>
        <p:spPr>
          <a:xfrm>
            <a:off x="278468" y="7188200"/>
            <a:ext cx="12459504" cy="2"/>
          </a:xfrm>
          <a:prstGeom prst="line">
            <a:avLst/>
          </a:prstGeom>
          <a:ln w="25400">
            <a:solidFill>
              <a:srgbClr val="A2A1A6"/>
            </a:solidFill>
            <a:miter lim="400000"/>
          </a:ln>
        </p:spPr>
        <p:txBody>
          <a:bodyPr lIns="0" tIns="0" rIns="0" bIns="0"/>
          <a:lstStyle/>
          <a:p>
            <a:pPr lvl="0"/>
            <a:endParaRPr/>
          </a:p>
        </p:txBody>
      </p:sp>
      <p:sp>
        <p:nvSpPr>
          <p:cNvPr id="27" name="Shape 27"/>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28" name="Shape 28"/>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2"/>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283843" y="279400"/>
            <a:ext cx="12446001" cy="9220200"/>
          </a:xfrm>
          <a:prstGeom prst="rect">
            <a:avLst/>
          </a:prstGeom>
          <a:ln w="25400">
            <a:solidFill>
              <a:srgbClr val="A2A1A6"/>
            </a:solidFill>
            <a:miter lim="400000"/>
          </a:ln>
        </p:spPr>
        <p:txBody>
          <a:bodyPr lIns="0" tIns="0" rIns="0" bIns="0" anchor="ctr"/>
          <a:lstStyle/>
          <a:p>
            <a:pPr lvl="0" algn="ctr" defTabSz="584200">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 name="Shape 3"/>
          <p:cNvSpPr>
            <a:spLocks noGrp="1"/>
          </p:cNvSpPr>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7800">
                <a:solidFill>
                  <a:srgbClr val="5C89A5"/>
                </a:solidFill>
              </a:rPr>
              <a:t>Title Text</a:t>
            </a:r>
          </a:p>
        </p:txBody>
      </p:sp>
      <p:sp>
        <p:nvSpPr>
          <p:cNvPr id="4" name="Shape 4"/>
          <p:cNvSpPr>
            <a:spLocks noGrp="1"/>
          </p:cNvSpPr>
          <p:nvPr>
            <p:ph type="body" idx="1"/>
          </p:nvPr>
        </p:nvSpPr>
        <p:spPr>
          <a:xfrm>
            <a:off x="1041400" y="2768600"/>
            <a:ext cx="10922000" cy="5715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buBlip>
                <a:blip r:embed="rId23"/>
              </a:buBlip>
            </a:lvl1pPr>
            <a:lvl2pPr>
              <a:buBlip>
                <a:blip r:embed="rId23"/>
              </a:buBlip>
            </a:lvl2pPr>
            <a:lvl3pPr>
              <a:buBlip>
                <a:blip r:embed="rId23"/>
              </a:buBlip>
            </a:lvl3pPr>
            <a:lvl4pPr>
              <a:buBlip>
                <a:blip r:embed="rId23"/>
              </a:buBlip>
            </a:lvl4pPr>
            <a:lvl5pPr>
              <a:buBlip>
                <a:blip r:embed="rId23"/>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spd="med"/>
  <p:txStyles>
    <p:titleStyle>
      <a:lvl1pPr marL="408432" defTabSz="584200">
        <a:lnSpc>
          <a:spcPct val="90000"/>
        </a:lnSpc>
        <a:defRPr sz="7800">
          <a:solidFill>
            <a:srgbClr val="5C89A5"/>
          </a:solidFill>
          <a:latin typeface="+mn-lt"/>
          <a:ea typeface="+mn-ea"/>
          <a:cs typeface="+mn-cs"/>
          <a:sym typeface="Helvetica Neue Light"/>
        </a:defRPr>
      </a:lvl1pPr>
      <a:lvl2pPr marL="408432" indent="228600" defTabSz="584200">
        <a:lnSpc>
          <a:spcPct val="90000"/>
        </a:lnSpc>
        <a:defRPr sz="7800">
          <a:solidFill>
            <a:srgbClr val="5C89A5"/>
          </a:solidFill>
          <a:latin typeface="+mn-lt"/>
          <a:ea typeface="+mn-ea"/>
          <a:cs typeface="+mn-cs"/>
          <a:sym typeface="Helvetica Neue Light"/>
        </a:defRPr>
      </a:lvl2pPr>
      <a:lvl3pPr marL="408432" indent="457200" defTabSz="584200">
        <a:lnSpc>
          <a:spcPct val="90000"/>
        </a:lnSpc>
        <a:defRPr sz="7800">
          <a:solidFill>
            <a:srgbClr val="5C89A5"/>
          </a:solidFill>
          <a:latin typeface="+mn-lt"/>
          <a:ea typeface="+mn-ea"/>
          <a:cs typeface="+mn-cs"/>
          <a:sym typeface="Helvetica Neue Light"/>
        </a:defRPr>
      </a:lvl3pPr>
      <a:lvl4pPr marL="408432" indent="685800" defTabSz="584200">
        <a:lnSpc>
          <a:spcPct val="90000"/>
        </a:lnSpc>
        <a:defRPr sz="7800">
          <a:solidFill>
            <a:srgbClr val="5C89A5"/>
          </a:solidFill>
          <a:latin typeface="+mn-lt"/>
          <a:ea typeface="+mn-ea"/>
          <a:cs typeface="+mn-cs"/>
          <a:sym typeface="Helvetica Neue Light"/>
        </a:defRPr>
      </a:lvl4pPr>
      <a:lvl5pPr marL="408432" indent="914400" defTabSz="584200">
        <a:lnSpc>
          <a:spcPct val="90000"/>
        </a:lnSpc>
        <a:defRPr sz="7800">
          <a:solidFill>
            <a:srgbClr val="5C89A5"/>
          </a:solidFill>
          <a:latin typeface="+mn-lt"/>
          <a:ea typeface="+mn-ea"/>
          <a:cs typeface="+mn-cs"/>
          <a:sym typeface="Helvetica Neue Light"/>
        </a:defRPr>
      </a:lvl5pPr>
      <a:lvl6pPr marL="408432" indent="1143000" defTabSz="584200">
        <a:lnSpc>
          <a:spcPct val="90000"/>
        </a:lnSpc>
        <a:defRPr sz="7800">
          <a:solidFill>
            <a:srgbClr val="5C89A5"/>
          </a:solidFill>
          <a:latin typeface="+mn-lt"/>
          <a:ea typeface="+mn-ea"/>
          <a:cs typeface="+mn-cs"/>
          <a:sym typeface="Helvetica Neue Light"/>
        </a:defRPr>
      </a:lvl6pPr>
      <a:lvl7pPr marL="408432" indent="1371599" defTabSz="584200">
        <a:lnSpc>
          <a:spcPct val="90000"/>
        </a:lnSpc>
        <a:defRPr sz="7800">
          <a:solidFill>
            <a:srgbClr val="5C89A5"/>
          </a:solidFill>
          <a:latin typeface="+mn-lt"/>
          <a:ea typeface="+mn-ea"/>
          <a:cs typeface="+mn-cs"/>
          <a:sym typeface="Helvetica Neue Light"/>
        </a:defRPr>
      </a:lvl7pPr>
      <a:lvl8pPr marL="408432" indent="1600199" defTabSz="584200">
        <a:lnSpc>
          <a:spcPct val="90000"/>
        </a:lnSpc>
        <a:defRPr sz="7800">
          <a:solidFill>
            <a:srgbClr val="5C89A5"/>
          </a:solidFill>
          <a:latin typeface="+mn-lt"/>
          <a:ea typeface="+mn-ea"/>
          <a:cs typeface="+mn-cs"/>
          <a:sym typeface="Helvetica Neue Light"/>
        </a:defRPr>
      </a:lvl8pPr>
      <a:lvl9pPr marL="408432" indent="1828800" defTabSz="584200">
        <a:lnSpc>
          <a:spcPct val="90000"/>
        </a:lnSpc>
        <a:defRPr sz="7800">
          <a:solidFill>
            <a:srgbClr val="5C89A5"/>
          </a:solidFill>
          <a:latin typeface="+mn-lt"/>
          <a:ea typeface="+mn-ea"/>
          <a:cs typeface="+mn-cs"/>
          <a:sym typeface="Helvetica Neue Light"/>
        </a:defRPr>
      </a:lvl9pPr>
    </p:titleStyle>
    <p:bodyStyle>
      <a:lvl1pPr marL="431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1pPr>
      <a:lvl2pPr marL="8763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2pPr>
      <a:lvl3pPr marL="1320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3pPr>
      <a:lvl4pPr marL="17653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4pPr>
      <a:lvl5pPr marL="2209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5pPr>
      <a:lvl6pPr marL="26543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6pPr>
      <a:lvl7pPr marL="3098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7pPr>
      <a:lvl8pPr marL="35433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8pPr>
      <a:lvl9pPr marL="3987800" indent="-431800" defTabSz="584200">
        <a:spcBef>
          <a:spcPts val="3200"/>
        </a:spcBef>
        <a:buSzPct val="50000"/>
        <a:buBlip>
          <a:blip r:embed="rId23"/>
        </a:buBlip>
        <a:defRPr sz="3600">
          <a:solidFill>
            <a:srgbClr val="777775"/>
          </a:solidFill>
          <a:latin typeface="Helvetica Neue"/>
          <a:ea typeface="Helvetica Neue"/>
          <a:cs typeface="Helvetica Neue"/>
          <a:sym typeface="Helvetica Neue"/>
        </a:defRPr>
      </a:lvl9pPr>
    </p:bodyStyle>
    <p:otherStyle>
      <a:lvl1pPr algn="ctr" defTabSz="584200">
        <a:defRPr sz="1400">
          <a:solidFill>
            <a:schemeClr val="tx1"/>
          </a:solidFill>
          <a:latin typeface="+mn-lt"/>
          <a:ea typeface="+mn-ea"/>
          <a:cs typeface="+mn-cs"/>
          <a:sym typeface="Helvetica Neue"/>
        </a:defRPr>
      </a:lvl1pPr>
      <a:lvl2pPr indent="228600" algn="ctr" defTabSz="584200">
        <a:defRPr sz="1400">
          <a:solidFill>
            <a:schemeClr val="tx1"/>
          </a:solidFill>
          <a:latin typeface="+mn-lt"/>
          <a:ea typeface="+mn-ea"/>
          <a:cs typeface="+mn-cs"/>
          <a:sym typeface="Helvetica Neue"/>
        </a:defRPr>
      </a:lvl2pPr>
      <a:lvl3pPr indent="457200" algn="ctr" defTabSz="584200">
        <a:defRPr sz="1400">
          <a:solidFill>
            <a:schemeClr val="tx1"/>
          </a:solidFill>
          <a:latin typeface="+mn-lt"/>
          <a:ea typeface="+mn-ea"/>
          <a:cs typeface="+mn-cs"/>
          <a:sym typeface="Helvetica Neue"/>
        </a:defRPr>
      </a:lvl3pPr>
      <a:lvl4pPr indent="685800" algn="ctr" defTabSz="584200">
        <a:defRPr sz="1400">
          <a:solidFill>
            <a:schemeClr val="tx1"/>
          </a:solidFill>
          <a:latin typeface="+mn-lt"/>
          <a:ea typeface="+mn-ea"/>
          <a:cs typeface="+mn-cs"/>
          <a:sym typeface="Helvetica Neue"/>
        </a:defRPr>
      </a:lvl4pPr>
      <a:lvl5pPr indent="914400" algn="ctr" defTabSz="584200">
        <a:defRPr sz="1400">
          <a:solidFill>
            <a:schemeClr val="tx1"/>
          </a:solidFill>
          <a:latin typeface="+mn-lt"/>
          <a:ea typeface="+mn-ea"/>
          <a:cs typeface="+mn-cs"/>
          <a:sym typeface="Helvetica Neue"/>
        </a:defRPr>
      </a:lvl5pPr>
      <a:lvl6pPr indent="1143000" algn="ctr" defTabSz="584200">
        <a:defRPr sz="1400">
          <a:solidFill>
            <a:schemeClr val="tx1"/>
          </a:solidFill>
          <a:latin typeface="+mn-lt"/>
          <a:ea typeface="+mn-ea"/>
          <a:cs typeface="+mn-cs"/>
          <a:sym typeface="Helvetica Neue"/>
        </a:defRPr>
      </a:lvl6pPr>
      <a:lvl7pPr indent="1371600" algn="ctr" defTabSz="584200">
        <a:defRPr sz="1400">
          <a:solidFill>
            <a:schemeClr val="tx1"/>
          </a:solidFill>
          <a:latin typeface="+mn-lt"/>
          <a:ea typeface="+mn-ea"/>
          <a:cs typeface="+mn-cs"/>
          <a:sym typeface="Helvetica Neue"/>
        </a:defRPr>
      </a:lvl7pPr>
      <a:lvl8pPr indent="1600200" algn="ctr" defTabSz="584200">
        <a:defRPr sz="1400">
          <a:solidFill>
            <a:schemeClr val="tx1"/>
          </a:solidFill>
          <a:latin typeface="+mn-lt"/>
          <a:ea typeface="+mn-ea"/>
          <a:cs typeface="+mn-cs"/>
          <a:sym typeface="Helvetica Neue"/>
        </a:defRPr>
      </a:lvl8pPr>
      <a:lvl9pPr indent="1828800" algn="ctr" defTabSz="584200">
        <a:defRPr sz="1400">
          <a:solidFill>
            <a:schemeClr val="tx1"/>
          </a:solidFill>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0.jpe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4.jpeg"/><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5.jpeg"/><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6.jpe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Shape 73"/>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76" name="Group 76"/>
          <p:cNvGrpSpPr/>
          <p:nvPr/>
        </p:nvGrpSpPr>
        <p:grpSpPr>
          <a:xfrm>
            <a:off x="9141817" y="2451100"/>
            <a:ext cx="3139083" cy="3848100"/>
            <a:chOff x="-269314" y="-127000"/>
            <a:chExt cx="3139081" cy="3848100"/>
          </a:xfrm>
        </p:grpSpPr>
        <p:pic>
          <p:nvPicPr>
            <p:cNvPr id="75"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74" name="Picture 73"/>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iran persina road.jpg"/>
          <p:cNvPicPr/>
          <p:nvPr/>
        </p:nvPicPr>
        <p:blipFill>
          <a:blip r:embed="rId2">
            <a:extLst/>
          </a:blip>
          <a:stretch>
            <a:fillRect/>
          </a:stretch>
        </p:blipFill>
        <p:spPr>
          <a:xfrm>
            <a:off x="977900" y="2171700"/>
            <a:ext cx="11036301" cy="6661913"/>
          </a:xfrm>
          <a:prstGeom prst="rect">
            <a:avLst/>
          </a:prstGeom>
          <a:ln w="12700">
            <a:miter lim="400000"/>
          </a:ln>
        </p:spPr>
      </p:pic>
      <p:sp>
        <p:nvSpPr>
          <p:cNvPr id="109" name="Shape 109"/>
          <p:cNvSpPr/>
          <p:nvPr/>
        </p:nvSpPr>
        <p:spPr>
          <a:xfrm>
            <a:off x="949958" y="970289"/>
            <a:ext cx="10528301" cy="1651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Remnant of the Persian road in Iran.</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 name="Bridge-Zayandeh-Rud-by-Axel-von-Graefe.jpg"/>
          <p:cNvPicPr/>
          <p:nvPr/>
        </p:nvPicPr>
        <p:blipFill>
          <a:blip r:embed="rId2">
            <a:extLst/>
          </a:blip>
          <a:stretch>
            <a:fillRect/>
          </a:stretch>
        </p:blipFill>
        <p:spPr>
          <a:xfrm>
            <a:off x="876300" y="2374900"/>
            <a:ext cx="11252201" cy="6444442"/>
          </a:xfrm>
          <a:prstGeom prst="rect">
            <a:avLst/>
          </a:prstGeom>
          <a:ln w="12700">
            <a:miter lim="400000"/>
          </a:ln>
        </p:spPr>
      </p:pic>
      <p:sp>
        <p:nvSpPr>
          <p:cNvPr id="112" name="Shape 112"/>
          <p:cNvSpPr/>
          <p:nvPr/>
        </p:nvSpPr>
        <p:spPr>
          <a:xfrm>
            <a:off x="924558" y="779789"/>
            <a:ext cx="10528301" cy="1651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Reconstruction of part of the Persian road crossing a flood plain</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Shape 114"/>
          <p:cNvSpPr/>
          <p:nvPr/>
        </p:nvSpPr>
        <p:spPr>
          <a:xfrm>
            <a:off x="571500" y="7251700"/>
            <a:ext cx="11353800" cy="3492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tiny letters (right), about 2.5 inches wide, were sealed in clay envelopes (right). This is on display at the British Museum.</a:t>
            </a:r>
          </a:p>
        </p:txBody>
      </p:sp>
      <p:pic>
        <p:nvPicPr>
          <p:cNvPr id="115" name="british museum 88.jpg"/>
          <p:cNvPicPr/>
          <p:nvPr/>
        </p:nvPicPr>
        <p:blipFill>
          <a:blip r:embed="rId2">
            <a:extLst/>
          </a:blip>
          <a:stretch>
            <a:fillRect/>
          </a:stretch>
        </p:blipFill>
        <p:spPr>
          <a:xfrm>
            <a:off x="574789" y="711200"/>
            <a:ext cx="11845811" cy="61595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Group 119"/>
          <p:cNvGrpSpPr/>
          <p:nvPr/>
        </p:nvGrpSpPr>
        <p:grpSpPr>
          <a:xfrm>
            <a:off x="7015367" y="635000"/>
            <a:ext cx="5367133" cy="7099300"/>
            <a:chOff x="-76200" y="-63500"/>
            <a:chExt cx="5367132" cy="7099300"/>
          </a:xfrm>
        </p:grpSpPr>
        <p:pic>
          <p:nvPicPr>
            <p:cNvPr id="118" name="Old_Horseshoe.png"/>
            <p:cNvPicPr/>
            <p:nvPr/>
          </p:nvPicPr>
          <p:blipFill>
            <a:blip r:embed="rId2">
              <a:extLst/>
            </a:blip>
            <a:srcRect r="94" b="182"/>
            <a:stretch>
              <a:fillRect/>
            </a:stretch>
          </p:blipFill>
          <p:spPr>
            <a:xfrm>
              <a:off x="0" y="0"/>
              <a:ext cx="5227433" cy="6959600"/>
            </a:xfrm>
            <a:prstGeom prst="rect">
              <a:avLst/>
            </a:prstGeom>
            <a:ln>
              <a:noFill/>
            </a:ln>
            <a:effectLst/>
          </p:spPr>
        </p:pic>
        <p:pic>
          <p:nvPicPr>
            <p:cNvPr id="117" name="Picture 116"/>
            <p:cNvPicPr/>
            <p:nvPr/>
          </p:nvPicPr>
          <p:blipFill>
            <a:blip r:embed="rId3">
              <a:extLst/>
            </a:blip>
            <a:stretch>
              <a:fillRect/>
            </a:stretch>
          </p:blipFill>
          <p:spPr>
            <a:xfrm>
              <a:off x="-76200" y="-63500"/>
              <a:ext cx="5367133" cy="7099300"/>
            </a:xfrm>
            <a:prstGeom prst="rect">
              <a:avLst/>
            </a:prstGeom>
            <a:effectLst/>
          </p:spPr>
        </p:pic>
      </p:grpSp>
      <p:sp>
        <p:nvSpPr>
          <p:cNvPr id="120" name="Shape 120"/>
          <p:cNvSpPr/>
          <p:nvPr/>
        </p:nvSpPr>
        <p:spPr>
          <a:xfrm>
            <a:off x="889000" y="5816600"/>
            <a:ext cx="5727700" cy="3492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Persians invented horseshoes to facilitate mail moving over the Royal Road.</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124"/>
          <p:cNvGrpSpPr/>
          <p:nvPr/>
        </p:nvGrpSpPr>
        <p:grpSpPr>
          <a:xfrm>
            <a:off x="8318500" y="635000"/>
            <a:ext cx="4064000" cy="5364361"/>
            <a:chOff x="-76200" y="-63500"/>
            <a:chExt cx="4064000" cy="5364360"/>
          </a:xfrm>
        </p:grpSpPr>
        <p:pic>
          <p:nvPicPr>
            <p:cNvPr id="123" name="Old_Horseshoe.png"/>
            <p:cNvPicPr/>
            <p:nvPr/>
          </p:nvPicPr>
          <p:blipFill>
            <a:blip r:embed="rId2">
              <a:extLst/>
            </a:blip>
            <a:srcRect b="147"/>
            <a:stretch>
              <a:fillRect/>
            </a:stretch>
          </p:blipFill>
          <p:spPr>
            <a:xfrm>
              <a:off x="0" y="0"/>
              <a:ext cx="3924300" cy="5224661"/>
            </a:xfrm>
            <a:prstGeom prst="rect">
              <a:avLst/>
            </a:prstGeom>
            <a:ln>
              <a:noFill/>
            </a:ln>
            <a:effectLst/>
          </p:spPr>
        </p:pic>
        <p:pic>
          <p:nvPicPr>
            <p:cNvPr id="122" name="Picture 121"/>
            <p:cNvPicPr/>
            <p:nvPr/>
          </p:nvPicPr>
          <p:blipFill>
            <a:blip r:embed="rId3">
              <a:extLst/>
            </a:blip>
            <a:stretch>
              <a:fillRect/>
            </a:stretch>
          </p:blipFill>
          <p:spPr>
            <a:xfrm>
              <a:off x="-76200" y="-63500"/>
              <a:ext cx="4064000" cy="5364361"/>
            </a:xfrm>
            <a:prstGeom prst="rect">
              <a:avLst/>
            </a:prstGeom>
            <a:effectLst/>
          </p:spPr>
        </p:pic>
      </p:grpSp>
      <p:sp>
        <p:nvSpPr>
          <p:cNvPr id="125" name="Shape 125"/>
          <p:cNvSpPr/>
          <p:nvPr/>
        </p:nvSpPr>
        <p:spPr>
          <a:xfrm>
            <a:off x="889000" y="2463800"/>
            <a:ext cx="6908800" cy="6845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In the 5th century B.C., Greek historian Herodotus coined the famous saying that has often been wrongly attributed to the U.S. postal system. Referring to the Persians he said, “Neither snow nor rain nor heat nor gloom of night stays these couriers from the swift completion of their appointed rounds.”</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Group 129"/>
          <p:cNvGrpSpPr/>
          <p:nvPr/>
        </p:nvGrpSpPr>
        <p:grpSpPr>
          <a:xfrm>
            <a:off x="7123909" y="1244600"/>
            <a:ext cx="4966491" cy="6565900"/>
            <a:chOff x="-76200" y="-63500"/>
            <a:chExt cx="4966489" cy="6565900"/>
          </a:xfrm>
        </p:grpSpPr>
        <p:pic>
          <p:nvPicPr>
            <p:cNvPr id="128" name="caesarea maritima 12.jpg"/>
            <p:cNvPicPr/>
            <p:nvPr/>
          </p:nvPicPr>
          <p:blipFill>
            <a:blip r:embed="rId2">
              <a:extLst/>
            </a:blip>
            <a:srcRect l="7369" r="42556"/>
            <a:stretch>
              <a:fillRect/>
            </a:stretch>
          </p:blipFill>
          <p:spPr>
            <a:xfrm>
              <a:off x="0" y="0"/>
              <a:ext cx="4826790" cy="6426200"/>
            </a:xfrm>
            <a:prstGeom prst="rect">
              <a:avLst/>
            </a:prstGeom>
            <a:ln>
              <a:noFill/>
            </a:ln>
            <a:effectLst/>
          </p:spPr>
        </p:pic>
        <p:pic>
          <p:nvPicPr>
            <p:cNvPr id="127" name="Picture 126"/>
            <p:cNvPicPr/>
            <p:nvPr/>
          </p:nvPicPr>
          <p:blipFill>
            <a:blip r:embed="rId3">
              <a:extLst/>
            </a:blip>
            <a:stretch>
              <a:fillRect/>
            </a:stretch>
          </p:blipFill>
          <p:spPr>
            <a:xfrm>
              <a:off x="-76200" y="-63500"/>
              <a:ext cx="4966490" cy="6565900"/>
            </a:xfrm>
            <a:prstGeom prst="rect">
              <a:avLst/>
            </a:prstGeom>
            <a:effectLst/>
          </p:spPr>
        </p:pic>
      </p:grpSp>
      <p:sp>
        <p:nvSpPr>
          <p:cNvPr id="130" name="Shape 130"/>
          <p:cNvSpPr/>
          <p:nvPr/>
        </p:nvSpPr>
        <p:spPr>
          <a:xfrm>
            <a:off x="939800" y="1422400"/>
            <a:ext cx="5778500" cy="6921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Romans copied and expanded this type of road system throughout their empire and improved the structures with the invention of cement. They even had a cement that could harden underwater. Many of their structures, such as aqueducts and bridges, are still standing.</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Shape 132"/>
          <p:cNvSpPr/>
          <p:nvPr/>
        </p:nvSpPr>
        <p:spPr>
          <a:xfrm>
            <a:off x="990600" y="863600"/>
            <a:ext cx="11379200" cy="1638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fontScale="92500"/>
          </a:bodyPr>
          <a:lstStyle/>
          <a:p>
            <a:pPr lvl="1" indent="0" defTabSz="584200">
              <a:lnSpc>
                <a:spcPct val="110000"/>
              </a:lnSpc>
              <a:defRPr sz="1800"/>
            </a:pPr>
            <a:r>
              <a:rPr sz="3600">
                <a:solidFill>
                  <a:srgbClr val="94E3FE"/>
                </a:solidFill>
                <a:latin typeface="+mj-lt"/>
                <a:ea typeface="+mj-ea"/>
                <a:cs typeface="+mj-cs"/>
                <a:sym typeface="Helvetica Neue Bold Condensed"/>
              </a:rPr>
              <a:t>This ancient Persian-Roman bridge in eastern Turkey was so important that it was defended by an entire foreign legion.</a:t>
            </a:r>
          </a:p>
        </p:txBody>
      </p:sp>
      <p:pic>
        <p:nvPicPr>
          <p:cNvPr id="133" name="diyarbakir_bridge2.png"/>
          <p:cNvPicPr/>
          <p:nvPr/>
        </p:nvPicPr>
        <p:blipFill>
          <a:blip r:embed="rId2">
            <a:extLst/>
          </a:blip>
          <a:stretch>
            <a:fillRect/>
          </a:stretch>
        </p:blipFill>
        <p:spPr>
          <a:xfrm>
            <a:off x="1790700" y="2578100"/>
            <a:ext cx="9764323" cy="6477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 name="Group 137"/>
          <p:cNvGrpSpPr/>
          <p:nvPr/>
        </p:nvGrpSpPr>
        <p:grpSpPr>
          <a:xfrm>
            <a:off x="8318500" y="635000"/>
            <a:ext cx="4064000" cy="5364361"/>
            <a:chOff x="-88900" y="-63500"/>
            <a:chExt cx="4064000" cy="5364360"/>
          </a:xfrm>
        </p:grpSpPr>
        <p:pic>
          <p:nvPicPr>
            <p:cNvPr id="136" name="british museum 98.jpg"/>
            <p:cNvPicPr/>
            <p:nvPr/>
          </p:nvPicPr>
          <p:blipFill>
            <a:blip r:embed="rId2">
              <a:extLst/>
            </a:blip>
            <a:srcRect r="56063"/>
            <a:stretch>
              <a:fillRect/>
            </a:stretch>
          </p:blipFill>
          <p:spPr>
            <a:xfrm>
              <a:off x="0" y="0"/>
              <a:ext cx="3911600" cy="5224661"/>
            </a:xfrm>
            <a:prstGeom prst="rect">
              <a:avLst/>
            </a:prstGeom>
            <a:ln>
              <a:noFill/>
            </a:ln>
            <a:effectLst/>
          </p:spPr>
        </p:pic>
        <p:pic>
          <p:nvPicPr>
            <p:cNvPr id="135" name="Picture 134"/>
            <p:cNvPicPr/>
            <p:nvPr/>
          </p:nvPicPr>
          <p:blipFill>
            <a:blip r:embed="rId3">
              <a:extLst/>
            </a:blip>
            <a:stretch>
              <a:fillRect/>
            </a:stretch>
          </p:blipFill>
          <p:spPr>
            <a:xfrm>
              <a:off x="-88900" y="-63500"/>
              <a:ext cx="4064000" cy="5364361"/>
            </a:xfrm>
            <a:prstGeom prst="rect">
              <a:avLst/>
            </a:prstGeom>
            <a:effectLst/>
          </p:spPr>
        </p:pic>
      </p:grpSp>
      <p:sp>
        <p:nvSpPr>
          <p:cNvPr id="138" name="Shape 138"/>
          <p:cNvSpPr/>
          <p:nvPr/>
        </p:nvSpPr>
        <p:spPr>
          <a:xfrm>
            <a:off x="889000" y="3810000"/>
            <a:ext cx="65913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Medo-Persian king Cyrus the Great (576-530 B.C.) is mentioned 23 times in Scripture. The prophet Daniel was still living at the beginning of his reign (Dan. 6:28; 10:1).</a:t>
            </a:r>
          </a:p>
        </p:txBody>
      </p:sp>
      <p:sp>
        <p:nvSpPr>
          <p:cNvPr id="139" name="Shape 139"/>
          <p:cNvSpPr/>
          <p:nvPr/>
        </p:nvSpPr>
        <p:spPr>
          <a:xfrm>
            <a:off x="889000" y="444500"/>
            <a:ext cx="63881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Cyrus the Great</a:t>
            </a: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 name="Group 143"/>
          <p:cNvGrpSpPr/>
          <p:nvPr/>
        </p:nvGrpSpPr>
        <p:grpSpPr>
          <a:xfrm>
            <a:off x="8318500" y="635000"/>
            <a:ext cx="4064000" cy="5364361"/>
            <a:chOff x="-76200" y="-63500"/>
            <a:chExt cx="4064000" cy="5364360"/>
          </a:xfrm>
        </p:grpSpPr>
        <p:pic>
          <p:nvPicPr>
            <p:cNvPr id="142" name="british museum 98.jpg"/>
            <p:cNvPicPr/>
            <p:nvPr/>
          </p:nvPicPr>
          <p:blipFill>
            <a:blip r:embed="rId2">
              <a:extLst/>
            </a:blip>
            <a:srcRect l="998" r="54922"/>
            <a:stretch>
              <a:fillRect/>
            </a:stretch>
          </p:blipFill>
          <p:spPr>
            <a:xfrm>
              <a:off x="0" y="0"/>
              <a:ext cx="3924300" cy="5224661"/>
            </a:xfrm>
            <a:prstGeom prst="rect">
              <a:avLst/>
            </a:prstGeom>
            <a:ln>
              <a:noFill/>
            </a:ln>
            <a:effectLst/>
          </p:spPr>
        </p:pic>
        <p:pic>
          <p:nvPicPr>
            <p:cNvPr id="141" name="Picture 140"/>
            <p:cNvPicPr/>
            <p:nvPr/>
          </p:nvPicPr>
          <p:blipFill>
            <a:blip r:embed="rId3">
              <a:extLst/>
            </a:blip>
            <a:stretch>
              <a:fillRect/>
            </a:stretch>
          </p:blipFill>
          <p:spPr>
            <a:xfrm>
              <a:off x="-76200" y="-63500"/>
              <a:ext cx="4064000" cy="5364361"/>
            </a:xfrm>
            <a:prstGeom prst="rect">
              <a:avLst/>
            </a:prstGeom>
            <a:effectLst/>
          </p:spPr>
        </p:pic>
      </p:grpSp>
      <p:sp>
        <p:nvSpPr>
          <p:cNvPr id="144" name="Shape 144"/>
          <p:cNvSpPr/>
          <p:nvPr/>
        </p:nvSpPr>
        <p:spPr>
          <a:xfrm>
            <a:off x="889000" y="3810000"/>
            <a:ext cx="65278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Cyrus was called by name in Bible prophecy before he was born. Isaiah prophesied in about 574 B.C. that Cyrus would rebuild the temple in Jerusalem.</a:t>
            </a: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46"/>
          <p:cNvSpPr/>
          <p:nvPr/>
        </p:nvSpPr>
        <p:spPr>
          <a:xfrm>
            <a:off x="889000" y="3810000"/>
            <a:ext cx="734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“That saith of Cyrus, He is my shepherd, and shall perform all my pleasure: even saying to Jerusalem, Thou shalt be built; and to the temple, Thy foundation shall be laid” (Isaiah 44:28).</a:t>
            </a:r>
          </a:p>
        </p:txBody>
      </p:sp>
      <p:grpSp>
        <p:nvGrpSpPr>
          <p:cNvPr id="149" name="Group 149"/>
          <p:cNvGrpSpPr/>
          <p:nvPr/>
        </p:nvGrpSpPr>
        <p:grpSpPr>
          <a:xfrm>
            <a:off x="8420100" y="635000"/>
            <a:ext cx="3962400" cy="5229094"/>
            <a:chOff x="-76200" y="-63500"/>
            <a:chExt cx="3962400" cy="5229093"/>
          </a:xfrm>
        </p:grpSpPr>
        <p:pic>
          <p:nvPicPr>
            <p:cNvPr id="148" name="british museum 98.jpg"/>
            <p:cNvPicPr/>
            <p:nvPr/>
          </p:nvPicPr>
          <p:blipFill>
            <a:blip r:embed="rId2">
              <a:extLst/>
            </a:blip>
            <a:srcRect l="847" r="55073"/>
            <a:stretch>
              <a:fillRect/>
            </a:stretch>
          </p:blipFill>
          <p:spPr>
            <a:xfrm>
              <a:off x="0" y="0"/>
              <a:ext cx="3822700" cy="5089394"/>
            </a:xfrm>
            <a:prstGeom prst="rect">
              <a:avLst/>
            </a:prstGeom>
            <a:ln>
              <a:noFill/>
            </a:ln>
            <a:effectLst/>
          </p:spPr>
        </p:pic>
        <p:pic>
          <p:nvPicPr>
            <p:cNvPr id="147" name="Picture 146"/>
            <p:cNvPicPr/>
            <p:nvPr/>
          </p:nvPicPr>
          <p:blipFill>
            <a:blip r:embed="rId3">
              <a:extLst/>
            </a:blip>
            <a:stretch>
              <a:fillRect/>
            </a:stretch>
          </p:blipFill>
          <p:spPr>
            <a:xfrm>
              <a:off x="-76200" y="-63500"/>
              <a:ext cx="3962400" cy="5229094"/>
            </a:xfrm>
            <a:prstGeom prst="rect">
              <a:avLst/>
            </a:prstGeom>
            <a:effectLst/>
          </p:spPr>
        </p:pic>
      </p:gr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Shape 78"/>
          <p:cNvSpPr/>
          <p:nvPr/>
        </p:nvSpPr>
        <p:spPr>
          <a:xfrm>
            <a:off x="838200" y="3086664"/>
            <a:ext cx="5588000" cy="3568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lvl1pPr algn="ctr" defTabSz="584200">
              <a:buClr>
                <a:srgbClr val="FFFB00"/>
              </a:buClr>
              <a:buFont typeface="Helvetica"/>
              <a:defRPr sz="4800">
                <a:solidFill>
                  <a:srgbClr val="FFFFFF"/>
                </a:solidFill>
                <a:effectLst>
                  <a:outerShdw blurRad="12700" dist="25400" dir="2700000" rotWithShape="0">
                    <a:srgbClr val="000000"/>
                  </a:outerShdw>
                </a:effectLst>
                <a:latin typeface="Gill Sans"/>
                <a:ea typeface="Gill Sans"/>
                <a:cs typeface="Gill Sans"/>
                <a:sym typeface="Gill Sans"/>
              </a:defRPr>
            </a:lvl1pPr>
          </a:lstStyle>
          <a:p>
            <a:pPr lvl="0">
              <a:defRPr sz="1800">
                <a:solidFill>
                  <a:srgbClr val="000000"/>
                </a:solidFill>
                <a:effectLst/>
              </a:defRPr>
            </a:pPr>
            <a:r>
              <a:rPr sz="4800">
                <a:solidFill>
                  <a:srgbClr val="FFFFFF"/>
                </a:solidFill>
                <a:effectLst>
                  <a:outerShdw blurRad="12700" dist="25400" dir="2700000" rotWithShape="0">
                    <a:srgbClr val="000000"/>
                  </a:outerShdw>
                </a:effectLst>
              </a:rPr>
              <a:t>Most of the photographs in these presentations were taken by the author on location.</a:t>
            </a:r>
          </a:p>
        </p:txBody>
      </p:sp>
      <p:grpSp>
        <p:nvGrpSpPr>
          <p:cNvPr id="81" name="Group 81"/>
          <p:cNvGrpSpPr/>
          <p:nvPr/>
        </p:nvGrpSpPr>
        <p:grpSpPr>
          <a:xfrm>
            <a:off x="6815046" y="635000"/>
            <a:ext cx="5567454" cy="7366000"/>
            <a:chOff x="-81053" y="-63500"/>
            <a:chExt cx="5567453" cy="7366000"/>
          </a:xfrm>
        </p:grpSpPr>
        <p:pic>
          <p:nvPicPr>
            <p:cNvPr id="80" name="jerusalem misc brian 4 - Version 2.jpg"/>
            <p:cNvPicPr/>
            <p:nvPr/>
          </p:nvPicPr>
          <p:blipFill>
            <a:blip r:embed="rId2">
              <a:extLst/>
            </a:blip>
            <a:srcRect t="10296" b="936"/>
            <a:stretch>
              <a:fillRect/>
            </a:stretch>
          </p:blipFill>
          <p:spPr>
            <a:xfrm>
              <a:off x="0" y="0"/>
              <a:ext cx="5422900" cy="7226300"/>
            </a:xfrm>
            <a:prstGeom prst="rect">
              <a:avLst/>
            </a:prstGeom>
            <a:ln>
              <a:noFill/>
            </a:ln>
            <a:effectLst/>
          </p:spPr>
        </p:pic>
        <p:pic>
          <p:nvPicPr>
            <p:cNvPr id="79" name="Picture 78"/>
            <p:cNvPicPr/>
            <p:nvPr/>
          </p:nvPicPr>
          <p:blipFill>
            <a:blip r:embed="rId3">
              <a:extLst/>
            </a:blip>
            <a:stretch>
              <a:fillRect/>
            </a:stretch>
          </p:blipFill>
          <p:spPr>
            <a:xfrm>
              <a:off x="-81054"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 name="Group 153"/>
          <p:cNvGrpSpPr/>
          <p:nvPr/>
        </p:nvGrpSpPr>
        <p:grpSpPr>
          <a:xfrm>
            <a:off x="8318500" y="635000"/>
            <a:ext cx="4064000" cy="5364361"/>
            <a:chOff x="-76200" y="-63500"/>
            <a:chExt cx="4064000" cy="5364360"/>
          </a:xfrm>
        </p:grpSpPr>
        <p:pic>
          <p:nvPicPr>
            <p:cNvPr id="152" name="british museum 98.jpg"/>
            <p:cNvPicPr/>
            <p:nvPr/>
          </p:nvPicPr>
          <p:blipFill>
            <a:blip r:embed="rId2">
              <a:extLst/>
            </a:blip>
            <a:srcRect l="142" r="55778"/>
            <a:stretch>
              <a:fillRect/>
            </a:stretch>
          </p:blipFill>
          <p:spPr>
            <a:xfrm>
              <a:off x="0" y="0"/>
              <a:ext cx="3924300" cy="5224661"/>
            </a:xfrm>
            <a:prstGeom prst="rect">
              <a:avLst/>
            </a:prstGeom>
            <a:ln>
              <a:noFill/>
            </a:ln>
            <a:effectLst/>
          </p:spPr>
        </p:pic>
        <p:pic>
          <p:nvPicPr>
            <p:cNvPr id="151" name="Picture 150"/>
            <p:cNvPicPr/>
            <p:nvPr/>
          </p:nvPicPr>
          <p:blipFill>
            <a:blip r:embed="rId3">
              <a:extLst/>
            </a:blip>
            <a:stretch>
              <a:fillRect/>
            </a:stretch>
          </p:blipFill>
          <p:spPr>
            <a:xfrm>
              <a:off x="-76200" y="-63500"/>
              <a:ext cx="4064000" cy="5364361"/>
            </a:xfrm>
            <a:prstGeom prst="rect">
              <a:avLst/>
            </a:prstGeom>
            <a:effectLst/>
          </p:spPr>
        </p:pic>
      </p:grpSp>
      <p:sp>
        <p:nvSpPr>
          <p:cNvPr id="154" name="Shape 154"/>
          <p:cNvSpPr/>
          <p:nvPr/>
        </p:nvSpPr>
        <p:spPr>
          <a:xfrm>
            <a:off x="889000" y="3810000"/>
            <a:ext cx="62230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True to prophecy, seventy years after the Babylonians destroyed Jerusalem, Cyrus issued a proclamation ordering the rebuilding of the Jewish temple (Ezra 1:1-4). </a:t>
            </a: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Group 158"/>
          <p:cNvGrpSpPr/>
          <p:nvPr/>
        </p:nvGrpSpPr>
        <p:grpSpPr>
          <a:xfrm>
            <a:off x="7473244" y="635000"/>
            <a:ext cx="4909256" cy="6489700"/>
            <a:chOff x="-76200" y="-63500"/>
            <a:chExt cx="4909255" cy="6489700"/>
          </a:xfrm>
        </p:grpSpPr>
        <p:pic>
          <p:nvPicPr>
            <p:cNvPr id="157" name="british museum 98.jpg"/>
            <p:cNvPicPr/>
            <p:nvPr/>
          </p:nvPicPr>
          <p:blipFill>
            <a:blip r:embed="rId2">
              <a:extLst/>
            </a:blip>
            <a:srcRect l="847" r="55073"/>
            <a:stretch>
              <a:fillRect/>
            </a:stretch>
          </p:blipFill>
          <p:spPr>
            <a:xfrm>
              <a:off x="0" y="0"/>
              <a:ext cx="4769556" cy="6350000"/>
            </a:xfrm>
            <a:prstGeom prst="rect">
              <a:avLst/>
            </a:prstGeom>
            <a:ln>
              <a:noFill/>
            </a:ln>
            <a:effectLst/>
          </p:spPr>
        </p:pic>
        <p:pic>
          <p:nvPicPr>
            <p:cNvPr id="156" name="Picture 155"/>
            <p:cNvPicPr/>
            <p:nvPr/>
          </p:nvPicPr>
          <p:blipFill>
            <a:blip r:embed="rId3">
              <a:extLst/>
            </a:blip>
            <a:stretch>
              <a:fillRect/>
            </a:stretch>
          </p:blipFill>
          <p:spPr>
            <a:xfrm>
              <a:off x="-76200" y="-63500"/>
              <a:ext cx="4909256" cy="6489700"/>
            </a:xfrm>
            <a:prstGeom prst="rect">
              <a:avLst/>
            </a:prstGeom>
            <a:effectLst/>
          </p:spPr>
        </p:pic>
      </p:grpSp>
      <p:sp>
        <p:nvSpPr>
          <p:cNvPr id="159" name="Shape 159"/>
          <p:cNvSpPr/>
          <p:nvPr/>
        </p:nvSpPr>
        <p:spPr>
          <a:xfrm>
            <a:off x="889000" y="3810000"/>
            <a:ext cx="63881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It was once thought by skeptics that the Bible’s record of Cyrus’s release of the Jews and his granting of religious liberty was mythical, but archaeology has confirmed that this was his standing practice.</a:t>
            </a:r>
          </a:p>
        </p:txBody>
      </p:sp>
      <p:sp>
        <p:nvSpPr>
          <p:cNvPr id="160" name="Shape 160"/>
          <p:cNvSpPr/>
          <p:nvPr/>
        </p:nvSpPr>
        <p:spPr>
          <a:xfrm>
            <a:off x="889000" y="444500"/>
            <a:ext cx="63881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Cyrus Cylinder</a:t>
            </a: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p:nvPr/>
        </p:nvSpPr>
        <p:spPr>
          <a:xfrm>
            <a:off x="939800" y="3098800"/>
            <a:ext cx="61849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Cyrus Cylinder doesn’t mention Israel, but it states that this king had the policy of restoring captives to their lands and assisting them in rebuilding their temples. The cylinder was found in the temple of Marduk in Babylon in 1879.</a:t>
            </a:r>
          </a:p>
        </p:txBody>
      </p:sp>
      <p:grpSp>
        <p:nvGrpSpPr>
          <p:cNvPr id="165" name="Group 165"/>
          <p:cNvGrpSpPr/>
          <p:nvPr/>
        </p:nvGrpSpPr>
        <p:grpSpPr>
          <a:xfrm>
            <a:off x="7473244" y="635000"/>
            <a:ext cx="4909256" cy="6489700"/>
            <a:chOff x="-76200" y="-63500"/>
            <a:chExt cx="4909255" cy="6489700"/>
          </a:xfrm>
        </p:grpSpPr>
        <p:pic>
          <p:nvPicPr>
            <p:cNvPr id="164" name="british museum 98.jpg"/>
            <p:cNvPicPr/>
            <p:nvPr/>
          </p:nvPicPr>
          <p:blipFill>
            <a:blip r:embed="rId2">
              <a:extLst/>
            </a:blip>
            <a:srcRect l="847" r="55073"/>
            <a:stretch>
              <a:fillRect/>
            </a:stretch>
          </p:blipFill>
          <p:spPr>
            <a:xfrm>
              <a:off x="0" y="0"/>
              <a:ext cx="4769556" cy="6350000"/>
            </a:xfrm>
            <a:prstGeom prst="rect">
              <a:avLst/>
            </a:prstGeom>
            <a:ln>
              <a:noFill/>
            </a:ln>
            <a:effectLst/>
          </p:spPr>
        </p:pic>
        <p:pic>
          <p:nvPicPr>
            <p:cNvPr id="163" name="Picture 162"/>
            <p:cNvPicPr/>
            <p:nvPr/>
          </p:nvPicPr>
          <p:blipFill>
            <a:blip r:embed="rId3">
              <a:extLst/>
            </a:blip>
            <a:stretch>
              <a:fillRect/>
            </a:stretch>
          </p:blipFill>
          <p:spPr>
            <a:xfrm>
              <a:off x="-76200" y="-63500"/>
              <a:ext cx="4909256" cy="6489700"/>
            </a:xfrm>
            <a:prstGeom prst="rect">
              <a:avLst/>
            </a:prstGeom>
            <a:effectLst/>
          </p:spPr>
        </p:pic>
      </p:gr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 name="british museum 98 - Version 2.jpg"/>
          <p:cNvPicPr/>
          <p:nvPr/>
        </p:nvPicPr>
        <p:blipFill>
          <a:blip r:embed="rId2">
            <a:extLst/>
          </a:blip>
          <a:stretch>
            <a:fillRect/>
          </a:stretch>
        </p:blipFill>
        <p:spPr>
          <a:xfrm>
            <a:off x="0" y="0"/>
            <a:ext cx="13004800" cy="9753600"/>
          </a:xfrm>
          <a:prstGeom prst="rect">
            <a:avLst/>
          </a:prstGeom>
          <a:ln w="12700">
            <a:miter lim="400000"/>
          </a:ln>
        </p:spPr>
      </p:pic>
      <p:sp>
        <p:nvSpPr>
          <p:cNvPr id="168" name="Shape 168"/>
          <p:cNvSpPr/>
          <p:nvPr/>
        </p:nvSpPr>
        <p:spPr>
          <a:xfrm>
            <a:off x="609600" y="660400"/>
            <a:ext cx="6184900" cy="2082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FFFFFF"/>
                </a:solidFill>
                <a:latin typeface="+mj-lt"/>
                <a:ea typeface="+mj-ea"/>
                <a:cs typeface="+mj-cs"/>
                <a:sym typeface="Helvetica Neue Bold Condensed"/>
              </a:rPr>
              <a:t>The Cyrus Cylinder, British Museum</a:t>
            </a:r>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p:nvPr/>
        </p:nvSpPr>
        <p:spPr>
          <a:xfrm>
            <a:off x="736600" y="1727200"/>
            <a:ext cx="6515100" cy="6756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1" indent="0" defTabSz="578358">
              <a:lnSpc>
                <a:spcPct val="110000"/>
              </a:lnSpc>
              <a:defRPr sz="1800"/>
            </a:pPr>
            <a:r>
              <a:rPr sz="3564">
                <a:solidFill>
                  <a:srgbClr val="94E3FE"/>
                </a:solidFill>
                <a:latin typeface="+mj-lt"/>
                <a:ea typeface="+mj-ea"/>
                <a:cs typeface="+mj-cs"/>
                <a:sym typeface="Helvetica Neue Bold Condensed"/>
              </a:rPr>
              <a:t>“I returned to these sacred cities on the other side of the Tigris the sanctuaries of which have been in ruins for a long time ... I gathered all their [former] inhabitants and returned their habitations. Furthermore, I resettled ... all the gods of Sumer and Akkad whom Nabonidus has brought into Babylon ... unharmed in their chapels” (British Museum).</a:t>
            </a:r>
          </a:p>
        </p:txBody>
      </p:sp>
      <p:grpSp>
        <p:nvGrpSpPr>
          <p:cNvPr id="173" name="Group 173"/>
          <p:cNvGrpSpPr/>
          <p:nvPr/>
        </p:nvGrpSpPr>
        <p:grpSpPr>
          <a:xfrm>
            <a:off x="7473244" y="635000"/>
            <a:ext cx="4909256" cy="6489700"/>
            <a:chOff x="-76200" y="-63500"/>
            <a:chExt cx="4909255" cy="6489700"/>
          </a:xfrm>
        </p:grpSpPr>
        <p:pic>
          <p:nvPicPr>
            <p:cNvPr id="172" name="british museum 98.jpg"/>
            <p:cNvPicPr/>
            <p:nvPr/>
          </p:nvPicPr>
          <p:blipFill>
            <a:blip r:embed="rId2">
              <a:extLst/>
            </a:blip>
            <a:srcRect l="847" r="55073"/>
            <a:stretch>
              <a:fillRect/>
            </a:stretch>
          </p:blipFill>
          <p:spPr>
            <a:xfrm>
              <a:off x="0" y="0"/>
              <a:ext cx="4769556" cy="6350000"/>
            </a:xfrm>
            <a:prstGeom prst="rect">
              <a:avLst/>
            </a:prstGeom>
            <a:ln>
              <a:noFill/>
            </a:ln>
            <a:effectLst/>
          </p:spPr>
        </p:pic>
        <p:pic>
          <p:nvPicPr>
            <p:cNvPr id="171" name="Picture 170"/>
            <p:cNvPicPr/>
            <p:nvPr/>
          </p:nvPicPr>
          <p:blipFill>
            <a:blip r:embed="rId3">
              <a:extLst/>
            </a:blip>
            <a:stretch>
              <a:fillRect/>
            </a:stretch>
          </p:blipFill>
          <p:spPr>
            <a:xfrm>
              <a:off x="-76200" y="-63500"/>
              <a:ext cx="4909256" cy="6489700"/>
            </a:xfrm>
            <a:prstGeom prst="rect">
              <a:avLst/>
            </a:prstGeom>
            <a:effectLst/>
          </p:spPr>
        </p:pic>
      </p:gr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7" name="Group 177"/>
          <p:cNvGrpSpPr/>
          <p:nvPr/>
        </p:nvGrpSpPr>
        <p:grpSpPr>
          <a:xfrm>
            <a:off x="8318500" y="635000"/>
            <a:ext cx="4064000" cy="5364361"/>
            <a:chOff x="-79709" y="-63500"/>
            <a:chExt cx="4064000" cy="5364360"/>
          </a:xfrm>
        </p:grpSpPr>
        <p:pic>
          <p:nvPicPr>
            <p:cNvPr id="176" name="British Museum misc 702.jpg"/>
            <p:cNvPicPr/>
            <p:nvPr/>
          </p:nvPicPr>
          <p:blipFill>
            <a:blip r:embed="rId2">
              <a:extLst/>
            </a:blip>
            <a:srcRect t="5765" r="89" b="5572"/>
            <a:stretch>
              <a:fillRect/>
            </a:stretch>
          </p:blipFill>
          <p:spPr>
            <a:xfrm>
              <a:off x="0" y="0"/>
              <a:ext cx="3920791" cy="5224661"/>
            </a:xfrm>
            <a:prstGeom prst="rect">
              <a:avLst/>
            </a:prstGeom>
            <a:ln>
              <a:noFill/>
            </a:ln>
            <a:effectLst/>
          </p:spPr>
        </p:pic>
        <p:pic>
          <p:nvPicPr>
            <p:cNvPr id="175" name="Picture 174"/>
            <p:cNvPicPr/>
            <p:nvPr/>
          </p:nvPicPr>
          <p:blipFill>
            <a:blip r:embed="rId3">
              <a:extLst/>
            </a:blip>
            <a:stretch>
              <a:fillRect/>
            </a:stretch>
          </p:blipFill>
          <p:spPr>
            <a:xfrm>
              <a:off x="-79710" y="-63500"/>
              <a:ext cx="4064001" cy="5364361"/>
            </a:xfrm>
            <a:prstGeom prst="rect">
              <a:avLst/>
            </a:prstGeom>
            <a:effectLst/>
          </p:spPr>
        </p:pic>
      </p:grpSp>
      <p:sp>
        <p:nvSpPr>
          <p:cNvPr id="178" name="Shape 178"/>
          <p:cNvSpPr/>
          <p:nvPr/>
        </p:nvSpPr>
        <p:spPr>
          <a:xfrm>
            <a:off x="889000" y="3810000"/>
            <a:ext cx="59055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Persian king during the time of Esther was Darius’ son Xerxes. This was the Greek form of his name; the Hebrew form, Ahasuerus, appears in the Bible.</a:t>
            </a:r>
          </a:p>
        </p:txBody>
      </p:sp>
      <p:sp>
        <p:nvSpPr>
          <p:cNvPr id="179" name="Shape 179"/>
          <p:cNvSpPr/>
          <p:nvPr/>
        </p:nvSpPr>
        <p:spPr>
          <a:xfrm>
            <a:off x="889000" y="444500"/>
            <a:ext cx="63881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Xerxes and Esther</a:t>
            </a: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3" name="Group 183"/>
          <p:cNvGrpSpPr/>
          <p:nvPr/>
        </p:nvGrpSpPr>
        <p:grpSpPr>
          <a:xfrm>
            <a:off x="7377853" y="635000"/>
            <a:ext cx="5004647" cy="6616700"/>
            <a:chOff x="-107687" y="-63500"/>
            <a:chExt cx="5004646" cy="6616700"/>
          </a:xfrm>
        </p:grpSpPr>
        <p:pic>
          <p:nvPicPr>
            <p:cNvPr id="182" name="behistun 2.jpg"/>
            <p:cNvPicPr/>
            <p:nvPr/>
          </p:nvPicPr>
          <p:blipFill>
            <a:blip r:embed="rId2">
              <a:extLst/>
            </a:blip>
            <a:srcRect r="34330"/>
            <a:stretch>
              <a:fillRect/>
            </a:stretch>
          </p:blipFill>
          <p:spPr>
            <a:xfrm>
              <a:off x="0" y="0"/>
              <a:ext cx="4833460" cy="6477000"/>
            </a:xfrm>
            <a:prstGeom prst="rect">
              <a:avLst/>
            </a:prstGeom>
            <a:ln>
              <a:noFill/>
            </a:ln>
            <a:effectLst/>
          </p:spPr>
        </p:pic>
        <p:pic>
          <p:nvPicPr>
            <p:cNvPr id="181" name="Picture 180"/>
            <p:cNvPicPr/>
            <p:nvPr/>
          </p:nvPicPr>
          <p:blipFill>
            <a:blip r:embed="rId3">
              <a:extLst/>
            </a:blip>
            <a:stretch>
              <a:fillRect/>
            </a:stretch>
          </p:blipFill>
          <p:spPr>
            <a:xfrm>
              <a:off x="-107688" y="-63500"/>
              <a:ext cx="5004648" cy="6616700"/>
            </a:xfrm>
            <a:prstGeom prst="rect">
              <a:avLst/>
            </a:prstGeom>
            <a:effectLst/>
          </p:spPr>
        </p:pic>
      </p:grpSp>
      <p:sp>
        <p:nvSpPr>
          <p:cNvPr id="184" name="Shape 184"/>
          <p:cNvSpPr/>
          <p:nvPr/>
        </p:nvSpPr>
        <p:spPr>
          <a:xfrm>
            <a:off x="889000" y="6146800"/>
            <a:ext cx="5905500" cy="3162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Xerxes appears on the Behistun Relief standing behind Darius.</a:t>
            </a: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 name="Group 188"/>
          <p:cNvGrpSpPr/>
          <p:nvPr/>
        </p:nvGrpSpPr>
        <p:grpSpPr>
          <a:xfrm>
            <a:off x="7129835" y="635000"/>
            <a:ext cx="5252664" cy="6946900"/>
            <a:chOff x="-76200" y="-63500"/>
            <a:chExt cx="5252663" cy="6946900"/>
          </a:xfrm>
        </p:grpSpPr>
        <p:pic>
          <p:nvPicPr>
            <p:cNvPr id="187" name="oriental museum 495.jpg"/>
            <p:cNvPicPr/>
            <p:nvPr/>
          </p:nvPicPr>
          <p:blipFill>
            <a:blip r:embed="rId2">
              <a:extLst/>
            </a:blip>
            <a:srcRect l="58" r="26474"/>
            <a:stretch>
              <a:fillRect/>
            </a:stretch>
          </p:blipFill>
          <p:spPr>
            <a:xfrm>
              <a:off x="0" y="0"/>
              <a:ext cx="5112964" cy="6807200"/>
            </a:xfrm>
            <a:prstGeom prst="rect">
              <a:avLst/>
            </a:prstGeom>
            <a:ln>
              <a:noFill/>
            </a:ln>
            <a:effectLst/>
          </p:spPr>
        </p:pic>
        <p:pic>
          <p:nvPicPr>
            <p:cNvPr id="186" name="Picture 185"/>
            <p:cNvPicPr/>
            <p:nvPr/>
          </p:nvPicPr>
          <p:blipFill>
            <a:blip r:embed="rId3">
              <a:extLst/>
            </a:blip>
            <a:stretch>
              <a:fillRect/>
            </a:stretch>
          </p:blipFill>
          <p:spPr>
            <a:xfrm>
              <a:off x="-76200" y="-63500"/>
              <a:ext cx="5252664" cy="6946900"/>
            </a:xfrm>
            <a:prstGeom prst="rect">
              <a:avLst/>
            </a:prstGeom>
            <a:effectLst/>
          </p:spPr>
        </p:pic>
      </p:grpSp>
      <p:sp>
        <p:nvSpPr>
          <p:cNvPr id="189" name="Shape 189"/>
          <p:cNvSpPr/>
          <p:nvPr/>
        </p:nvSpPr>
        <p:spPr>
          <a:xfrm>
            <a:off x="889000" y="5105400"/>
            <a:ext cx="5905500" cy="4203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Xerxes also appears standing behind Darius in this relief from Persepolis at the Oriental Institute in Chicago.</a:t>
            </a:r>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 name="oriental museum 495 - Version 2.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5" name="Group 195"/>
          <p:cNvGrpSpPr/>
          <p:nvPr/>
        </p:nvGrpSpPr>
        <p:grpSpPr>
          <a:xfrm>
            <a:off x="8318500" y="635000"/>
            <a:ext cx="4064000" cy="5364361"/>
            <a:chOff x="-76200" y="-63500"/>
            <a:chExt cx="4064000" cy="5364360"/>
          </a:xfrm>
        </p:grpSpPr>
        <p:pic>
          <p:nvPicPr>
            <p:cNvPr id="194" name="oriental museum 472.jpg"/>
            <p:cNvPicPr/>
            <p:nvPr/>
          </p:nvPicPr>
          <p:blipFill>
            <a:blip r:embed="rId2">
              <a:extLst/>
            </a:blip>
            <a:srcRect t="7802" b="7722"/>
            <a:stretch>
              <a:fillRect/>
            </a:stretch>
          </p:blipFill>
          <p:spPr>
            <a:xfrm>
              <a:off x="0" y="0"/>
              <a:ext cx="3924300" cy="5224661"/>
            </a:xfrm>
            <a:prstGeom prst="rect">
              <a:avLst/>
            </a:prstGeom>
            <a:ln>
              <a:noFill/>
            </a:ln>
            <a:effectLst/>
          </p:spPr>
        </p:pic>
        <p:pic>
          <p:nvPicPr>
            <p:cNvPr id="193" name="Picture 192"/>
            <p:cNvPicPr/>
            <p:nvPr/>
          </p:nvPicPr>
          <p:blipFill>
            <a:blip r:embed="rId3">
              <a:extLst/>
            </a:blip>
            <a:stretch>
              <a:fillRect/>
            </a:stretch>
          </p:blipFill>
          <p:spPr>
            <a:xfrm>
              <a:off x="-76200" y="-63500"/>
              <a:ext cx="4064000" cy="5364361"/>
            </a:xfrm>
            <a:prstGeom prst="rect">
              <a:avLst/>
            </a:prstGeom>
            <a:effectLst/>
          </p:spPr>
        </p:pic>
      </p:grpSp>
      <p:sp>
        <p:nvSpPr>
          <p:cNvPr id="196" name="Shape 196"/>
          <p:cNvSpPr/>
          <p:nvPr/>
        </p:nvSpPr>
        <p:spPr>
          <a:xfrm>
            <a:off x="889000" y="4699000"/>
            <a:ext cx="5905500" cy="4610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Archaeology has confirmed the historical accuracy of the book of Esther and even identified Mordecai.</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Shape 83"/>
          <p:cNvSpPr>
            <a:spLocks noGrp="1"/>
          </p:cNvSpPr>
          <p:nvPr>
            <p:ph type="title"/>
          </p:nvPr>
        </p:nvSpPr>
        <p:spPr>
          <a:xfrm>
            <a:off x="1270000" y="520700"/>
            <a:ext cx="10464800" cy="4495800"/>
          </a:xfrm>
          <a:prstGeom prst="rect">
            <a:avLst/>
          </a:prstGeom>
        </p:spPr>
        <p:txBody>
          <a:bodyPr/>
          <a:lstStyle/>
          <a:p>
            <a:pPr lvl="0">
              <a:defRPr sz="1800">
                <a:solidFill>
                  <a:srgbClr val="000000"/>
                </a:solidFill>
              </a:defRPr>
            </a:pPr>
            <a:r>
              <a:rPr sz="7600">
                <a:solidFill>
                  <a:srgbClr val="DEDDDE"/>
                </a:solidFill>
              </a:rPr>
              <a:t>Archaeological Treasures that Confirm the Bible</a:t>
            </a:r>
          </a:p>
        </p:txBody>
      </p:sp>
      <p:sp>
        <p:nvSpPr>
          <p:cNvPr id="84" name="Shape 84"/>
          <p:cNvSpPr>
            <a:spLocks noGrp="1"/>
          </p:cNvSpPr>
          <p:nvPr>
            <p:ph type="body" idx="1"/>
          </p:nvPr>
        </p:nvSpPr>
        <p:spPr>
          <a:prstGeom prst="rect">
            <a:avLst/>
          </a:prstGeom>
        </p:spPr>
        <p:txBody>
          <a:bodyPr/>
          <a:lstStyle/>
          <a:p>
            <a:pPr lvl="0">
              <a:defRPr sz="1800">
                <a:solidFill>
                  <a:srgbClr val="000000"/>
                </a:solidFill>
              </a:defRPr>
            </a:pPr>
            <a:r>
              <a:rPr sz="4600">
                <a:solidFill>
                  <a:srgbClr val="6696B6"/>
                </a:solidFill>
              </a:rPr>
              <a:t>Part Seven</a:t>
            </a: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0" name="Group 200"/>
          <p:cNvGrpSpPr/>
          <p:nvPr/>
        </p:nvGrpSpPr>
        <p:grpSpPr>
          <a:xfrm>
            <a:off x="8318500" y="635000"/>
            <a:ext cx="4064000" cy="5364361"/>
            <a:chOff x="-76200" y="-63500"/>
            <a:chExt cx="4064000" cy="5364360"/>
          </a:xfrm>
        </p:grpSpPr>
        <p:pic>
          <p:nvPicPr>
            <p:cNvPr id="199" name="oriental museum 472.jpg"/>
            <p:cNvPicPr/>
            <p:nvPr/>
          </p:nvPicPr>
          <p:blipFill>
            <a:blip r:embed="rId2">
              <a:extLst/>
            </a:blip>
            <a:srcRect t="7802" b="7722"/>
            <a:stretch>
              <a:fillRect/>
            </a:stretch>
          </p:blipFill>
          <p:spPr>
            <a:xfrm>
              <a:off x="0" y="0"/>
              <a:ext cx="3924300" cy="5224661"/>
            </a:xfrm>
            <a:prstGeom prst="rect">
              <a:avLst/>
            </a:prstGeom>
            <a:ln>
              <a:noFill/>
            </a:ln>
            <a:effectLst/>
          </p:spPr>
        </p:pic>
        <p:pic>
          <p:nvPicPr>
            <p:cNvPr id="198" name="Picture 197"/>
            <p:cNvPicPr/>
            <p:nvPr/>
          </p:nvPicPr>
          <p:blipFill>
            <a:blip r:embed="rId3">
              <a:extLst/>
            </a:blip>
            <a:stretch>
              <a:fillRect/>
            </a:stretch>
          </p:blipFill>
          <p:spPr>
            <a:xfrm>
              <a:off x="-76200" y="-63500"/>
              <a:ext cx="4064000" cy="5364361"/>
            </a:xfrm>
            <a:prstGeom prst="rect">
              <a:avLst/>
            </a:prstGeom>
            <a:effectLst/>
          </p:spPr>
        </p:pic>
      </p:grpSp>
      <p:sp>
        <p:nvSpPr>
          <p:cNvPr id="201" name="Shape 201"/>
          <p:cNvSpPr/>
          <p:nvPr/>
        </p:nvSpPr>
        <p:spPr>
          <a:xfrm>
            <a:off x="1193800" y="3403600"/>
            <a:ext cx="59055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“It is generally accepted that Mordecai can be identified with Marduka, a high official working in Susa. Some would identify Esther with Queen Amestris” (Hoerth and McRay, Bible Archaeology, p. 145).</a:t>
            </a: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 name="Group 205"/>
          <p:cNvGrpSpPr/>
          <p:nvPr/>
        </p:nvGrpSpPr>
        <p:grpSpPr>
          <a:xfrm>
            <a:off x="8318500" y="635000"/>
            <a:ext cx="4064000" cy="5364361"/>
            <a:chOff x="-76200" y="-63500"/>
            <a:chExt cx="4064000" cy="5364360"/>
          </a:xfrm>
        </p:grpSpPr>
        <p:pic>
          <p:nvPicPr>
            <p:cNvPr id="204" name="oriental museum 472.jpg"/>
            <p:cNvPicPr/>
            <p:nvPr/>
          </p:nvPicPr>
          <p:blipFill>
            <a:blip r:embed="rId2">
              <a:extLst/>
            </a:blip>
            <a:srcRect t="7802" b="7722"/>
            <a:stretch>
              <a:fillRect/>
            </a:stretch>
          </p:blipFill>
          <p:spPr>
            <a:xfrm>
              <a:off x="0" y="0"/>
              <a:ext cx="3924300" cy="5224661"/>
            </a:xfrm>
            <a:prstGeom prst="rect">
              <a:avLst/>
            </a:prstGeom>
            <a:ln>
              <a:noFill/>
            </a:ln>
            <a:effectLst/>
          </p:spPr>
        </p:pic>
        <p:pic>
          <p:nvPicPr>
            <p:cNvPr id="203" name="Picture 202"/>
            <p:cNvPicPr/>
            <p:nvPr/>
          </p:nvPicPr>
          <p:blipFill>
            <a:blip r:embed="rId3">
              <a:extLst/>
            </a:blip>
            <a:stretch>
              <a:fillRect/>
            </a:stretch>
          </p:blipFill>
          <p:spPr>
            <a:xfrm>
              <a:off x="-76200" y="-63500"/>
              <a:ext cx="4064000" cy="5364361"/>
            </a:xfrm>
            <a:prstGeom prst="rect">
              <a:avLst/>
            </a:prstGeom>
            <a:effectLst/>
          </p:spPr>
        </p:pic>
      </p:grpSp>
      <p:sp>
        <p:nvSpPr>
          <p:cNvPr id="206" name="Shape 206"/>
          <p:cNvSpPr/>
          <p:nvPr/>
        </p:nvSpPr>
        <p:spPr>
          <a:xfrm>
            <a:off x="1143000" y="2514600"/>
            <a:ext cx="59055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1" indent="0" defTabSz="578358">
              <a:lnSpc>
                <a:spcPct val="110000"/>
              </a:lnSpc>
              <a:defRPr sz="1800"/>
            </a:pPr>
            <a:r>
              <a:rPr sz="3564">
                <a:solidFill>
                  <a:srgbClr val="94E3FE"/>
                </a:solidFill>
                <a:latin typeface="+mj-lt"/>
                <a:ea typeface="+mj-ea"/>
                <a:cs typeface="+mj-cs"/>
                <a:sym typeface="Helvetica Neue Bold Condensed"/>
              </a:rPr>
              <a:t>“The book of Esther fits nicely within what is known from Persian and Greek history, and numerous scholars have remarked on the book’s great ‘familliarity with both general and specific features of Persian life’” (Hoerth and McRay, Bible Archaeology, p. 145).</a:t>
            </a:r>
          </a:p>
        </p:txBody>
      </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0" name="Group 210"/>
          <p:cNvGrpSpPr/>
          <p:nvPr/>
        </p:nvGrpSpPr>
        <p:grpSpPr>
          <a:xfrm>
            <a:off x="8318500" y="635000"/>
            <a:ext cx="4064000" cy="5364361"/>
            <a:chOff x="-76200" y="-63500"/>
            <a:chExt cx="4064000" cy="5364360"/>
          </a:xfrm>
        </p:grpSpPr>
        <p:pic>
          <p:nvPicPr>
            <p:cNvPr id="209" name="oriental museum 472.jpg"/>
            <p:cNvPicPr/>
            <p:nvPr/>
          </p:nvPicPr>
          <p:blipFill>
            <a:blip r:embed="rId2">
              <a:extLst/>
            </a:blip>
            <a:srcRect t="7802" b="7722"/>
            <a:stretch>
              <a:fillRect/>
            </a:stretch>
          </p:blipFill>
          <p:spPr>
            <a:xfrm>
              <a:off x="0" y="0"/>
              <a:ext cx="3924300" cy="5224661"/>
            </a:xfrm>
            <a:prstGeom prst="rect">
              <a:avLst/>
            </a:prstGeom>
            <a:ln>
              <a:noFill/>
            </a:ln>
            <a:effectLst/>
          </p:spPr>
        </p:pic>
        <p:pic>
          <p:nvPicPr>
            <p:cNvPr id="208" name="Picture 207"/>
            <p:cNvPicPr/>
            <p:nvPr/>
          </p:nvPicPr>
          <p:blipFill>
            <a:blip r:embed="rId3">
              <a:extLst/>
            </a:blip>
            <a:stretch>
              <a:fillRect/>
            </a:stretch>
          </p:blipFill>
          <p:spPr>
            <a:xfrm>
              <a:off x="-76200" y="-63500"/>
              <a:ext cx="4064000" cy="5364361"/>
            </a:xfrm>
            <a:prstGeom prst="rect">
              <a:avLst/>
            </a:prstGeom>
            <a:effectLst/>
          </p:spPr>
        </p:pic>
      </p:grpSp>
      <p:sp>
        <p:nvSpPr>
          <p:cNvPr id="211" name="Shape 211"/>
          <p:cNvSpPr/>
          <p:nvPr/>
        </p:nvSpPr>
        <p:spPr>
          <a:xfrm>
            <a:off x="1371600" y="3835400"/>
            <a:ext cx="59055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book is sprinkled with loan words and personal names of Persian origin” (Hoerth and McRay, Bible Archaeology, p. 145).</a:t>
            </a:r>
          </a:p>
        </p:txBody>
      </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 name="Group 215"/>
          <p:cNvGrpSpPr/>
          <p:nvPr/>
        </p:nvGrpSpPr>
        <p:grpSpPr>
          <a:xfrm>
            <a:off x="8318500" y="635000"/>
            <a:ext cx="4064000" cy="5364361"/>
            <a:chOff x="-76200" y="-63500"/>
            <a:chExt cx="4064000" cy="5364360"/>
          </a:xfrm>
        </p:grpSpPr>
        <p:pic>
          <p:nvPicPr>
            <p:cNvPr id="214" name="oriental museum 472.jpg"/>
            <p:cNvPicPr/>
            <p:nvPr/>
          </p:nvPicPr>
          <p:blipFill>
            <a:blip r:embed="rId2">
              <a:extLst/>
            </a:blip>
            <a:srcRect t="7802" b="7722"/>
            <a:stretch>
              <a:fillRect/>
            </a:stretch>
          </p:blipFill>
          <p:spPr>
            <a:xfrm>
              <a:off x="0" y="0"/>
              <a:ext cx="3924300" cy="5224661"/>
            </a:xfrm>
            <a:prstGeom prst="rect">
              <a:avLst/>
            </a:prstGeom>
            <a:ln>
              <a:noFill/>
            </a:ln>
            <a:effectLst/>
          </p:spPr>
        </p:pic>
        <p:pic>
          <p:nvPicPr>
            <p:cNvPr id="213" name="Picture 212"/>
            <p:cNvPicPr/>
            <p:nvPr/>
          </p:nvPicPr>
          <p:blipFill>
            <a:blip r:embed="rId3">
              <a:extLst/>
            </a:blip>
            <a:stretch>
              <a:fillRect/>
            </a:stretch>
          </p:blipFill>
          <p:spPr>
            <a:xfrm>
              <a:off x="-76200" y="-63500"/>
              <a:ext cx="4064000" cy="5364361"/>
            </a:xfrm>
            <a:prstGeom prst="rect">
              <a:avLst/>
            </a:prstGeom>
            <a:effectLst/>
          </p:spPr>
        </p:pic>
      </p:grpSp>
      <p:sp>
        <p:nvSpPr>
          <p:cNvPr id="216" name="Shape 216"/>
          <p:cNvSpPr/>
          <p:nvPr/>
        </p:nvSpPr>
        <p:spPr>
          <a:xfrm>
            <a:off x="889000" y="3810000"/>
            <a:ext cx="59055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Medo-Persian palace at Susa (Shushan) is mentioned in three books of the Bible. </a:t>
            </a:r>
            <a:r>
              <a:rPr sz="3600">
                <a:solidFill>
                  <a:srgbClr val="FFFFFF"/>
                </a:solidFill>
                <a:latin typeface="+mj-lt"/>
                <a:ea typeface="+mj-ea"/>
                <a:cs typeface="+mj-cs"/>
                <a:sym typeface="Helvetica Neue Bold Condensed"/>
              </a:rPr>
              <a:t>Nehemiah</a:t>
            </a:r>
            <a:r>
              <a:rPr sz="3600">
                <a:solidFill>
                  <a:srgbClr val="94E3FE"/>
                </a:solidFill>
                <a:latin typeface="+mj-lt"/>
                <a:ea typeface="+mj-ea"/>
                <a:cs typeface="+mj-cs"/>
                <a:sym typeface="Helvetica Neue Bold Condensed"/>
              </a:rPr>
              <a:t> and </a:t>
            </a:r>
            <a:r>
              <a:rPr sz="3600">
                <a:solidFill>
                  <a:srgbClr val="FFFFFF"/>
                </a:solidFill>
                <a:latin typeface="+mj-lt"/>
                <a:ea typeface="+mj-ea"/>
                <a:cs typeface="+mj-cs"/>
                <a:sym typeface="Helvetica Neue Bold Condensed"/>
              </a:rPr>
              <a:t>Esther</a:t>
            </a:r>
            <a:r>
              <a:rPr sz="3600">
                <a:solidFill>
                  <a:srgbClr val="94E3FE"/>
                </a:solidFill>
                <a:latin typeface="+mj-lt"/>
                <a:ea typeface="+mj-ea"/>
                <a:cs typeface="+mj-cs"/>
                <a:sym typeface="Helvetica Neue Bold Condensed"/>
              </a:rPr>
              <a:t> lived in this palace, and </a:t>
            </a:r>
            <a:r>
              <a:rPr sz="3600">
                <a:solidFill>
                  <a:srgbClr val="FFFFFF"/>
                </a:solidFill>
                <a:latin typeface="+mj-lt"/>
                <a:ea typeface="+mj-ea"/>
                <a:cs typeface="+mj-cs"/>
                <a:sym typeface="Helvetica Neue Bold Condensed"/>
              </a:rPr>
              <a:t>Daniel</a:t>
            </a:r>
            <a:r>
              <a:rPr sz="3600">
                <a:solidFill>
                  <a:srgbClr val="94E3FE"/>
                </a:solidFill>
                <a:latin typeface="+mj-lt"/>
                <a:ea typeface="+mj-ea"/>
                <a:cs typeface="+mj-cs"/>
                <a:sym typeface="Helvetica Neue Bold Condensed"/>
              </a:rPr>
              <a:t> was either carried there in vision or visited it.</a:t>
            </a:r>
          </a:p>
        </p:txBody>
      </p:sp>
      <p:sp>
        <p:nvSpPr>
          <p:cNvPr id="217" name="Shape 217"/>
          <p:cNvSpPr/>
          <p:nvPr/>
        </p:nvSpPr>
        <p:spPr>
          <a:xfrm>
            <a:off x="889000" y="444500"/>
            <a:ext cx="63881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The Shushan Palace</a:t>
            </a:r>
          </a:p>
        </p:txBody>
      </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1" name="Group 221"/>
          <p:cNvGrpSpPr/>
          <p:nvPr/>
        </p:nvGrpSpPr>
        <p:grpSpPr>
          <a:xfrm>
            <a:off x="8318500" y="635000"/>
            <a:ext cx="4064000" cy="5364361"/>
            <a:chOff x="-76200" y="-63500"/>
            <a:chExt cx="4064000" cy="5364360"/>
          </a:xfrm>
        </p:grpSpPr>
        <p:pic>
          <p:nvPicPr>
            <p:cNvPr id="220" name="oriental museum 472.jpg"/>
            <p:cNvPicPr/>
            <p:nvPr/>
          </p:nvPicPr>
          <p:blipFill>
            <a:blip r:embed="rId2">
              <a:extLst/>
            </a:blip>
            <a:srcRect t="7802" b="7722"/>
            <a:stretch>
              <a:fillRect/>
            </a:stretch>
          </p:blipFill>
          <p:spPr>
            <a:xfrm>
              <a:off x="0" y="0"/>
              <a:ext cx="3924300" cy="5224661"/>
            </a:xfrm>
            <a:prstGeom prst="rect">
              <a:avLst/>
            </a:prstGeom>
            <a:ln>
              <a:noFill/>
            </a:ln>
            <a:effectLst/>
          </p:spPr>
        </p:pic>
        <p:pic>
          <p:nvPicPr>
            <p:cNvPr id="219" name="Picture 218"/>
            <p:cNvPicPr/>
            <p:nvPr/>
          </p:nvPicPr>
          <p:blipFill>
            <a:blip r:embed="rId3">
              <a:extLst/>
            </a:blip>
            <a:stretch>
              <a:fillRect/>
            </a:stretch>
          </p:blipFill>
          <p:spPr>
            <a:xfrm>
              <a:off x="-76200" y="-63500"/>
              <a:ext cx="4064000" cy="5364361"/>
            </a:xfrm>
            <a:prstGeom prst="rect">
              <a:avLst/>
            </a:prstGeom>
            <a:effectLst/>
          </p:spPr>
        </p:pic>
      </p:grpSp>
      <p:sp>
        <p:nvSpPr>
          <p:cNvPr id="222" name="Shape 222"/>
          <p:cNvSpPr/>
          <p:nvPr/>
        </p:nvSpPr>
        <p:spPr>
          <a:xfrm>
            <a:off x="1358900" y="3302000"/>
            <a:ext cx="5905500" cy="6019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words of Nehemiah the son of Hachaliah. And it came to pass in the month Chisleu, in the twentieth year, as I was in </a:t>
            </a:r>
            <a:r>
              <a:rPr sz="3600">
                <a:solidFill>
                  <a:srgbClr val="FFFFFF"/>
                </a:solidFill>
                <a:latin typeface="+mj-lt"/>
                <a:ea typeface="+mj-ea"/>
                <a:cs typeface="+mj-cs"/>
                <a:sym typeface="Helvetica Neue Bold Condensed"/>
              </a:rPr>
              <a:t>Shushan the palace</a:t>
            </a:r>
            <a:r>
              <a:rPr sz="3600">
                <a:solidFill>
                  <a:srgbClr val="94E3FE"/>
                </a:solidFill>
                <a:latin typeface="+mj-lt"/>
                <a:ea typeface="+mj-ea"/>
                <a:cs typeface="+mj-cs"/>
                <a:sym typeface="Helvetica Neue Bold Condensed"/>
              </a:rPr>
              <a:t>” (Nehemiah 1:1).</a:t>
            </a:r>
          </a:p>
        </p:txBody>
      </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6" name="Group 226"/>
          <p:cNvGrpSpPr/>
          <p:nvPr/>
        </p:nvGrpSpPr>
        <p:grpSpPr>
          <a:xfrm>
            <a:off x="8318500" y="635000"/>
            <a:ext cx="4064000" cy="5364361"/>
            <a:chOff x="-76200" y="-63500"/>
            <a:chExt cx="4064000" cy="5364360"/>
          </a:xfrm>
        </p:grpSpPr>
        <p:pic>
          <p:nvPicPr>
            <p:cNvPr id="225" name="oriental museum 472.jpg"/>
            <p:cNvPicPr/>
            <p:nvPr/>
          </p:nvPicPr>
          <p:blipFill>
            <a:blip r:embed="rId2">
              <a:extLst/>
            </a:blip>
            <a:srcRect t="7802" b="7722"/>
            <a:stretch>
              <a:fillRect/>
            </a:stretch>
          </p:blipFill>
          <p:spPr>
            <a:xfrm>
              <a:off x="0" y="0"/>
              <a:ext cx="3924300" cy="5224661"/>
            </a:xfrm>
            <a:prstGeom prst="rect">
              <a:avLst/>
            </a:prstGeom>
            <a:ln>
              <a:noFill/>
            </a:ln>
            <a:effectLst/>
          </p:spPr>
        </p:pic>
        <p:pic>
          <p:nvPicPr>
            <p:cNvPr id="224" name="Picture 223"/>
            <p:cNvPicPr/>
            <p:nvPr/>
          </p:nvPicPr>
          <p:blipFill>
            <a:blip r:embed="rId3">
              <a:extLst/>
            </a:blip>
            <a:stretch>
              <a:fillRect/>
            </a:stretch>
          </p:blipFill>
          <p:spPr>
            <a:xfrm>
              <a:off x="-76200" y="-63500"/>
              <a:ext cx="4064000" cy="5364361"/>
            </a:xfrm>
            <a:prstGeom prst="rect">
              <a:avLst/>
            </a:prstGeom>
            <a:effectLst/>
          </p:spPr>
        </p:pic>
      </p:grpSp>
      <p:sp>
        <p:nvSpPr>
          <p:cNvPr id="227" name="Shape 227"/>
          <p:cNvSpPr/>
          <p:nvPr/>
        </p:nvSpPr>
        <p:spPr>
          <a:xfrm>
            <a:off x="1498600" y="3784600"/>
            <a:ext cx="59055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“That in those days, when the king Ahasuerus sat on the throne of his kingdom, which was in </a:t>
            </a:r>
            <a:r>
              <a:rPr sz="3600">
                <a:solidFill>
                  <a:srgbClr val="FFFFFF"/>
                </a:solidFill>
                <a:latin typeface="+mj-lt"/>
                <a:ea typeface="+mj-ea"/>
                <a:cs typeface="+mj-cs"/>
                <a:sym typeface="Helvetica Neue Bold Condensed"/>
              </a:rPr>
              <a:t>Shushan the palace</a:t>
            </a:r>
            <a:r>
              <a:rPr sz="3600">
                <a:solidFill>
                  <a:srgbClr val="94E3FE"/>
                </a:solidFill>
                <a:latin typeface="+mj-lt"/>
                <a:ea typeface="+mj-ea"/>
                <a:cs typeface="+mj-cs"/>
                <a:sym typeface="Helvetica Neue Bold Condensed"/>
              </a:rPr>
              <a:t>” (Esther 1:2).</a:t>
            </a:r>
          </a:p>
        </p:txBody>
      </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1" name="Group 231"/>
          <p:cNvGrpSpPr/>
          <p:nvPr/>
        </p:nvGrpSpPr>
        <p:grpSpPr>
          <a:xfrm>
            <a:off x="8318500" y="635000"/>
            <a:ext cx="4064000" cy="5364361"/>
            <a:chOff x="-76200" y="-63500"/>
            <a:chExt cx="4064000" cy="5364360"/>
          </a:xfrm>
        </p:grpSpPr>
        <p:pic>
          <p:nvPicPr>
            <p:cNvPr id="230" name="oriental museum 472.jpg"/>
            <p:cNvPicPr/>
            <p:nvPr/>
          </p:nvPicPr>
          <p:blipFill>
            <a:blip r:embed="rId2">
              <a:extLst/>
            </a:blip>
            <a:srcRect t="7802" b="7722"/>
            <a:stretch>
              <a:fillRect/>
            </a:stretch>
          </p:blipFill>
          <p:spPr>
            <a:xfrm>
              <a:off x="0" y="0"/>
              <a:ext cx="3924300" cy="5224661"/>
            </a:xfrm>
            <a:prstGeom prst="rect">
              <a:avLst/>
            </a:prstGeom>
            <a:ln>
              <a:noFill/>
            </a:ln>
            <a:effectLst/>
          </p:spPr>
        </p:pic>
        <p:pic>
          <p:nvPicPr>
            <p:cNvPr id="229" name="Picture 228"/>
            <p:cNvPicPr/>
            <p:nvPr/>
          </p:nvPicPr>
          <p:blipFill>
            <a:blip r:embed="rId3">
              <a:extLst/>
            </a:blip>
            <a:stretch>
              <a:fillRect/>
            </a:stretch>
          </p:blipFill>
          <p:spPr>
            <a:xfrm>
              <a:off x="-76200" y="-63500"/>
              <a:ext cx="4064000" cy="5364361"/>
            </a:xfrm>
            <a:prstGeom prst="rect">
              <a:avLst/>
            </a:prstGeom>
            <a:effectLst/>
          </p:spPr>
        </p:pic>
      </p:grpSp>
      <p:sp>
        <p:nvSpPr>
          <p:cNvPr id="232" name="Shape 232"/>
          <p:cNvSpPr/>
          <p:nvPr/>
        </p:nvSpPr>
        <p:spPr>
          <a:xfrm>
            <a:off x="1346200" y="3251200"/>
            <a:ext cx="59055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“And I saw in a vision; and it came to pass, when I saw, that I was at </a:t>
            </a:r>
            <a:r>
              <a:rPr sz="3600">
                <a:solidFill>
                  <a:srgbClr val="FFFFFF"/>
                </a:solidFill>
                <a:latin typeface="+mj-lt"/>
                <a:ea typeface="+mj-ea"/>
                <a:cs typeface="+mj-cs"/>
                <a:sym typeface="Helvetica Neue Bold Condensed"/>
              </a:rPr>
              <a:t>Shushan in the palace</a:t>
            </a:r>
            <a:r>
              <a:rPr sz="3600">
                <a:solidFill>
                  <a:srgbClr val="94E3FE"/>
                </a:solidFill>
                <a:latin typeface="+mj-lt"/>
                <a:ea typeface="+mj-ea"/>
                <a:cs typeface="+mj-cs"/>
                <a:sym typeface="Helvetica Neue Bold Condensed"/>
              </a:rPr>
              <a:t>, which is in the province of Elam; and I saw in a vision, and I was by the river of Ulai” (Daniel 8:2). </a:t>
            </a:r>
          </a:p>
        </p:txBody>
      </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 name="Susa_Apadana_Palace_Temple_Model.jpg"/>
          <p:cNvPicPr/>
          <p:nvPr/>
        </p:nvPicPr>
        <p:blipFill>
          <a:blip r:embed="rId2">
            <a:extLst/>
          </a:blip>
          <a:stretch>
            <a:fillRect/>
          </a:stretch>
        </p:blipFill>
        <p:spPr>
          <a:xfrm>
            <a:off x="520700" y="838200"/>
            <a:ext cx="11946294" cy="8064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8" name="Group 238"/>
          <p:cNvGrpSpPr/>
          <p:nvPr/>
        </p:nvGrpSpPr>
        <p:grpSpPr>
          <a:xfrm>
            <a:off x="6929515" y="635000"/>
            <a:ext cx="5452985" cy="7213600"/>
            <a:chOff x="-76200" y="-63500"/>
            <a:chExt cx="5452984" cy="7213600"/>
          </a:xfrm>
        </p:grpSpPr>
        <p:pic>
          <p:nvPicPr>
            <p:cNvPr id="237" name="Louvre misc 450 - Version 2.jpg"/>
            <p:cNvPicPr/>
            <p:nvPr/>
          </p:nvPicPr>
          <p:blipFill>
            <a:blip r:embed="rId2">
              <a:extLst/>
            </a:blip>
            <a:srcRect l="11083" r="11152"/>
            <a:stretch>
              <a:fillRect/>
            </a:stretch>
          </p:blipFill>
          <p:spPr>
            <a:xfrm>
              <a:off x="0" y="0"/>
              <a:ext cx="5313285" cy="7073900"/>
            </a:xfrm>
            <a:prstGeom prst="rect">
              <a:avLst/>
            </a:prstGeom>
            <a:ln>
              <a:noFill/>
            </a:ln>
            <a:effectLst/>
          </p:spPr>
        </p:pic>
        <p:pic>
          <p:nvPicPr>
            <p:cNvPr id="236" name="Picture 235"/>
            <p:cNvPicPr/>
            <p:nvPr/>
          </p:nvPicPr>
          <p:blipFill>
            <a:blip r:embed="rId3">
              <a:extLst/>
            </a:blip>
            <a:stretch>
              <a:fillRect/>
            </a:stretch>
          </p:blipFill>
          <p:spPr>
            <a:xfrm>
              <a:off x="-76200" y="-63500"/>
              <a:ext cx="5452985" cy="7213600"/>
            </a:xfrm>
            <a:prstGeom prst="rect">
              <a:avLst/>
            </a:prstGeom>
            <a:effectLst/>
          </p:spPr>
        </p:pic>
      </p:grpSp>
      <p:sp>
        <p:nvSpPr>
          <p:cNvPr id="239" name="Shape 239"/>
          <p:cNvSpPr/>
          <p:nvPr/>
        </p:nvSpPr>
        <p:spPr>
          <a:xfrm>
            <a:off x="1016000" y="4419600"/>
            <a:ext cx="5384800" cy="4686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palace began to be built by Darius and was completed by Xerxes. This Darius tablet at the Louvre in Paris says, “This palace which I built at Susa...”</a:t>
            </a:r>
          </a:p>
        </p:txBody>
      </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3" name="Group 243"/>
          <p:cNvGrpSpPr/>
          <p:nvPr/>
        </p:nvGrpSpPr>
        <p:grpSpPr>
          <a:xfrm>
            <a:off x="6920145" y="749300"/>
            <a:ext cx="5348055" cy="7073900"/>
            <a:chOff x="-76200" y="-63500"/>
            <a:chExt cx="5348054" cy="7073900"/>
          </a:xfrm>
        </p:grpSpPr>
        <p:pic>
          <p:nvPicPr>
            <p:cNvPr id="242" name="oriental museum 472.jpg"/>
            <p:cNvPicPr/>
            <p:nvPr/>
          </p:nvPicPr>
          <p:blipFill>
            <a:blip r:embed="rId2">
              <a:extLst/>
            </a:blip>
            <a:srcRect t="7802" b="7722"/>
            <a:stretch>
              <a:fillRect/>
            </a:stretch>
          </p:blipFill>
          <p:spPr>
            <a:xfrm>
              <a:off x="0" y="0"/>
              <a:ext cx="5208355" cy="6934200"/>
            </a:xfrm>
            <a:prstGeom prst="rect">
              <a:avLst/>
            </a:prstGeom>
            <a:ln>
              <a:noFill/>
            </a:ln>
            <a:effectLst/>
          </p:spPr>
        </p:pic>
        <p:pic>
          <p:nvPicPr>
            <p:cNvPr id="241" name="Picture 240"/>
            <p:cNvPicPr/>
            <p:nvPr/>
          </p:nvPicPr>
          <p:blipFill>
            <a:blip r:embed="rId3">
              <a:extLst/>
            </a:blip>
            <a:stretch>
              <a:fillRect/>
            </a:stretch>
          </p:blipFill>
          <p:spPr>
            <a:xfrm>
              <a:off x="-76200" y="-63500"/>
              <a:ext cx="5348055" cy="7073900"/>
            </a:xfrm>
            <a:prstGeom prst="rect">
              <a:avLst/>
            </a:prstGeom>
            <a:effectLst/>
          </p:spPr>
        </p:pic>
      </p:grpSp>
      <p:sp>
        <p:nvSpPr>
          <p:cNvPr id="244" name="Shape 244"/>
          <p:cNvSpPr/>
          <p:nvPr/>
        </p:nvSpPr>
        <p:spPr>
          <a:xfrm>
            <a:off x="1143000" y="3517900"/>
            <a:ext cx="5130800" cy="5384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Bible describes the palace as a glorious place with pillars of marble, beds of gold and silver, and pavements of red, blue, white, and black marble” (Esther 1:6).</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8"/>
          <p:cNvGrpSpPr/>
          <p:nvPr/>
        </p:nvGrpSpPr>
        <p:grpSpPr>
          <a:xfrm>
            <a:off x="8318500" y="635000"/>
            <a:ext cx="4064000" cy="5364361"/>
            <a:chOff x="-76200" y="-63500"/>
            <a:chExt cx="4064000" cy="5364360"/>
          </a:xfrm>
        </p:grpSpPr>
        <p:pic>
          <p:nvPicPr>
            <p:cNvPr id="87" name="Louvre misc 399.jpg"/>
            <p:cNvPicPr/>
            <p:nvPr/>
          </p:nvPicPr>
          <p:blipFill>
            <a:blip r:embed="rId2">
              <a:extLst/>
            </a:blip>
            <a:srcRect t="3673" r="132" b="12369"/>
            <a:stretch>
              <a:fillRect/>
            </a:stretch>
          </p:blipFill>
          <p:spPr>
            <a:xfrm>
              <a:off x="0" y="0"/>
              <a:ext cx="3924300" cy="5224661"/>
            </a:xfrm>
            <a:prstGeom prst="rect">
              <a:avLst/>
            </a:prstGeom>
            <a:ln>
              <a:noFill/>
            </a:ln>
            <a:effectLst/>
          </p:spPr>
        </p:pic>
        <p:pic>
          <p:nvPicPr>
            <p:cNvPr id="86" name="Picture 85"/>
            <p:cNvPicPr/>
            <p:nvPr/>
          </p:nvPicPr>
          <p:blipFill>
            <a:blip r:embed="rId3">
              <a:extLst/>
            </a:blip>
            <a:stretch>
              <a:fillRect/>
            </a:stretch>
          </p:blipFill>
          <p:spPr>
            <a:xfrm>
              <a:off x="-76200" y="-63500"/>
              <a:ext cx="4064000" cy="5364361"/>
            </a:xfrm>
            <a:prstGeom prst="rect">
              <a:avLst/>
            </a:prstGeom>
            <a:effectLst/>
          </p:spPr>
        </p:pic>
      </p:grpSp>
      <p:sp>
        <p:nvSpPr>
          <p:cNvPr id="89" name="Shape 89"/>
          <p:cNvSpPr/>
          <p:nvPr/>
        </p:nvSpPr>
        <p:spPr>
          <a:xfrm>
            <a:off x="889000" y="3810000"/>
            <a:ext cx="7112000" cy="5613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Babylonian Empire was conquered in 539 BC by the Medo-Persians as described in Scripture.</a:t>
            </a:r>
          </a:p>
          <a:p>
            <a:pPr lvl="1" indent="0" defTabSz="584200">
              <a:lnSpc>
                <a:spcPct val="110000"/>
              </a:lnSpc>
              <a:defRPr sz="1800"/>
            </a:pPr>
            <a:r>
              <a:rPr sz="3600">
                <a:solidFill>
                  <a:srgbClr val="94E3FE"/>
                </a:solidFill>
                <a:latin typeface="+mj-lt"/>
                <a:ea typeface="+mj-ea"/>
                <a:cs typeface="+mj-cs"/>
                <a:sym typeface="Helvetica Neue Bold Condensed"/>
              </a:rPr>
              <a:t>“In that night was Belshazzar the king of the Chaldeans slain. And Darius the Median took the kingdom, being about threescore and two years old” (Dan. 5:30-31).</a:t>
            </a:r>
          </a:p>
        </p:txBody>
      </p:sp>
      <p:sp>
        <p:nvSpPr>
          <p:cNvPr id="90" name="Shape 90"/>
          <p:cNvSpPr/>
          <p:nvPr/>
        </p:nvSpPr>
        <p:spPr>
          <a:xfrm>
            <a:off x="889000" y="444500"/>
            <a:ext cx="6388100" cy="320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Medo-Persia</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8" name="Group 248"/>
          <p:cNvGrpSpPr/>
          <p:nvPr/>
        </p:nvGrpSpPr>
        <p:grpSpPr>
          <a:xfrm>
            <a:off x="5870674" y="635000"/>
            <a:ext cx="6511826" cy="8623300"/>
            <a:chOff x="-76200" y="-63500"/>
            <a:chExt cx="6511825" cy="8623300"/>
          </a:xfrm>
        </p:grpSpPr>
        <p:pic>
          <p:nvPicPr>
            <p:cNvPr id="247" name="Louvre misc 399.jpg"/>
            <p:cNvPicPr/>
            <p:nvPr/>
          </p:nvPicPr>
          <p:blipFill>
            <a:blip r:embed="rId2">
              <a:extLst/>
            </a:blip>
            <a:srcRect t="7965" r="51" b="8009"/>
            <a:stretch>
              <a:fillRect/>
            </a:stretch>
          </p:blipFill>
          <p:spPr>
            <a:xfrm>
              <a:off x="0" y="0"/>
              <a:ext cx="6372126" cy="8483600"/>
            </a:xfrm>
            <a:prstGeom prst="rect">
              <a:avLst/>
            </a:prstGeom>
            <a:ln>
              <a:noFill/>
            </a:ln>
            <a:effectLst/>
          </p:spPr>
        </p:pic>
        <p:pic>
          <p:nvPicPr>
            <p:cNvPr id="246" name="Picture 245"/>
            <p:cNvPicPr/>
            <p:nvPr/>
          </p:nvPicPr>
          <p:blipFill>
            <a:blip r:embed="rId3">
              <a:extLst/>
            </a:blip>
            <a:stretch>
              <a:fillRect/>
            </a:stretch>
          </p:blipFill>
          <p:spPr>
            <a:xfrm>
              <a:off x="-76200" y="-63500"/>
              <a:ext cx="6511826" cy="8623300"/>
            </a:xfrm>
            <a:prstGeom prst="rect">
              <a:avLst/>
            </a:prstGeom>
            <a:effectLst/>
          </p:spPr>
        </p:pic>
      </p:grpSp>
      <p:sp>
        <p:nvSpPr>
          <p:cNvPr id="249" name="Shape 249"/>
          <p:cNvSpPr/>
          <p:nvPr/>
        </p:nvSpPr>
        <p:spPr>
          <a:xfrm>
            <a:off x="838200" y="2463800"/>
            <a:ext cx="4470400" cy="6337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1" indent="0" defTabSz="584200">
              <a:lnSpc>
                <a:spcPct val="110000"/>
              </a:lnSpc>
              <a:defRPr sz="1800"/>
            </a:pPr>
            <a:r>
              <a:rPr sz="3600">
                <a:solidFill>
                  <a:srgbClr val="94E3FE"/>
                </a:solidFill>
                <a:latin typeface="+mj-lt"/>
                <a:ea typeface="+mj-ea"/>
                <a:cs typeface="+mj-cs"/>
                <a:sym typeface="Helvetica Neue Bold Condensed"/>
              </a:rPr>
              <a:t>Archaeology has confirmed the glory of the palace. It measured 820 x 490 feet and its throne room had 72 majestic columns, each 63 feet high, some with  giant bull capitals on which the cedar beams rested. </a:t>
            </a:r>
          </a:p>
        </p:txBody>
      </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3" name="Group 253"/>
          <p:cNvGrpSpPr/>
          <p:nvPr/>
        </p:nvGrpSpPr>
        <p:grpSpPr>
          <a:xfrm>
            <a:off x="5870674" y="635000"/>
            <a:ext cx="6511826" cy="8623300"/>
            <a:chOff x="-76200" y="-63500"/>
            <a:chExt cx="6511825" cy="8623300"/>
          </a:xfrm>
        </p:grpSpPr>
        <p:pic>
          <p:nvPicPr>
            <p:cNvPr id="252" name="Louvre misc 468.jpg"/>
            <p:cNvPicPr/>
            <p:nvPr/>
          </p:nvPicPr>
          <p:blipFill>
            <a:blip r:embed="rId2">
              <a:extLst/>
            </a:blip>
            <a:srcRect l="8562" r="15068"/>
            <a:stretch>
              <a:fillRect/>
            </a:stretch>
          </p:blipFill>
          <p:spPr>
            <a:xfrm>
              <a:off x="0" y="0"/>
              <a:ext cx="6372126" cy="8483600"/>
            </a:xfrm>
            <a:prstGeom prst="rect">
              <a:avLst/>
            </a:prstGeom>
            <a:ln>
              <a:noFill/>
            </a:ln>
            <a:effectLst/>
          </p:spPr>
        </p:pic>
        <p:pic>
          <p:nvPicPr>
            <p:cNvPr id="251" name="Picture 250"/>
            <p:cNvPicPr/>
            <p:nvPr/>
          </p:nvPicPr>
          <p:blipFill>
            <a:blip r:embed="rId3">
              <a:extLst/>
            </a:blip>
            <a:stretch>
              <a:fillRect/>
            </a:stretch>
          </p:blipFill>
          <p:spPr>
            <a:xfrm>
              <a:off x="-76200" y="-63500"/>
              <a:ext cx="6511826" cy="8623300"/>
            </a:xfrm>
            <a:prstGeom prst="rect">
              <a:avLst/>
            </a:prstGeom>
            <a:effectLst/>
          </p:spPr>
        </p:pic>
      </p:grpSp>
      <p:sp>
        <p:nvSpPr>
          <p:cNvPr id="254" name="Shape 254"/>
          <p:cNvSpPr/>
          <p:nvPr/>
        </p:nvSpPr>
        <p:spPr>
          <a:xfrm>
            <a:off x="1028700" y="5562600"/>
            <a:ext cx="3759200" cy="3238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Some of the columns stood on ornate bell-shaped stones.</a:t>
            </a: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8" name="Group 258"/>
          <p:cNvGrpSpPr/>
          <p:nvPr/>
        </p:nvGrpSpPr>
        <p:grpSpPr>
          <a:xfrm>
            <a:off x="7005828" y="635000"/>
            <a:ext cx="5376672" cy="7112000"/>
            <a:chOff x="-80771" y="-63500"/>
            <a:chExt cx="5376671" cy="7112000"/>
          </a:xfrm>
        </p:grpSpPr>
        <p:pic>
          <p:nvPicPr>
            <p:cNvPr id="257" name="Louvre misc 394.jpg"/>
            <p:cNvPicPr/>
            <p:nvPr/>
          </p:nvPicPr>
          <p:blipFill>
            <a:blip r:embed="rId2">
              <a:extLst/>
            </a:blip>
            <a:srcRect t="8472" b="8472"/>
            <a:stretch>
              <a:fillRect/>
            </a:stretch>
          </p:blipFill>
          <p:spPr>
            <a:xfrm>
              <a:off x="0" y="0"/>
              <a:ext cx="5232400" cy="6972300"/>
            </a:xfrm>
            <a:prstGeom prst="rect">
              <a:avLst/>
            </a:prstGeom>
            <a:ln>
              <a:noFill/>
            </a:ln>
            <a:effectLst/>
          </p:spPr>
        </p:pic>
        <p:pic>
          <p:nvPicPr>
            <p:cNvPr id="256" name="Picture 255"/>
            <p:cNvPicPr/>
            <p:nvPr/>
          </p:nvPicPr>
          <p:blipFill>
            <a:blip r:embed="rId3">
              <a:extLst/>
            </a:blip>
            <a:stretch>
              <a:fillRect/>
            </a:stretch>
          </p:blipFill>
          <p:spPr>
            <a:xfrm>
              <a:off x="-80772" y="-63500"/>
              <a:ext cx="5376672" cy="7112000"/>
            </a:xfrm>
            <a:prstGeom prst="rect">
              <a:avLst/>
            </a:prstGeom>
            <a:effectLst/>
          </p:spPr>
        </p:pic>
      </p:grpSp>
      <p:sp>
        <p:nvSpPr>
          <p:cNvPr id="259" name="Shape 259"/>
          <p:cNvSpPr/>
          <p:nvPr/>
        </p:nvSpPr>
        <p:spPr>
          <a:xfrm>
            <a:off x="889000" y="3657600"/>
            <a:ext cx="5715000" cy="5651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palace was decorated with panels of beautiful glazed brick with reliefs of soldiers and animals. Some of these are in the Susa Room of the Louvre in Paris.</a:t>
            </a:r>
          </a:p>
        </p:txBody>
      </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1" name="Louvre misc 421 - Version 2.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3" name="British Museum misc 707.jpg"/>
          <p:cNvPicPr/>
          <p:nvPr/>
        </p:nvPicPr>
        <p:blipFill>
          <a:blip r:embed="rId2">
            <a:extLst/>
          </a:blip>
          <a:stretch>
            <a:fillRect/>
          </a:stretch>
        </p:blipFill>
        <p:spPr>
          <a:xfrm>
            <a:off x="3440239" y="381000"/>
            <a:ext cx="6108701" cy="91821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 name="Louvre misc 397.jpg"/>
          <p:cNvPicPr/>
          <p:nvPr/>
        </p:nvPicPr>
        <p:blipFill>
          <a:blip r:embed="rId2">
            <a:extLst/>
          </a:blip>
          <a:stretch>
            <a:fillRect/>
          </a:stretch>
        </p:blipFill>
        <p:spPr>
          <a:xfrm>
            <a:off x="289718" y="774700"/>
            <a:ext cx="12420601" cy="8191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7" name="Louvre misc 395.jpg"/>
          <p:cNvPicPr/>
          <p:nvPr/>
        </p:nvPicPr>
        <p:blipFill>
          <a:blip r:embed="rId2">
            <a:extLst/>
          </a:blip>
          <a:stretch>
            <a:fillRect/>
          </a:stretch>
        </p:blipFill>
        <p:spPr>
          <a:xfrm>
            <a:off x="3086100" y="297433"/>
            <a:ext cx="6819900" cy="91567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 name="Louvre misc 402.jpg"/>
          <p:cNvPicPr/>
          <p:nvPr/>
        </p:nvPicPr>
        <p:blipFill>
          <a:blip r:embed="rId2">
            <a:extLst/>
          </a:blip>
          <a:stretch>
            <a:fillRect/>
          </a:stretch>
        </p:blipFill>
        <p:spPr>
          <a:xfrm>
            <a:off x="0" y="0"/>
            <a:ext cx="13004800" cy="10922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 name="Louvre misc 401 - Version 2.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 name="Louvre misc 400.jpg"/>
          <p:cNvPicPr/>
          <p:nvPr/>
        </p:nvPicPr>
        <p:blipFill>
          <a:blip r:embed="rId2">
            <a:extLst/>
          </a:blip>
          <a:stretch>
            <a:fillRect/>
          </a:stretch>
        </p:blipFill>
        <p:spPr>
          <a:xfrm>
            <a:off x="304800" y="2550978"/>
            <a:ext cx="12382500" cy="46355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Group 94"/>
          <p:cNvGrpSpPr/>
          <p:nvPr/>
        </p:nvGrpSpPr>
        <p:grpSpPr>
          <a:xfrm>
            <a:off x="6134100" y="736600"/>
            <a:ext cx="6248400" cy="8272585"/>
            <a:chOff x="-76200" y="-63500"/>
            <a:chExt cx="6248400" cy="8272584"/>
          </a:xfrm>
        </p:grpSpPr>
        <p:pic>
          <p:nvPicPr>
            <p:cNvPr id="93" name="map-bible Persian Empire.jpg"/>
            <p:cNvPicPr/>
            <p:nvPr/>
          </p:nvPicPr>
          <p:blipFill>
            <a:blip r:embed="rId2">
              <a:extLst/>
            </a:blip>
            <a:srcRect l="21819" r="21847"/>
            <a:stretch>
              <a:fillRect/>
            </a:stretch>
          </p:blipFill>
          <p:spPr>
            <a:xfrm>
              <a:off x="0" y="0"/>
              <a:ext cx="6108700" cy="8132885"/>
            </a:xfrm>
            <a:prstGeom prst="rect">
              <a:avLst/>
            </a:prstGeom>
            <a:ln>
              <a:noFill/>
            </a:ln>
            <a:effectLst/>
          </p:spPr>
        </p:pic>
        <p:pic>
          <p:nvPicPr>
            <p:cNvPr id="92" name="Picture 91"/>
            <p:cNvPicPr/>
            <p:nvPr/>
          </p:nvPicPr>
          <p:blipFill>
            <a:blip r:embed="rId3">
              <a:extLst/>
            </a:blip>
            <a:stretch>
              <a:fillRect/>
            </a:stretch>
          </p:blipFill>
          <p:spPr>
            <a:xfrm>
              <a:off x="-76200" y="-63500"/>
              <a:ext cx="6248400" cy="8272585"/>
            </a:xfrm>
            <a:prstGeom prst="rect">
              <a:avLst/>
            </a:prstGeom>
            <a:effectLst/>
          </p:spPr>
        </p:pic>
      </p:grpSp>
      <p:sp>
        <p:nvSpPr>
          <p:cNvPr id="95" name="Shape 95"/>
          <p:cNvSpPr/>
          <p:nvPr/>
        </p:nvSpPr>
        <p:spPr>
          <a:xfrm>
            <a:off x="939800" y="3352800"/>
            <a:ext cx="4927600" cy="5803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Medo-Persian Empire encompassed 127 provinces and spread from Greece to India, Armenia to Ethiopia (Esther 1:1). It was one of the greatest empires that has ever existed.</a:t>
            </a: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 name="Louvre misc 411.jpg"/>
          <p:cNvPicPr/>
          <p:nvPr/>
        </p:nvPicPr>
        <p:blipFill>
          <a:blip r:embed="rId2">
            <a:extLst/>
          </a:blip>
          <a:stretch>
            <a:fillRect/>
          </a:stretch>
        </p:blipFill>
        <p:spPr>
          <a:xfrm>
            <a:off x="3339970" y="304800"/>
            <a:ext cx="9537701" cy="9144000"/>
          </a:xfrm>
          <a:prstGeom prst="rect">
            <a:avLst/>
          </a:prstGeom>
          <a:ln w="12700">
            <a:miter lim="400000"/>
          </a:ln>
        </p:spPr>
      </p:pic>
      <p:sp>
        <p:nvSpPr>
          <p:cNvPr id="276" name="Shape 276"/>
          <p:cNvSpPr/>
          <p:nvPr/>
        </p:nvSpPr>
        <p:spPr>
          <a:xfrm>
            <a:off x="774700" y="1993900"/>
            <a:ext cx="2730500" cy="7010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ancient symbol of Asshur the sun god was still being used in Persia.</a:t>
            </a:r>
          </a:p>
        </p:txBody>
      </p:sp>
      <p:sp>
        <p:nvSpPr>
          <p:cNvPr id="277" name="Shape 277"/>
          <p:cNvSpPr/>
          <p:nvPr/>
        </p:nvSpPr>
        <p:spPr>
          <a:xfrm flipH="1">
            <a:off x="3659683" y="1952922"/>
            <a:ext cx="2751039" cy="977008"/>
          </a:xfrm>
          <a:prstGeom prst="line">
            <a:avLst/>
          </a:prstGeom>
          <a:ln w="127000">
            <a:solidFill>
              <a:srgbClr val="FFFFFF"/>
            </a:solidFill>
            <a:miter lim="400000"/>
            <a:headEnd type="stealth"/>
          </a:ln>
        </p:spPr>
        <p:txBody>
          <a:bodyPr lIns="0" tIns="0" rIns="0" bIns="0" anchor="ctr"/>
          <a:lstStyle/>
          <a:p>
            <a:pPr lvl="0"/>
            <a:endParaRPr/>
          </a:p>
        </p:txBody>
      </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9" name="Louvre misc 414.jpg"/>
          <p:cNvPicPr/>
          <p:nvPr/>
        </p:nvPicPr>
        <p:blipFill>
          <a:blip r:embed="rId2">
            <a:extLst/>
          </a:blip>
          <a:stretch>
            <a:fillRect/>
          </a:stretch>
        </p:blipFill>
        <p:spPr>
          <a:xfrm>
            <a:off x="2876515" y="304800"/>
            <a:ext cx="7239001" cy="9144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1" name="Louvre misc 428.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 name="Louvre misc 429 - Version 2.jpg"/>
          <p:cNvPicPr/>
          <p:nvPr/>
        </p:nvPicPr>
        <p:blipFill>
          <a:blip r:embed="rId2">
            <a:extLst/>
          </a:blip>
          <a:stretch>
            <a:fillRect/>
          </a:stretch>
        </p:blipFill>
        <p:spPr>
          <a:xfrm>
            <a:off x="-101600" y="0"/>
            <a:ext cx="13004800" cy="100203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 name="Louvre misc 430.jpg"/>
          <p:cNvPicPr/>
          <p:nvPr/>
        </p:nvPicPr>
        <p:blipFill>
          <a:blip r:embed="rId2">
            <a:extLst/>
          </a:blip>
          <a:stretch>
            <a:fillRect/>
          </a:stretch>
        </p:blipFill>
        <p:spPr>
          <a:xfrm>
            <a:off x="-10160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 name="Louvre misc 431.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9" name="Louvre misc 433.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 name="Louvre misc 465.jpg"/>
          <p:cNvPicPr/>
          <p:nvPr/>
        </p:nvPicPr>
        <p:blipFill>
          <a:blip r:embed="rId2">
            <a:extLst/>
          </a:blip>
          <a:stretch>
            <a:fillRect/>
          </a:stretch>
        </p:blipFill>
        <p:spPr>
          <a:xfrm>
            <a:off x="2209800" y="277911"/>
            <a:ext cx="8572500" cy="91948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 name="Louvre misc 466.jpg"/>
          <p:cNvPicPr/>
          <p:nvPr/>
        </p:nvPicPr>
        <p:blipFill>
          <a:blip r:embed="rId2">
            <a:extLst/>
          </a:blip>
          <a:stretch>
            <a:fillRect/>
          </a:stretch>
        </p:blipFill>
        <p:spPr>
          <a:xfrm>
            <a:off x="2298700" y="304601"/>
            <a:ext cx="8407400" cy="91313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5" name="Louvre misc 467.jpg"/>
          <p:cNvPicPr/>
          <p:nvPr/>
        </p:nvPicPr>
        <p:blipFill>
          <a:blip r:embed="rId2">
            <a:extLst/>
          </a:blip>
          <a:stretch>
            <a:fillRect/>
          </a:stretch>
        </p:blipFill>
        <p:spPr>
          <a:xfrm>
            <a:off x="1079500" y="311125"/>
            <a:ext cx="10845800" cy="91313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map-bible Persian Empire - Version 2.jpg"/>
          <p:cNvPicPr/>
          <p:nvPr/>
        </p:nvPicPr>
        <p:blipFill>
          <a:blip r:embed="rId2">
            <a:extLst/>
          </a:blip>
          <a:stretch>
            <a:fillRect/>
          </a:stretch>
        </p:blipFill>
        <p:spPr>
          <a:xfrm>
            <a:off x="0" y="-12700"/>
            <a:ext cx="13013076" cy="97663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 name="oriental museum 472 - Version 2.jpg"/>
          <p:cNvPicPr/>
          <p:nvPr/>
        </p:nvPicPr>
        <p:blipFill>
          <a:blip r:embed="rId2">
            <a:extLst/>
          </a:blip>
          <a:stretch>
            <a:fillRect/>
          </a:stretch>
        </p:blipFill>
        <p:spPr>
          <a:xfrm>
            <a:off x="0" y="0"/>
            <a:ext cx="129921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1" name="Group 301"/>
          <p:cNvGrpSpPr/>
          <p:nvPr/>
        </p:nvGrpSpPr>
        <p:grpSpPr>
          <a:xfrm>
            <a:off x="5969000" y="660400"/>
            <a:ext cx="6362700" cy="8424761"/>
            <a:chOff x="-76200" y="-63500"/>
            <a:chExt cx="6362700" cy="8424760"/>
          </a:xfrm>
        </p:grpSpPr>
        <p:pic>
          <p:nvPicPr>
            <p:cNvPr id="300" name="Louvre misc 439.jpg"/>
            <p:cNvPicPr/>
            <p:nvPr/>
          </p:nvPicPr>
          <p:blipFill>
            <a:blip r:embed="rId2">
              <a:extLst/>
            </a:blip>
            <a:srcRect l="22695" r="7454"/>
            <a:stretch>
              <a:fillRect/>
            </a:stretch>
          </p:blipFill>
          <p:spPr>
            <a:xfrm>
              <a:off x="0" y="0"/>
              <a:ext cx="6223000" cy="8285061"/>
            </a:xfrm>
            <a:prstGeom prst="rect">
              <a:avLst/>
            </a:prstGeom>
            <a:ln>
              <a:noFill/>
            </a:ln>
            <a:effectLst/>
          </p:spPr>
        </p:pic>
        <p:pic>
          <p:nvPicPr>
            <p:cNvPr id="299" name="Picture 298"/>
            <p:cNvPicPr/>
            <p:nvPr/>
          </p:nvPicPr>
          <p:blipFill>
            <a:blip r:embed="rId3">
              <a:extLst/>
            </a:blip>
            <a:stretch>
              <a:fillRect/>
            </a:stretch>
          </p:blipFill>
          <p:spPr>
            <a:xfrm>
              <a:off x="-76200" y="-63500"/>
              <a:ext cx="6362700" cy="8424761"/>
            </a:xfrm>
            <a:prstGeom prst="rect">
              <a:avLst/>
            </a:prstGeom>
            <a:effectLst/>
          </p:spPr>
        </p:pic>
      </p:grpSp>
      <p:sp>
        <p:nvSpPr>
          <p:cNvPr id="302" name="Shape 302"/>
          <p:cNvSpPr/>
          <p:nvPr/>
        </p:nvSpPr>
        <p:spPr>
          <a:xfrm>
            <a:off x="863600" y="3327400"/>
            <a:ext cx="4800600" cy="5499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Many beautiful objects have been recovered from the ancient palace that give us a glimpse into life in that day. Some of these would have been seen by Nehemiah and Esther.</a:t>
            </a:r>
          </a:p>
        </p:txBody>
      </p:sp>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6" name="Group 306"/>
          <p:cNvGrpSpPr/>
          <p:nvPr/>
        </p:nvGrpSpPr>
        <p:grpSpPr>
          <a:xfrm>
            <a:off x="3314700" y="660400"/>
            <a:ext cx="6362700" cy="8424761"/>
            <a:chOff x="-76200" y="-63500"/>
            <a:chExt cx="6362700" cy="8424760"/>
          </a:xfrm>
        </p:grpSpPr>
        <p:pic>
          <p:nvPicPr>
            <p:cNvPr id="305" name="Louvre misc 441.jpg"/>
            <p:cNvPicPr/>
            <p:nvPr/>
          </p:nvPicPr>
          <p:blipFill>
            <a:blip r:embed="rId2">
              <a:extLst/>
            </a:blip>
            <a:srcRect l="6911" r="6820"/>
            <a:stretch>
              <a:fillRect/>
            </a:stretch>
          </p:blipFill>
          <p:spPr>
            <a:xfrm>
              <a:off x="0" y="0"/>
              <a:ext cx="6223000" cy="8280400"/>
            </a:xfrm>
            <a:prstGeom prst="rect">
              <a:avLst/>
            </a:prstGeom>
            <a:ln>
              <a:noFill/>
            </a:ln>
            <a:effectLst/>
          </p:spPr>
        </p:pic>
        <p:pic>
          <p:nvPicPr>
            <p:cNvPr id="304" name="Picture 303"/>
            <p:cNvPicPr/>
            <p:nvPr/>
          </p:nvPicPr>
          <p:blipFill>
            <a:blip r:embed="rId3">
              <a:extLst/>
            </a:blip>
            <a:stretch>
              <a:fillRect/>
            </a:stretch>
          </p:blipFill>
          <p:spPr>
            <a:xfrm>
              <a:off x="-76200" y="-63500"/>
              <a:ext cx="6362700" cy="8424761"/>
            </a:xfrm>
            <a:prstGeom prst="rect">
              <a:avLst/>
            </a:prstGeom>
            <a:effectLst/>
          </p:spPr>
        </p:pic>
      </p:grpSp>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0" name="Group 310"/>
          <p:cNvGrpSpPr/>
          <p:nvPr/>
        </p:nvGrpSpPr>
        <p:grpSpPr>
          <a:xfrm>
            <a:off x="3314700" y="660400"/>
            <a:ext cx="6362700" cy="8424761"/>
            <a:chOff x="-76200" y="-63500"/>
            <a:chExt cx="6362700" cy="8424760"/>
          </a:xfrm>
        </p:grpSpPr>
        <p:pic>
          <p:nvPicPr>
            <p:cNvPr id="309" name="Louvre misc 442.jpg"/>
            <p:cNvPicPr/>
            <p:nvPr/>
          </p:nvPicPr>
          <p:blipFill>
            <a:blip r:embed="rId2">
              <a:extLst/>
            </a:blip>
            <a:srcRect l="66" t="7427" b="7295"/>
            <a:stretch>
              <a:fillRect/>
            </a:stretch>
          </p:blipFill>
          <p:spPr>
            <a:xfrm>
              <a:off x="0" y="0"/>
              <a:ext cx="6218843" cy="8285061"/>
            </a:xfrm>
            <a:prstGeom prst="rect">
              <a:avLst/>
            </a:prstGeom>
            <a:ln>
              <a:noFill/>
            </a:ln>
            <a:effectLst/>
          </p:spPr>
        </p:pic>
        <p:pic>
          <p:nvPicPr>
            <p:cNvPr id="308" name="Picture 307"/>
            <p:cNvPicPr/>
            <p:nvPr/>
          </p:nvPicPr>
          <p:blipFill>
            <a:blip r:embed="rId3">
              <a:extLst/>
            </a:blip>
            <a:stretch>
              <a:fillRect/>
            </a:stretch>
          </p:blipFill>
          <p:spPr>
            <a:xfrm>
              <a:off x="-76200" y="-63500"/>
              <a:ext cx="6362700" cy="8424761"/>
            </a:xfrm>
            <a:prstGeom prst="rect">
              <a:avLst/>
            </a:prstGeom>
            <a:effectLst/>
          </p:spPr>
        </p:pic>
      </p:grpSp>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4" name="Group 314"/>
          <p:cNvGrpSpPr/>
          <p:nvPr/>
        </p:nvGrpSpPr>
        <p:grpSpPr>
          <a:xfrm>
            <a:off x="3314700" y="660400"/>
            <a:ext cx="6362700" cy="8424761"/>
            <a:chOff x="-76200" y="-63500"/>
            <a:chExt cx="6362700" cy="8424760"/>
          </a:xfrm>
        </p:grpSpPr>
        <p:pic>
          <p:nvPicPr>
            <p:cNvPr id="313" name="Louvre misc 444.jpg"/>
            <p:cNvPicPr/>
            <p:nvPr/>
          </p:nvPicPr>
          <p:blipFill>
            <a:blip r:embed="rId2">
              <a:extLst/>
            </a:blip>
            <a:srcRect l="66" t="8682" b="15194"/>
            <a:stretch>
              <a:fillRect/>
            </a:stretch>
          </p:blipFill>
          <p:spPr>
            <a:xfrm>
              <a:off x="0" y="0"/>
              <a:ext cx="6218843" cy="8285061"/>
            </a:xfrm>
            <a:prstGeom prst="rect">
              <a:avLst/>
            </a:prstGeom>
            <a:ln>
              <a:noFill/>
            </a:ln>
            <a:effectLst/>
          </p:spPr>
        </p:pic>
        <p:pic>
          <p:nvPicPr>
            <p:cNvPr id="312" name="Picture 311"/>
            <p:cNvPicPr/>
            <p:nvPr/>
          </p:nvPicPr>
          <p:blipFill>
            <a:blip r:embed="rId3">
              <a:extLst/>
            </a:blip>
            <a:stretch>
              <a:fillRect/>
            </a:stretch>
          </p:blipFill>
          <p:spPr>
            <a:xfrm>
              <a:off x="-76200" y="-63500"/>
              <a:ext cx="6362700" cy="8424761"/>
            </a:xfrm>
            <a:prstGeom prst="rect">
              <a:avLst/>
            </a:prstGeom>
            <a:effectLst/>
          </p:spPr>
        </p:pic>
      </p:gr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 name="Louvre misc 443.jpg"/>
          <p:cNvPicPr/>
          <p:nvPr/>
        </p:nvPicPr>
        <p:blipFill>
          <a:blip r:embed="rId2">
            <a:extLst/>
          </a:blip>
          <a:stretch>
            <a:fillRect/>
          </a:stretch>
        </p:blipFill>
        <p:spPr>
          <a:xfrm>
            <a:off x="2272629" y="254000"/>
            <a:ext cx="8458201" cy="92329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 name="Louvre misc 404.jpg"/>
          <p:cNvPicPr/>
          <p:nvPr/>
        </p:nvPicPr>
        <p:blipFill>
          <a:blip r:embed="rId2">
            <a:extLst/>
          </a:blip>
          <a:stretch>
            <a:fillRect/>
          </a:stretch>
        </p:blipFill>
        <p:spPr>
          <a:xfrm>
            <a:off x="1914335" y="279400"/>
            <a:ext cx="9156701" cy="91821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0" name="Louvre misc 407.jpg"/>
          <p:cNvPicPr/>
          <p:nvPr/>
        </p:nvPicPr>
        <p:blipFill>
          <a:blip r:embed="rId2">
            <a:extLst/>
          </a:blip>
          <a:stretch>
            <a:fillRect/>
          </a:stretch>
        </p:blipFill>
        <p:spPr>
          <a:xfrm>
            <a:off x="838200" y="647700"/>
            <a:ext cx="7518400" cy="5638800"/>
          </a:xfrm>
          <a:prstGeom prst="rect">
            <a:avLst/>
          </a:prstGeom>
          <a:ln w="12700">
            <a:miter lim="400000"/>
          </a:ln>
        </p:spPr>
      </p:pic>
      <p:sp>
        <p:nvSpPr>
          <p:cNvPr id="321" name="Shape 321"/>
          <p:cNvSpPr/>
          <p:nvPr/>
        </p:nvSpPr>
        <p:spPr>
          <a:xfrm>
            <a:off x="850900" y="6515100"/>
            <a:ext cx="4800600" cy="2882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This silver bowl is inscribed with the name of “Artaxerxes, the great king.”</a:t>
            </a:r>
          </a:p>
        </p:txBody>
      </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 name="Louvre misc 407.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5" name="Louvre misc 445.jpg"/>
          <p:cNvPicPr/>
          <p:nvPr/>
        </p:nvPicPr>
        <p:blipFill>
          <a:blip r:embed="rId2">
            <a:extLst/>
          </a:blip>
          <a:stretch>
            <a:fillRect/>
          </a:stretch>
        </p:blipFill>
        <p:spPr>
          <a:xfrm>
            <a:off x="0" y="0"/>
            <a:ext cx="13004800" cy="100584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Shape 99"/>
          <p:cNvSpPr/>
          <p:nvPr/>
        </p:nvSpPr>
        <p:spPr>
          <a:xfrm>
            <a:off x="812800" y="736600"/>
            <a:ext cx="11709400" cy="2044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Persians maintained a major road system with rest stations, inns, and guarded garrisons that kept the highways free from bandits.</a:t>
            </a:r>
          </a:p>
        </p:txBody>
      </p:sp>
      <p:pic>
        <p:nvPicPr>
          <p:cNvPr id="100" name="history_persianharita.png"/>
          <p:cNvPicPr/>
          <p:nvPr/>
        </p:nvPicPr>
        <p:blipFill>
          <a:blip r:embed="rId2">
            <a:extLst/>
          </a:blip>
          <a:stretch>
            <a:fillRect/>
          </a:stretch>
        </p:blipFill>
        <p:spPr>
          <a:xfrm>
            <a:off x="914400" y="3149600"/>
            <a:ext cx="11252201" cy="56261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 name="Louvre misc 410.jpg"/>
          <p:cNvPicPr/>
          <p:nvPr/>
        </p:nvPicPr>
        <p:blipFill>
          <a:blip r:embed="rId2">
            <a:extLst/>
          </a:blip>
          <a:stretch>
            <a:fillRect/>
          </a:stretch>
        </p:blipFill>
        <p:spPr>
          <a:xfrm>
            <a:off x="0" y="0"/>
            <a:ext cx="13004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9" name="british museum 146.jpg"/>
          <p:cNvPicPr/>
          <p:nvPr/>
        </p:nvPicPr>
        <p:blipFill>
          <a:blip r:embed="rId2">
            <a:extLst/>
          </a:blip>
          <a:stretch>
            <a:fillRect/>
          </a:stretch>
        </p:blipFill>
        <p:spPr>
          <a:xfrm>
            <a:off x="0" y="0"/>
            <a:ext cx="13093701" cy="9718099"/>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3" name="Group 333"/>
          <p:cNvGrpSpPr/>
          <p:nvPr/>
        </p:nvGrpSpPr>
        <p:grpSpPr>
          <a:xfrm>
            <a:off x="5851596" y="635000"/>
            <a:ext cx="6530905" cy="8648700"/>
            <a:chOff x="-76199" y="-63500"/>
            <a:chExt cx="6530903" cy="8648700"/>
          </a:xfrm>
        </p:grpSpPr>
        <p:pic>
          <p:nvPicPr>
            <p:cNvPr id="332" name="british museum 122.jpg"/>
            <p:cNvPicPr/>
            <p:nvPr/>
          </p:nvPicPr>
          <p:blipFill>
            <a:blip r:embed="rId2">
              <a:extLst/>
            </a:blip>
            <a:srcRect l="66"/>
            <a:stretch>
              <a:fillRect/>
            </a:stretch>
          </p:blipFill>
          <p:spPr>
            <a:xfrm>
              <a:off x="0" y="0"/>
              <a:ext cx="6391205" cy="8509000"/>
            </a:xfrm>
            <a:prstGeom prst="rect">
              <a:avLst/>
            </a:prstGeom>
            <a:ln>
              <a:noFill/>
            </a:ln>
            <a:effectLst/>
          </p:spPr>
        </p:pic>
        <p:pic>
          <p:nvPicPr>
            <p:cNvPr id="331" name="Picture 330"/>
            <p:cNvPicPr/>
            <p:nvPr/>
          </p:nvPicPr>
          <p:blipFill>
            <a:blip r:embed="rId3">
              <a:extLst/>
            </a:blip>
            <a:stretch>
              <a:fillRect/>
            </a:stretch>
          </p:blipFill>
          <p:spPr>
            <a:xfrm>
              <a:off x="-76200" y="-63500"/>
              <a:ext cx="6530905" cy="8648700"/>
            </a:xfrm>
            <a:prstGeom prst="rect">
              <a:avLst/>
            </a:prstGeom>
            <a:effectLst/>
          </p:spPr>
        </p:pic>
      </p:grpSp>
      <p:sp>
        <p:nvSpPr>
          <p:cNvPr id="334" name="Shape 334"/>
          <p:cNvSpPr/>
          <p:nvPr/>
        </p:nvSpPr>
        <p:spPr>
          <a:xfrm>
            <a:off x="889000" y="4673600"/>
            <a:ext cx="4800600" cy="4635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This is a rhyton, which was used to pour wine into cups. Nehemiah could have used one of these.</a:t>
            </a:r>
          </a:p>
        </p:txBody>
      </p:sp>
    </p:spTree>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8" name="Group 338"/>
          <p:cNvGrpSpPr/>
          <p:nvPr/>
        </p:nvGrpSpPr>
        <p:grpSpPr>
          <a:xfrm>
            <a:off x="3257691" y="584200"/>
            <a:ext cx="6483209" cy="8585200"/>
            <a:chOff x="-76200" y="-63500"/>
            <a:chExt cx="6483208" cy="8585200"/>
          </a:xfrm>
        </p:grpSpPr>
        <p:pic>
          <p:nvPicPr>
            <p:cNvPr id="337" name="Louvre misc 406.jpg"/>
            <p:cNvPicPr/>
            <p:nvPr/>
          </p:nvPicPr>
          <p:blipFill>
            <a:blip r:embed="rId2">
              <a:extLst/>
            </a:blip>
            <a:srcRect l="66" t="3034" b="2883"/>
            <a:stretch>
              <a:fillRect/>
            </a:stretch>
          </p:blipFill>
          <p:spPr>
            <a:xfrm>
              <a:off x="0" y="0"/>
              <a:ext cx="6343509" cy="8445500"/>
            </a:xfrm>
            <a:prstGeom prst="rect">
              <a:avLst/>
            </a:prstGeom>
            <a:ln>
              <a:noFill/>
            </a:ln>
            <a:effectLst/>
          </p:spPr>
        </p:pic>
        <p:pic>
          <p:nvPicPr>
            <p:cNvPr id="336" name="Picture 335"/>
            <p:cNvPicPr/>
            <p:nvPr/>
          </p:nvPicPr>
          <p:blipFill>
            <a:blip r:embed="rId3">
              <a:extLst/>
            </a:blip>
            <a:stretch>
              <a:fillRect/>
            </a:stretch>
          </p:blipFill>
          <p:spPr>
            <a:xfrm>
              <a:off x="-76200" y="-63500"/>
              <a:ext cx="6483209" cy="8585200"/>
            </a:xfrm>
            <a:prstGeom prst="rect">
              <a:avLst/>
            </a:prstGeom>
            <a:effectLst/>
          </p:spPr>
        </p:pic>
      </p:grpSp>
    </p:spTree>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2" name="Group 342"/>
          <p:cNvGrpSpPr/>
          <p:nvPr/>
        </p:nvGrpSpPr>
        <p:grpSpPr>
          <a:xfrm>
            <a:off x="5867400" y="635000"/>
            <a:ext cx="6515100" cy="8627660"/>
            <a:chOff x="-76200" y="-63500"/>
            <a:chExt cx="6515100" cy="8627659"/>
          </a:xfrm>
        </p:grpSpPr>
        <p:pic>
          <p:nvPicPr>
            <p:cNvPr id="341" name="Louvre misc 405.jpg"/>
            <p:cNvPicPr/>
            <p:nvPr/>
          </p:nvPicPr>
          <p:blipFill>
            <a:blip r:embed="rId2">
              <a:extLst/>
            </a:blip>
            <a:srcRect l="66" t="5714" b="5714"/>
            <a:stretch>
              <a:fillRect/>
            </a:stretch>
          </p:blipFill>
          <p:spPr>
            <a:xfrm>
              <a:off x="0" y="0"/>
              <a:ext cx="6375400" cy="8487960"/>
            </a:xfrm>
            <a:prstGeom prst="rect">
              <a:avLst/>
            </a:prstGeom>
            <a:ln>
              <a:noFill/>
            </a:ln>
            <a:effectLst/>
          </p:spPr>
        </p:pic>
        <p:pic>
          <p:nvPicPr>
            <p:cNvPr id="340" name="Picture 339"/>
            <p:cNvPicPr/>
            <p:nvPr/>
          </p:nvPicPr>
          <p:blipFill>
            <a:blip r:embed="rId3">
              <a:extLst/>
            </a:blip>
            <a:stretch>
              <a:fillRect/>
            </a:stretch>
          </p:blipFill>
          <p:spPr>
            <a:xfrm>
              <a:off x="-76200" y="-63500"/>
              <a:ext cx="6515100" cy="8627660"/>
            </a:xfrm>
            <a:prstGeom prst="rect">
              <a:avLst/>
            </a:prstGeom>
            <a:effectLst/>
          </p:spPr>
        </p:pic>
      </p:grpSp>
      <p:sp>
        <p:nvSpPr>
          <p:cNvPr id="343" name="Shape 343"/>
          <p:cNvSpPr/>
          <p:nvPr/>
        </p:nvSpPr>
        <p:spPr>
          <a:xfrm>
            <a:off x="863600" y="3251200"/>
            <a:ext cx="4800600" cy="5041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lnSpcReduction="10000"/>
          </a:bodyPr>
          <a:lstStyle/>
          <a:p>
            <a:pPr lvl="1" indent="0" defTabSz="584200">
              <a:lnSpc>
                <a:spcPct val="110000"/>
              </a:lnSpc>
              <a:defRPr sz="1800"/>
            </a:pPr>
            <a:r>
              <a:rPr sz="3600">
                <a:solidFill>
                  <a:srgbClr val="94E3FE"/>
                </a:solidFill>
                <a:latin typeface="+mj-lt"/>
                <a:ea typeface="+mj-ea"/>
                <a:cs typeface="+mj-cs"/>
                <a:sym typeface="Helvetica Neue Bold Condensed"/>
              </a:rPr>
              <a:t>The king’s cupbearer was a privileged position. He was the head of the servants. An image found at Susa depicts a line of servants waiting on the king, and the cupbearer is first in line.</a:t>
            </a:r>
          </a:p>
        </p:txBody>
      </p:sp>
    </p:spTree>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Shape 345"/>
          <p:cNvSpPr>
            <a:spLocks noGrp="1"/>
          </p:cNvSpPr>
          <p:nvPr>
            <p:ph type="body" idx="1"/>
          </p:nvPr>
        </p:nvSpPr>
        <p:spPr>
          <a:xfrm>
            <a:off x="457200" y="4775200"/>
            <a:ext cx="5867400" cy="4064000"/>
          </a:xfrm>
          <a:prstGeom prst="rect">
            <a:avLst/>
          </a:prstGeom>
        </p:spPr>
        <p:txBody>
          <a:bodyPr/>
          <a:lstStyle/>
          <a:p>
            <a:pPr lvl="0">
              <a:defRPr sz="1800" spc="0">
                <a:solidFill>
                  <a:srgbClr val="000000"/>
                </a:solidFill>
              </a:defRPr>
            </a:pPr>
            <a:r>
              <a:rPr sz="3600" b="1" spc="-47">
                <a:solidFill>
                  <a:srgbClr val="CBCBCB"/>
                </a:solidFill>
                <a:latin typeface="Gill Sans SemiBold"/>
                <a:ea typeface="Gill Sans SemiBold"/>
                <a:cs typeface="Gill Sans SemiBold"/>
                <a:sym typeface="Gill Sans SemiBold"/>
              </a:rPr>
              <a:t>NOTE TO TEACHERS</a:t>
            </a:r>
          </a:p>
          <a:p>
            <a:pPr lvl="0">
              <a:defRPr sz="1800" spc="0">
                <a:solidFill>
                  <a:srgbClr val="000000"/>
                </a:solidFill>
              </a:defRPr>
            </a:pPr>
            <a:endParaRPr sz="3600" spc="-47">
              <a:solidFill>
                <a:srgbClr val="CBCBCB"/>
              </a:solidFill>
              <a:latin typeface="Gill Sans SemiBold"/>
              <a:ea typeface="Gill Sans SemiBold"/>
              <a:cs typeface="Gill Sans SemiBold"/>
              <a:sym typeface="Gill Sans SemiBold"/>
            </a:endParaRPr>
          </a:p>
          <a:p>
            <a:pPr lvl="0">
              <a:defRPr sz="1800" spc="0">
                <a:solidFill>
                  <a:srgbClr val="000000"/>
                </a:solidFill>
              </a:defRPr>
            </a:pPr>
            <a:r>
              <a:rPr sz="3600" spc="-47">
                <a:solidFill>
                  <a:srgbClr val="CBCBCB"/>
                </a:solidFill>
                <a:latin typeface="Gill Sans SemiBold"/>
                <a:ea typeface="Gill Sans SemiBold"/>
                <a:cs typeface="Gill Sans SemiBold"/>
                <a:sym typeface="Gill Sans SemiBold"/>
              </a:rPr>
              <a:t>There are review questions and a summary to this section in the book An Unshakeable Faith.</a:t>
            </a:r>
          </a:p>
        </p:txBody>
      </p:sp>
      <p:grpSp>
        <p:nvGrpSpPr>
          <p:cNvPr id="348" name="Group 348"/>
          <p:cNvGrpSpPr/>
          <p:nvPr/>
        </p:nvGrpSpPr>
        <p:grpSpPr>
          <a:xfrm>
            <a:off x="6560753" y="901700"/>
            <a:ext cx="5821747" cy="7327900"/>
            <a:chOff x="-271846" y="-127000"/>
            <a:chExt cx="5821746" cy="7327900"/>
          </a:xfrm>
        </p:grpSpPr>
        <p:pic>
          <p:nvPicPr>
            <p:cNvPr id="347"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346" name="Picture 345"/>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Shape 350"/>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353" name="Group 353"/>
          <p:cNvGrpSpPr/>
          <p:nvPr/>
        </p:nvGrpSpPr>
        <p:grpSpPr>
          <a:xfrm>
            <a:off x="9141817" y="2451100"/>
            <a:ext cx="3139083" cy="3848100"/>
            <a:chOff x="-269314" y="-127000"/>
            <a:chExt cx="3139081" cy="3848100"/>
          </a:xfrm>
        </p:grpSpPr>
        <p:pic>
          <p:nvPicPr>
            <p:cNvPr id="352"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351" name="Picture 350"/>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 name="history_persianharita.png"/>
          <p:cNvPicPr/>
          <p:nvPr/>
        </p:nvPicPr>
        <p:blipFill>
          <a:blip r:embed="rId2">
            <a:extLst/>
          </a:blip>
          <a:stretch>
            <a:fillRect/>
          </a:stretch>
        </p:blipFill>
        <p:spPr>
          <a:xfrm>
            <a:off x="876300" y="3162300"/>
            <a:ext cx="11252201" cy="5626101"/>
          </a:xfrm>
          <a:prstGeom prst="rect">
            <a:avLst/>
          </a:prstGeom>
          <a:ln w="12700">
            <a:miter lim="400000"/>
          </a:ln>
        </p:spPr>
      </p:pic>
      <p:sp>
        <p:nvSpPr>
          <p:cNvPr id="103" name="Shape 103"/>
          <p:cNvSpPr/>
          <p:nvPr/>
        </p:nvSpPr>
        <p:spPr>
          <a:xfrm>
            <a:off x="886458" y="703589"/>
            <a:ext cx="11569701" cy="3556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The Royal Road stretched almost 1,600 miles from Susa to Sardis and post stations with fresh horses were placed about every 15 miles along its length. </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Shape 105"/>
          <p:cNvSpPr/>
          <p:nvPr/>
        </p:nvSpPr>
        <p:spPr>
          <a:xfrm>
            <a:off x="822958" y="1109989"/>
            <a:ext cx="11569701" cy="21971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1" indent="0" defTabSz="584200">
              <a:lnSpc>
                <a:spcPct val="110000"/>
              </a:lnSpc>
              <a:defRPr sz="1800"/>
            </a:pPr>
            <a:r>
              <a:rPr sz="3600">
                <a:solidFill>
                  <a:srgbClr val="94E3FE"/>
                </a:solidFill>
                <a:latin typeface="+mj-lt"/>
                <a:ea typeface="+mj-ea"/>
                <a:cs typeface="+mj-cs"/>
                <a:sym typeface="Helvetica Neue Bold Condensed"/>
              </a:rPr>
              <a:t>A caravan could travel the length of the road in 90 days, but a courier could make the same trip in a week. It was a pony express system.</a:t>
            </a:r>
          </a:p>
        </p:txBody>
      </p:sp>
      <p:pic>
        <p:nvPicPr>
          <p:cNvPr id="106" name="history_persianharita.png"/>
          <p:cNvPicPr/>
          <p:nvPr/>
        </p:nvPicPr>
        <p:blipFill>
          <a:blip r:embed="rId2">
            <a:extLst/>
          </a:blip>
          <a:stretch>
            <a:fillRect/>
          </a:stretch>
        </p:blipFill>
        <p:spPr>
          <a:xfrm>
            <a:off x="876300" y="3454400"/>
            <a:ext cx="11252201" cy="5626101"/>
          </a:xfrm>
          <a:prstGeom prst="rect">
            <a:avLst/>
          </a:prstGeom>
          <a:ln w="12700">
            <a:miter lim="400000"/>
          </a:ln>
        </p:spPr>
      </p:pic>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1373</Words>
  <Application>Microsoft Office PowerPoint</Application>
  <PresentationFormat>Custom</PresentationFormat>
  <Paragraphs>69</Paragraphs>
  <Slides>76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76</vt:i4>
      </vt:variant>
    </vt:vector>
  </HeadingPairs>
  <TitlesOfParts>
    <vt:vector size="85" baseType="lpstr">
      <vt:lpstr>Copperplate</vt:lpstr>
      <vt:lpstr>Gill Sans</vt:lpstr>
      <vt:lpstr>Gill Sans SemiBold</vt:lpstr>
      <vt:lpstr>Helvetica</vt:lpstr>
      <vt:lpstr>Helvetica Neue</vt:lpstr>
      <vt:lpstr>Helvetica Neue Bold Condensed</vt:lpstr>
      <vt:lpstr>Helvetica Neue Light</vt:lpstr>
      <vt:lpstr>Lucida Grande</vt:lpstr>
      <vt:lpstr>Blueprint</vt:lpstr>
      <vt:lpstr>PowerPoint Presentation</vt:lpstr>
      <vt:lpstr>PowerPoint Presentation</vt:lpstr>
      <vt:lpstr>Archaeological Treasures that Confirm the Bible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1</cp:revision>
  <dcterms:modified xsi:type="dcterms:W3CDTF">2015-02-06T22:47:11Z</dcterms:modified>
</cp:coreProperties>
</file>