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Lst>
  <p:sldSz cx="13004800" cy="9753600"/>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 styleId="{D51ADE6A-740E-44AE-83CC-AE7238B6C88D}"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3" name="Shape 7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74" name="Shape 7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298276772"/>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69" name="Shape 69"/>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1" name="Shape 71"/>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lIns="0" tIns="0" rIns="0" bIns="0" anchor="b"/>
          <a:lstStyle>
            <a:lvl1pPr marL="0" algn="ctr">
              <a:lnSpc>
                <a:spcPct val="100000"/>
              </a:lnSpc>
              <a:defRPr sz="7000" spc="-92">
                <a:solidFill>
                  <a:srgbClr val="E5E5E5"/>
                </a:solidFill>
                <a:latin typeface="Copperplate"/>
                <a:ea typeface="Copperplate"/>
                <a:cs typeface="Copperplate"/>
                <a:sym typeface="Copperplate"/>
              </a:defRPr>
            </a:lvl1pPr>
          </a:lstStyle>
          <a:p>
            <a:pPr lvl="0">
              <a:defRPr sz="1800" spc="0">
                <a:solidFill>
                  <a:srgbClr val="000000"/>
                </a:solidFill>
              </a:defRPr>
            </a:pPr>
            <a:r>
              <a:rPr sz="7000" spc="-92">
                <a:solidFill>
                  <a:srgbClr val="E5E5E5"/>
                </a:solidFill>
              </a:rPr>
              <a:t>Title Text</a:t>
            </a:r>
          </a:p>
        </p:txBody>
      </p:sp>
      <p:sp>
        <p:nvSpPr>
          <p:cNvPr id="72" name="Shape 72"/>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pc="-47">
                <a:solidFill>
                  <a:srgbClr val="CBCBCB"/>
                </a:solidFill>
                <a:latin typeface="Copperplate"/>
                <a:ea typeface="Copperplate"/>
                <a:cs typeface="Copperplate"/>
                <a:sym typeface="Copperplate"/>
              </a:defRPr>
            </a:lvl1pPr>
            <a:lvl2pPr marL="0" indent="0" algn="ctr">
              <a:spcBef>
                <a:spcPts val="0"/>
              </a:spcBef>
              <a:buSzTx/>
              <a:buNone/>
              <a:defRPr spc="-47">
                <a:solidFill>
                  <a:srgbClr val="CBCBCB"/>
                </a:solidFill>
                <a:latin typeface="Copperplate"/>
                <a:ea typeface="Copperplate"/>
                <a:cs typeface="Copperplate"/>
                <a:sym typeface="Copperplate"/>
              </a:defRPr>
            </a:lvl2pPr>
            <a:lvl3pPr marL="0" indent="0" algn="ctr">
              <a:spcBef>
                <a:spcPts val="0"/>
              </a:spcBef>
              <a:buSzTx/>
              <a:buNone/>
              <a:defRPr spc="-47">
                <a:solidFill>
                  <a:srgbClr val="CBCBCB"/>
                </a:solidFill>
                <a:latin typeface="Copperplate"/>
                <a:ea typeface="Copperplate"/>
                <a:cs typeface="Copperplate"/>
                <a:sym typeface="Copperplate"/>
              </a:defRPr>
            </a:lvl3pPr>
            <a:lvl4pPr marL="0" indent="0" algn="ctr">
              <a:spcBef>
                <a:spcPts val="0"/>
              </a:spcBef>
              <a:buSzTx/>
              <a:buNone/>
              <a:defRPr spc="-47">
                <a:solidFill>
                  <a:srgbClr val="CBCBCB"/>
                </a:solidFill>
                <a:latin typeface="Copperplate"/>
                <a:ea typeface="Copperplate"/>
                <a:cs typeface="Copperplate"/>
                <a:sym typeface="Copperplate"/>
              </a:defRPr>
            </a:lvl4pPr>
            <a:lvl5pPr marL="0" indent="0" algn="ctr">
              <a:spcBef>
                <a:spcPts val="0"/>
              </a:spcBef>
              <a:buSzTx/>
              <a:buNone/>
              <a:defRPr spc="-47">
                <a:solidFill>
                  <a:srgbClr val="CBCBCB"/>
                </a:solidFill>
                <a:latin typeface="Copperplate"/>
                <a:ea typeface="Copperplate"/>
                <a:cs typeface="Copperplate"/>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3"/>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lgn="ctr" defTabSz="58420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buBlip>
                <a:blip r:embed="rId24"/>
              </a:buBlip>
            </a:lvl1pPr>
            <a:lvl2pPr>
              <a:buBlip>
                <a:blip r:embed="rId24"/>
              </a:buBlip>
            </a:lvl2pPr>
            <a:lvl3pPr>
              <a:buBlip>
                <a:blip r:embed="rId24"/>
              </a:buBlip>
            </a:lvl3pPr>
            <a:lvl4pPr>
              <a:buBlip>
                <a:blip r:embed="rId24"/>
              </a:buBlip>
            </a:lvl4pPr>
            <a:lvl5pPr>
              <a:buBlip>
                <a:blip r:embed="rId24"/>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9.pn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1.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jpe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9.jpe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0.jpe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9.jpe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0.xml"/><Relationship Id="rId4" Type="http://schemas.openxmlformats.org/officeDocument/2006/relationships/image" Target="../media/image53.jpeg"/></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4.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5.jpeg"/><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5.jpeg"/><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5.jpe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jpe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Shape 7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9" name="Group 79"/>
          <p:cNvGrpSpPr/>
          <p:nvPr/>
        </p:nvGrpSpPr>
        <p:grpSpPr>
          <a:xfrm>
            <a:off x="9141817" y="2451100"/>
            <a:ext cx="3139083" cy="3848100"/>
            <a:chOff x="-269314" y="-127000"/>
            <a:chExt cx="3139081" cy="3848100"/>
          </a:xfrm>
        </p:grpSpPr>
        <p:pic>
          <p:nvPicPr>
            <p:cNvPr id="78"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7" name="Picture 76"/>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Group 122"/>
          <p:cNvGrpSpPr/>
          <p:nvPr/>
        </p:nvGrpSpPr>
        <p:grpSpPr>
          <a:xfrm>
            <a:off x="7107766" y="946939"/>
            <a:ext cx="5147734" cy="6807201"/>
            <a:chOff x="-80433" y="-63500"/>
            <a:chExt cx="5147733" cy="6807200"/>
          </a:xfrm>
        </p:grpSpPr>
        <p:pic>
          <p:nvPicPr>
            <p:cNvPr id="121" name="british museum 110.jpg"/>
            <p:cNvPicPr/>
            <p:nvPr/>
          </p:nvPicPr>
          <p:blipFill>
            <a:blip r:embed="rId2">
              <a:extLst/>
            </a:blip>
            <a:srcRect t="27" r="84" b="74120"/>
            <a:stretch>
              <a:fillRect/>
            </a:stretch>
          </p:blipFill>
          <p:spPr>
            <a:xfrm>
              <a:off x="0" y="0"/>
              <a:ext cx="5003800" cy="6667500"/>
            </a:xfrm>
            <a:prstGeom prst="rect">
              <a:avLst/>
            </a:prstGeom>
            <a:ln>
              <a:noFill/>
            </a:ln>
            <a:effectLst/>
          </p:spPr>
        </p:pic>
        <p:pic>
          <p:nvPicPr>
            <p:cNvPr id="120" name="Picture 119"/>
            <p:cNvPicPr/>
            <p:nvPr/>
          </p:nvPicPr>
          <p:blipFill>
            <a:blip r:embed="rId3">
              <a:extLst/>
            </a:blip>
            <a:stretch>
              <a:fillRect/>
            </a:stretch>
          </p:blipFill>
          <p:spPr>
            <a:xfrm>
              <a:off x="-80434" y="-63500"/>
              <a:ext cx="5147734" cy="6807200"/>
            </a:xfrm>
            <a:prstGeom prst="rect">
              <a:avLst/>
            </a:prstGeom>
            <a:effectLst/>
          </p:spPr>
        </p:pic>
      </p:grpSp>
      <p:sp>
        <p:nvSpPr>
          <p:cNvPr id="123" name="Shape 123"/>
          <p:cNvSpPr>
            <a:spLocks noGrp="1"/>
          </p:cNvSpPr>
          <p:nvPr>
            <p:ph type="body" idx="1"/>
          </p:nvPr>
        </p:nvSpPr>
        <p:spPr>
          <a:xfrm>
            <a:off x="1155700" y="4394200"/>
            <a:ext cx="5295900" cy="4165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“Now there arose up a new king over Egypt, which knew not Joseph” (Exodus 1:8).</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Group 127"/>
          <p:cNvGrpSpPr/>
          <p:nvPr/>
        </p:nvGrpSpPr>
        <p:grpSpPr>
          <a:xfrm>
            <a:off x="7107766" y="946939"/>
            <a:ext cx="5147734" cy="6807201"/>
            <a:chOff x="-80433" y="-63500"/>
            <a:chExt cx="5147733" cy="6807200"/>
          </a:xfrm>
        </p:grpSpPr>
        <p:pic>
          <p:nvPicPr>
            <p:cNvPr id="126" name="british museum 110.jpg"/>
            <p:cNvPicPr/>
            <p:nvPr/>
          </p:nvPicPr>
          <p:blipFill>
            <a:blip r:embed="rId2">
              <a:extLst/>
            </a:blip>
            <a:srcRect t="27" r="84" b="74120"/>
            <a:stretch>
              <a:fillRect/>
            </a:stretch>
          </p:blipFill>
          <p:spPr>
            <a:xfrm>
              <a:off x="0" y="0"/>
              <a:ext cx="5003800" cy="6667500"/>
            </a:xfrm>
            <a:prstGeom prst="rect">
              <a:avLst/>
            </a:prstGeom>
            <a:ln>
              <a:noFill/>
            </a:ln>
            <a:effectLst/>
          </p:spPr>
        </p:pic>
        <p:pic>
          <p:nvPicPr>
            <p:cNvPr id="125" name="Picture 124"/>
            <p:cNvPicPr/>
            <p:nvPr/>
          </p:nvPicPr>
          <p:blipFill>
            <a:blip r:embed="rId3">
              <a:extLst/>
            </a:blip>
            <a:stretch>
              <a:fillRect/>
            </a:stretch>
          </p:blipFill>
          <p:spPr>
            <a:xfrm>
              <a:off x="-80434" y="-63500"/>
              <a:ext cx="5147734" cy="6807200"/>
            </a:xfrm>
            <a:prstGeom prst="rect">
              <a:avLst/>
            </a:prstGeom>
            <a:effectLst/>
          </p:spPr>
        </p:pic>
      </p:grpSp>
      <p:sp>
        <p:nvSpPr>
          <p:cNvPr id="128" name="Shape 128"/>
          <p:cNvSpPr>
            <a:spLocks noGrp="1"/>
          </p:cNvSpPr>
          <p:nvPr>
            <p:ph type="body" idx="1"/>
          </p:nvPr>
        </p:nvSpPr>
        <p:spPr>
          <a:xfrm>
            <a:off x="1155700" y="4394200"/>
            <a:ext cx="5295900" cy="4165600"/>
          </a:xfrm>
          <a:prstGeom prst="rect">
            <a:avLst/>
          </a:prstGeom>
        </p:spPr>
        <p:txBody>
          <a:bodyPr>
            <a:normAutofit/>
          </a:bodyPr>
          <a:lstStyle>
            <a:lvl1pPr defTabSz="560831">
              <a:defRPr sz="3455">
                <a:solidFill>
                  <a:srgbClr val="94E3FE"/>
                </a:solidFill>
              </a:defRPr>
            </a:lvl1pPr>
          </a:lstStyle>
          <a:p>
            <a:pPr lvl="0">
              <a:defRPr sz="1800">
                <a:solidFill>
                  <a:srgbClr val="000000"/>
                </a:solidFill>
              </a:defRPr>
            </a:pPr>
            <a:r>
              <a:rPr sz="3455">
                <a:solidFill>
                  <a:srgbClr val="94E3FE"/>
                </a:solidFill>
              </a:rPr>
              <a:t>“And Pharaoh charged all his people, saying, Every son that is born ye shall cast into the river, and every daughter ye shall save alive” (Exodus 1:22).</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Group 132"/>
          <p:cNvGrpSpPr/>
          <p:nvPr/>
        </p:nvGrpSpPr>
        <p:grpSpPr>
          <a:xfrm>
            <a:off x="7107766" y="946939"/>
            <a:ext cx="5147734" cy="6807201"/>
            <a:chOff x="-80433" y="-63500"/>
            <a:chExt cx="5147733" cy="6807200"/>
          </a:xfrm>
        </p:grpSpPr>
        <p:pic>
          <p:nvPicPr>
            <p:cNvPr id="131" name="british museum 110.jpg"/>
            <p:cNvPicPr/>
            <p:nvPr/>
          </p:nvPicPr>
          <p:blipFill>
            <a:blip r:embed="rId2">
              <a:extLst/>
            </a:blip>
            <a:srcRect t="27" r="84" b="74120"/>
            <a:stretch>
              <a:fillRect/>
            </a:stretch>
          </p:blipFill>
          <p:spPr>
            <a:xfrm>
              <a:off x="0" y="0"/>
              <a:ext cx="5003800" cy="6667500"/>
            </a:xfrm>
            <a:prstGeom prst="rect">
              <a:avLst/>
            </a:prstGeom>
            <a:ln>
              <a:noFill/>
            </a:ln>
            <a:effectLst/>
          </p:spPr>
        </p:pic>
        <p:pic>
          <p:nvPicPr>
            <p:cNvPr id="130" name="Picture 129"/>
            <p:cNvPicPr/>
            <p:nvPr/>
          </p:nvPicPr>
          <p:blipFill>
            <a:blip r:embed="rId3">
              <a:extLst/>
            </a:blip>
            <a:stretch>
              <a:fillRect/>
            </a:stretch>
          </p:blipFill>
          <p:spPr>
            <a:xfrm>
              <a:off x="-80434" y="-63500"/>
              <a:ext cx="5147734" cy="6807200"/>
            </a:xfrm>
            <a:prstGeom prst="rect">
              <a:avLst/>
            </a:prstGeom>
            <a:effectLst/>
          </p:spPr>
        </p:pic>
      </p:grpSp>
      <p:sp>
        <p:nvSpPr>
          <p:cNvPr id="133" name="Shape 133"/>
          <p:cNvSpPr>
            <a:spLocks noGrp="1"/>
          </p:cNvSpPr>
          <p:nvPr>
            <p:ph type="body" idx="1"/>
          </p:nvPr>
        </p:nvSpPr>
        <p:spPr>
          <a:xfrm>
            <a:off x="1041400" y="4724400"/>
            <a:ext cx="5295900" cy="45847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“By faith Moses, when he was come to years, refused to be called the son of Pharaoh’s daughter” (Hebrews 11:24).</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Group 137"/>
          <p:cNvGrpSpPr/>
          <p:nvPr/>
        </p:nvGrpSpPr>
        <p:grpSpPr>
          <a:xfrm>
            <a:off x="7196835" y="787400"/>
            <a:ext cx="5033265" cy="6654800"/>
            <a:chOff x="-76200" y="-63500"/>
            <a:chExt cx="5033264" cy="6654800"/>
          </a:xfrm>
        </p:grpSpPr>
        <p:pic>
          <p:nvPicPr>
            <p:cNvPr id="136" name="Louvre misc 565.jpg"/>
            <p:cNvPicPr/>
            <p:nvPr/>
          </p:nvPicPr>
          <p:blipFill>
            <a:blip r:embed="rId2">
              <a:extLst/>
            </a:blip>
            <a:srcRect l="13849" r="13721"/>
            <a:stretch>
              <a:fillRect/>
            </a:stretch>
          </p:blipFill>
          <p:spPr>
            <a:xfrm>
              <a:off x="0" y="0"/>
              <a:ext cx="4893565" cy="6515100"/>
            </a:xfrm>
            <a:prstGeom prst="rect">
              <a:avLst/>
            </a:prstGeom>
            <a:ln>
              <a:noFill/>
            </a:ln>
            <a:effectLst/>
          </p:spPr>
        </p:pic>
        <p:pic>
          <p:nvPicPr>
            <p:cNvPr id="135" name="Picture 134"/>
            <p:cNvPicPr/>
            <p:nvPr/>
          </p:nvPicPr>
          <p:blipFill>
            <a:blip r:embed="rId3">
              <a:extLst/>
            </a:blip>
            <a:stretch>
              <a:fillRect/>
            </a:stretch>
          </p:blipFill>
          <p:spPr>
            <a:xfrm>
              <a:off x="-76200" y="-63500"/>
              <a:ext cx="5033265" cy="6654800"/>
            </a:xfrm>
            <a:prstGeom prst="rect">
              <a:avLst/>
            </a:prstGeom>
            <a:effectLst/>
          </p:spPr>
        </p:pic>
      </p:grpSp>
      <p:sp>
        <p:nvSpPr>
          <p:cNvPr id="138" name="Shape 138"/>
          <p:cNvSpPr>
            <a:spLocks noGrp="1"/>
          </p:cNvSpPr>
          <p:nvPr>
            <p:ph type="body" idx="1"/>
          </p:nvPr>
        </p:nvSpPr>
        <p:spPr>
          <a:xfrm>
            <a:off x="1041400" y="5029200"/>
            <a:ext cx="5867400" cy="42799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Hatshepsut was the daughter of Pharaoh Tuthmosis I, who probably issued the decree to have the Jewish babies killed.</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Group 142"/>
          <p:cNvGrpSpPr/>
          <p:nvPr/>
        </p:nvGrpSpPr>
        <p:grpSpPr>
          <a:xfrm>
            <a:off x="7196835" y="787400"/>
            <a:ext cx="5033265" cy="6654800"/>
            <a:chOff x="-76200" y="-63500"/>
            <a:chExt cx="5033264" cy="6654800"/>
          </a:xfrm>
        </p:grpSpPr>
        <p:pic>
          <p:nvPicPr>
            <p:cNvPr id="141" name="Louvre misc 565.jpg"/>
            <p:cNvPicPr/>
            <p:nvPr/>
          </p:nvPicPr>
          <p:blipFill>
            <a:blip r:embed="rId2">
              <a:extLst/>
            </a:blip>
            <a:srcRect l="13849" r="13721"/>
            <a:stretch>
              <a:fillRect/>
            </a:stretch>
          </p:blipFill>
          <p:spPr>
            <a:xfrm>
              <a:off x="0" y="0"/>
              <a:ext cx="4893565" cy="6515100"/>
            </a:xfrm>
            <a:prstGeom prst="rect">
              <a:avLst/>
            </a:prstGeom>
            <a:ln>
              <a:noFill/>
            </a:ln>
            <a:effectLst/>
          </p:spPr>
        </p:pic>
        <p:pic>
          <p:nvPicPr>
            <p:cNvPr id="140" name="Picture 139"/>
            <p:cNvPicPr/>
            <p:nvPr/>
          </p:nvPicPr>
          <p:blipFill>
            <a:blip r:embed="rId3">
              <a:extLst/>
            </a:blip>
            <a:stretch>
              <a:fillRect/>
            </a:stretch>
          </p:blipFill>
          <p:spPr>
            <a:xfrm>
              <a:off x="-76200" y="-63500"/>
              <a:ext cx="5033265" cy="6654800"/>
            </a:xfrm>
            <a:prstGeom prst="rect">
              <a:avLst/>
            </a:prstGeom>
            <a:effectLst/>
          </p:spPr>
        </p:pic>
      </p:grpSp>
      <p:sp>
        <p:nvSpPr>
          <p:cNvPr id="143" name="Shape 143"/>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 noted historian wrote: ‘Only she of all known women of the period possessed the presumption and independence to violate an ordinance of the king, and under his very nose at that.’”</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is a red granite obelisk inscribed with the name of Hatshepsut in the British Museum.”</a:t>
            </a:r>
          </a:p>
        </p:txBody>
      </p:sp>
      <p:pic>
        <p:nvPicPr>
          <p:cNvPr id="146" name="british museum 110.jpg"/>
          <p:cNvPicPr/>
          <p:nvPr/>
        </p:nvPicPr>
        <p:blipFill>
          <a:blip r:embed="rId2">
            <a:extLst/>
          </a:blip>
          <a:stretch>
            <a:fillRect/>
          </a:stretch>
        </p:blipFill>
        <p:spPr>
          <a:xfrm>
            <a:off x="8640685" y="266700"/>
            <a:ext cx="1790701" cy="922210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Group 150"/>
          <p:cNvGrpSpPr/>
          <p:nvPr/>
        </p:nvGrpSpPr>
        <p:grpSpPr>
          <a:xfrm>
            <a:off x="7196835" y="787400"/>
            <a:ext cx="5033265" cy="6654800"/>
            <a:chOff x="-76200" y="-63500"/>
            <a:chExt cx="5033264" cy="6654800"/>
          </a:xfrm>
        </p:grpSpPr>
        <p:pic>
          <p:nvPicPr>
            <p:cNvPr id="149" name="British musem egypt 61 - Version 2.jpg"/>
            <p:cNvPicPr/>
            <p:nvPr/>
          </p:nvPicPr>
          <p:blipFill>
            <a:blip r:embed="rId2">
              <a:extLst/>
            </a:blip>
            <a:srcRect l="24990" r="25032"/>
            <a:stretch>
              <a:fillRect/>
            </a:stretch>
          </p:blipFill>
          <p:spPr>
            <a:xfrm>
              <a:off x="0" y="0"/>
              <a:ext cx="4893565" cy="6515100"/>
            </a:xfrm>
            <a:prstGeom prst="rect">
              <a:avLst/>
            </a:prstGeom>
            <a:ln>
              <a:noFill/>
            </a:ln>
            <a:effectLst/>
          </p:spPr>
        </p:pic>
        <p:pic>
          <p:nvPicPr>
            <p:cNvPr id="148" name="Picture 147"/>
            <p:cNvPicPr/>
            <p:nvPr/>
          </p:nvPicPr>
          <p:blipFill>
            <a:blip r:embed="rId3">
              <a:extLst/>
            </a:blip>
            <a:stretch>
              <a:fillRect/>
            </a:stretch>
          </p:blipFill>
          <p:spPr>
            <a:xfrm>
              <a:off x="-76200" y="-63500"/>
              <a:ext cx="5033265" cy="6654800"/>
            </a:xfrm>
            <a:prstGeom prst="rect">
              <a:avLst/>
            </a:prstGeom>
            <a:effectLst/>
          </p:spPr>
        </p:pic>
      </p:grpSp>
      <p:sp>
        <p:nvSpPr>
          <p:cNvPr id="151" name="Shape 151"/>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is also a statue of Tuthmosis I in the British Museum.</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Group 155"/>
          <p:cNvGrpSpPr/>
          <p:nvPr/>
        </p:nvGrpSpPr>
        <p:grpSpPr>
          <a:xfrm>
            <a:off x="7196835" y="787400"/>
            <a:ext cx="5033265" cy="6654800"/>
            <a:chOff x="-80264" y="-63500"/>
            <a:chExt cx="5033264" cy="6654800"/>
          </a:xfrm>
        </p:grpSpPr>
        <p:pic>
          <p:nvPicPr>
            <p:cNvPr id="154" name="British musem egypt 26.jpg"/>
            <p:cNvPicPr/>
            <p:nvPr/>
          </p:nvPicPr>
          <p:blipFill>
            <a:blip r:embed="rId2">
              <a:extLst/>
            </a:blip>
            <a:srcRect t="5699" b="5699"/>
            <a:stretch>
              <a:fillRect/>
            </a:stretch>
          </p:blipFill>
          <p:spPr>
            <a:xfrm>
              <a:off x="0" y="0"/>
              <a:ext cx="4889500" cy="6515100"/>
            </a:xfrm>
            <a:prstGeom prst="rect">
              <a:avLst/>
            </a:prstGeom>
            <a:ln>
              <a:noFill/>
            </a:ln>
            <a:effectLst/>
          </p:spPr>
        </p:pic>
        <p:pic>
          <p:nvPicPr>
            <p:cNvPr id="153" name="Picture 152"/>
            <p:cNvPicPr/>
            <p:nvPr/>
          </p:nvPicPr>
          <p:blipFill>
            <a:blip r:embed="rId3">
              <a:extLst/>
            </a:blip>
            <a:stretch>
              <a:fillRect/>
            </a:stretch>
          </p:blipFill>
          <p:spPr>
            <a:xfrm>
              <a:off x="-80265" y="-63500"/>
              <a:ext cx="5033265" cy="6654800"/>
            </a:xfrm>
            <a:prstGeom prst="rect">
              <a:avLst/>
            </a:prstGeom>
            <a:effectLst/>
          </p:spPr>
        </p:pic>
      </p:grpSp>
      <p:sp>
        <p:nvSpPr>
          <p:cNvPr id="156" name="Shape 156"/>
          <p:cNvSpPr>
            <a:spLocks noGrp="1"/>
          </p:cNvSpPr>
          <p:nvPr>
            <p:ph type="body" idx="1"/>
          </p:nvPr>
        </p:nvSpPr>
        <p:spPr>
          <a:xfrm>
            <a:off x="1193800" y="5537200"/>
            <a:ext cx="5867400" cy="3149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Some say the pharaoh of the Exodus was Amenophis II (also called Amenhotep).</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 name="Group 160"/>
          <p:cNvGrpSpPr/>
          <p:nvPr/>
        </p:nvGrpSpPr>
        <p:grpSpPr>
          <a:xfrm>
            <a:off x="7196835" y="787400"/>
            <a:ext cx="5033265" cy="6654800"/>
            <a:chOff x="-80264" y="-63500"/>
            <a:chExt cx="5033264" cy="6654800"/>
          </a:xfrm>
        </p:grpSpPr>
        <p:pic>
          <p:nvPicPr>
            <p:cNvPr id="159" name="amenophis II 2.jpg"/>
            <p:cNvPicPr/>
            <p:nvPr/>
          </p:nvPicPr>
          <p:blipFill>
            <a:blip r:embed="rId2">
              <a:extLst/>
            </a:blip>
            <a:srcRect t="2389" b="10068"/>
            <a:stretch>
              <a:fillRect/>
            </a:stretch>
          </p:blipFill>
          <p:spPr>
            <a:xfrm>
              <a:off x="0" y="0"/>
              <a:ext cx="4889500" cy="6515100"/>
            </a:xfrm>
            <a:prstGeom prst="rect">
              <a:avLst/>
            </a:prstGeom>
            <a:ln>
              <a:noFill/>
            </a:ln>
            <a:effectLst/>
          </p:spPr>
        </p:pic>
        <p:pic>
          <p:nvPicPr>
            <p:cNvPr id="158" name="Picture 157"/>
            <p:cNvPicPr/>
            <p:nvPr/>
          </p:nvPicPr>
          <p:blipFill>
            <a:blip r:embed="rId3">
              <a:extLst/>
            </a:blip>
            <a:stretch>
              <a:fillRect/>
            </a:stretch>
          </p:blipFill>
          <p:spPr>
            <a:xfrm>
              <a:off x="-80265" y="-63500"/>
              <a:ext cx="5033265" cy="6654800"/>
            </a:xfrm>
            <a:prstGeom prst="rect">
              <a:avLst/>
            </a:prstGeom>
            <a:effectLst/>
          </p:spPr>
        </p:pic>
      </p:grpSp>
      <p:sp>
        <p:nvSpPr>
          <p:cNvPr id="161" name="Shape 161"/>
          <p:cNvSpPr>
            <a:spLocks noGrp="1"/>
          </p:cNvSpPr>
          <p:nvPr>
            <p:ph type="body" idx="1"/>
          </p:nvPr>
        </p:nvSpPr>
        <p:spPr>
          <a:xfrm>
            <a:off x="774700" y="4914900"/>
            <a:ext cx="5867400" cy="44450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It is interesting to speculate about this, but since the Bible doesn’t give his name, it is not important for us to know it. </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 name="Group 165"/>
          <p:cNvGrpSpPr/>
          <p:nvPr/>
        </p:nvGrpSpPr>
        <p:grpSpPr>
          <a:xfrm>
            <a:off x="7196835" y="787400"/>
            <a:ext cx="5033265" cy="6654800"/>
            <a:chOff x="-80264" y="-63500"/>
            <a:chExt cx="5033264" cy="6654800"/>
          </a:xfrm>
        </p:grpSpPr>
        <p:pic>
          <p:nvPicPr>
            <p:cNvPr id="164" name="amenophis II 2.jpg"/>
            <p:cNvPicPr/>
            <p:nvPr/>
          </p:nvPicPr>
          <p:blipFill>
            <a:blip r:embed="rId2">
              <a:extLst/>
            </a:blip>
            <a:srcRect t="2389" b="10068"/>
            <a:stretch>
              <a:fillRect/>
            </a:stretch>
          </p:blipFill>
          <p:spPr>
            <a:xfrm>
              <a:off x="0" y="0"/>
              <a:ext cx="4889500" cy="6515100"/>
            </a:xfrm>
            <a:prstGeom prst="rect">
              <a:avLst/>
            </a:prstGeom>
            <a:ln>
              <a:noFill/>
            </a:ln>
            <a:effectLst/>
          </p:spPr>
        </p:pic>
        <p:pic>
          <p:nvPicPr>
            <p:cNvPr id="163" name="Picture 162"/>
            <p:cNvPicPr/>
            <p:nvPr/>
          </p:nvPicPr>
          <p:blipFill>
            <a:blip r:embed="rId3">
              <a:extLst/>
            </a:blip>
            <a:stretch>
              <a:fillRect/>
            </a:stretch>
          </p:blipFill>
          <p:spPr>
            <a:xfrm>
              <a:off x="-80265" y="-63500"/>
              <a:ext cx="5033265" cy="6654800"/>
            </a:xfrm>
            <a:prstGeom prst="rect">
              <a:avLst/>
            </a:prstGeom>
            <a:effectLst/>
          </p:spPr>
        </p:pic>
      </p:grpSp>
      <p:sp>
        <p:nvSpPr>
          <p:cNvPr id="166" name="Shape 166"/>
          <p:cNvSpPr>
            <a:spLocks noGrp="1"/>
          </p:cNvSpPr>
          <p:nvPr>
            <p:ph type="body" idx="1"/>
          </p:nvPr>
        </p:nvSpPr>
        <p:spPr>
          <a:xfrm>
            <a:off x="1092200" y="38608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secret things belong unto the LORD out God: but those things which are revealed belong unto us and to our children for ever, that we may do all the words of this law” (Deuteronomy 29:29).</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Shape 81"/>
          <p:cNvSpPr/>
          <p:nvPr/>
        </p:nvSpPr>
        <p:spPr>
          <a:xfrm>
            <a:off x="838200" y="2388164"/>
            <a:ext cx="5588000" cy="4965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Most of the photographs in these presentations (except for those pertaining to Tut) were taken by the author on location.</a:t>
            </a:r>
          </a:p>
        </p:txBody>
      </p:sp>
      <p:grpSp>
        <p:nvGrpSpPr>
          <p:cNvPr id="84" name="Group 84"/>
          <p:cNvGrpSpPr/>
          <p:nvPr/>
        </p:nvGrpSpPr>
        <p:grpSpPr>
          <a:xfrm>
            <a:off x="6815046" y="635000"/>
            <a:ext cx="5567454" cy="7366000"/>
            <a:chOff x="-81053" y="-63500"/>
            <a:chExt cx="5567453" cy="7366000"/>
          </a:xfrm>
        </p:grpSpPr>
        <p:pic>
          <p:nvPicPr>
            <p:cNvPr id="83"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82" name="Picture 81"/>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Egypt’s Gods</a:t>
            </a:r>
          </a:p>
        </p:txBody>
      </p:sp>
      <p:grpSp>
        <p:nvGrpSpPr>
          <p:cNvPr id="171" name="Group 171"/>
          <p:cNvGrpSpPr/>
          <p:nvPr/>
        </p:nvGrpSpPr>
        <p:grpSpPr>
          <a:xfrm>
            <a:off x="7196835" y="787400"/>
            <a:ext cx="5033265" cy="6654800"/>
            <a:chOff x="-76200" y="-63500"/>
            <a:chExt cx="5033264" cy="6654800"/>
          </a:xfrm>
        </p:grpSpPr>
        <p:pic>
          <p:nvPicPr>
            <p:cNvPr id="170" name="king tut exhibit 29.jpg"/>
            <p:cNvPicPr/>
            <p:nvPr/>
          </p:nvPicPr>
          <p:blipFill>
            <a:blip r:embed="rId2">
              <a:extLst/>
            </a:blip>
            <a:srcRect l="2252" t="5602" b="34518"/>
            <a:stretch>
              <a:fillRect/>
            </a:stretch>
          </p:blipFill>
          <p:spPr>
            <a:xfrm>
              <a:off x="0" y="0"/>
              <a:ext cx="4783329" cy="6515100"/>
            </a:xfrm>
            <a:prstGeom prst="rect">
              <a:avLst/>
            </a:prstGeom>
            <a:ln>
              <a:noFill/>
            </a:ln>
            <a:effectLst/>
          </p:spPr>
        </p:pic>
        <p:pic>
          <p:nvPicPr>
            <p:cNvPr id="169" name="Picture 168"/>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 name="Group 175"/>
          <p:cNvGrpSpPr/>
          <p:nvPr/>
        </p:nvGrpSpPr>
        <p:grpSpPr>
          <a:xfrm>
            <a:off x="6858000" y="1219200"/>
            <a:ext cx="5524500" cy="7308813"/>
            <a:chOff x="-76200" y="-63500"/>
            <a:chExt cx="5524500" cy="7308812"/>
          </a:xfrm>
        </p:grpSpPr>
        <p:pic>
          <p:nvPicPr>
            <p:cNvPr id="174" name="king tut exhibit 29.jpg"/>
            <p:cNvPicPr/>
            <p:nvPr/>
          </p:nvPicPr>
          <p:blipFill>
            <a:blip r:embed="rId2">
              <a:extLst/>
            </a:blip>
            <a:srcRect l="2358" t="5940" b="34181"/>
            <a:stretch>
              <a:fillRect/>
            </a:stretch>
          </p:blipFill>
          <p:spPr>
            <a:xfrm>
              <a:off x="0" y="0"/>
              <a:ext cx="5257800" cy="7169113"/>
            </a:xfrm>
            <a:prstGeom prst="rect">
              <a:avLst/>
            </a:prstGeom>
            <a:ln>
              <a:noFill/>
            </a:ln>
            <a:effectLst/>
          </p:spPr>
        </p:pic>
        <p:pic>
          <p:nvPicPr>
            <p:cNvPr id="173" name="Picture 172"/>
            <p:cNvPicPr/>
            <p:nvPr/>
          </p:nvPicPr>
          <p:blipFill>
            <a:blip r:embed="rId3">
              <a:extLst/>
            </a:blip>
            <a:stretch>
              <a:fillRect/>
            </a:stretch>
          </p:blipFill>
          <p:spPr>
            <a:xfrm>
              <a:off x="-76200" y="-63500"/>
              <a:ext cx="5524500" cy="7308813"/>
            </a:xfrm>
            <a:prstGeom prst="rect">
              <a:avLst/>
            </a:prstGeom>
            <a:effectLst/>
          </p:spPr>
        </p:pic>
      </p:grpSp>
      <p:sp>
        <p:nvSpPr>
          <p:cNvPr id="176" name="Shape 176"/>
          <p:cNvSpPr>
            <a:spLocks noGrp="1"/>
          </p:cNvSpPr>
          <p:nvPr>
            <p:ph type="body" idx="1"/>
          </p:nvPr>
        </p:nvSpPr>
        <p:spPr>
          <a:xfrm>
            <a:off x="1041400" y="3810000"/>
            <a:ext cx="5549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Idolatry spread from Babylon throughout the world, and Egypt was an early stronghold of this abomination.</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p:cNvSpPr>
          <p:nvPr>
            <p:ph type="body" idx="1"/>
          </p:nvPr>
        </p:nvSpPr>
        <p:spPr>
          <a:xfrm>
            <a:off x="1930400" y="7162800"/>
            <a:ext cx="9131300" cy="25527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most famous of Egypt’s gods was the bull or calf which Israel worshipped in the wilderness.</a:t>
            </a:r>
          </a:p>
        </p:txBody>
      </p:sp>
      <p:pic>
        <p:nvPicPr>
          <p:cNvPr id="179" name="Penn Museum 62.jpg"/>
          <p:cNvPicPr/>
          <p:nvPr/>
        </p:nvPicPr>
        <p:blipFill>
          <a:blip r:embed="rId2">
            <a:extLst/>
          </a:blip>
          <a:stretch>
            <a:fillRect/>
          </a:stretch>
        </p:blipFill>
        <p:spPr>
          <a:xfrm>
            <a:off x="1993900" y="736600"/>
            <a:ext cx="9017000" cy="601133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a:spLocks noGrp="1"/>
          </p:cNvSpPr>
          <p:nvPr>
            <p:ph type="body" idx="1"/>
          </p:nvPr>
        </p:nvSpPr>
        <p:spPr>
          <a:xfrm>
            <a:off x="1282700" y="7696200"/>
            <a:ext cx="10883900" cy="1943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University of Pennsylvania has a large collection of ancient Egyptian bull gods.</a:t>
            </a:r>
          </a:p>
        </p:txBody>
      </p:sp>
      <p:pic>
        <p:nvPicPr>
          <p:cNvPr id="182" name="Penn Museum 58.jpg"/>
          <p:cNvPicPr/>
          <p:nvPr/>
        </p:nvPicPr>
        <p:blipFill>
          <a:blip r:embed="rId2">
            <a:extLst/>
          </a:blip>
          <a:stretch>
            <a:fillRect/>
          </a:stretch>
        </p:blipFill>
        <p:spPr>
          <a:xfrm>
            <a:off x="1172485" y="622300"/>
            <a:ext cx="10651215" cy="6845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p:cNvSpPr>
          <p:nvPr>
            <p:ph type="body" idx="1"/>
          </p:nvPr>
        </p:nvSpPr>
        <p:spPr>
          <a:xfrm>
            <a:off x="927100" y="3670300"/>
            <a:ext cx="3886200" cy="422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Baal was also worshipped as a bull. This idol was found in northern Israel.</a:t>
            </a:r>
          </a:p>
        </p:txBody>
      </p:sp>
      <p:pic>
        <p:nvPicPr>
          <p:cNvPr id="185" name="baal 1.jpg"/>
          <p:cNvPicPr/>
          <p:nvPr/>
        </p:nvPicPr>
        <p:blipFill>
          <a:blip r:embed="rId2">
            <a:extLst/>
          </a:blip>
          <a:stretch>
            <a:fillRect/>
          </a:stretch>
        </p:blipFill>
        <p:spPr>
          <a:xfrm>
            <a:off x="4978400" y="1280417"/>
            <a:ext cx="7416800" cy="717778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9" name="Group 189"/>
          <p:cNvGrpSpPr/>
          <p:nvPr/>
        </p:nvGrpSpPr>
        <p:grpSpPr>
          <a:xfrm>
            <a:off x="6858000" y="1219200"/>
            <a:ext cx="5524500" cy="7308813"/>
            <a:chOff x="-76200" y="-63500"/>
            <a:chExt cx="5524500" cy="7308812"/>
          </a:xfrm>
        </p:grpSpPr>
        <p:pic>
          <p:nvPicPr>
            <p:cNvPr id="188" name="Ra(305x395).png"/>
            <p:cNvPicPr/>
            <p:nvPr/>
          </p:nvPicPr>
          <p:blipFill>
            <a:blip r:embed="rId2">
              <a:extLst/>
            </a:blip>
            <a:srcRect l="1376" r="1348"/>
            <a:stretch>
              <a:fillRect/>
            </a:stretch>
          </p:blipFill>
          <p:spPr>
            <a:xfrm>
              <a:off x="0" y="0"/>
              <a:ext cx="5384800" cy="7169113"/>
            </a:xfrm>
            <a:prstGeom prst="rect">
              <a:avLst/>
            </a:prstGeom>
            <a:ln>
              <a:noFill/>
            </a:ln>
            <a:effectLst/>
          </p:spPr>
        </p:pic>
        <p:pic>
          <p:nvPicPr>
            <p:cNvPr id="187" name="Picture 186"/>
            <p:cNvPicPr/>
            <p:nvPr/>
          </p:nvPicPr>
          <p:blipFill>
            <a:blip r:embed="rId3">
              <a:extLst/>
            </a:blip>
            <a:stretch>
              <a:fillRect/>
            </a:stretch>
          </p:blipFill>
          <p:spPr>
            <a:xfrm>
              <a:off x="-76200" y="-63500"/>
              <a:ext cx="5524500" cy="7308813"/>
            </a:xfrm>
            <a:prstGeom prst="rect">
              <a:avLst/>
            </a:prstGeom>
            <a:effectLst/>
          </p:spPr>
        </p:pic>
      </p:grpSp>
      <p:sp>
        <p:nvSpPr>
          <p:cNvPr id="190" name="Shape 190"/>
          <p:cNvSpPr>
            <a:spLocks noGrp="1"/>
          </p:cNvSpPr>
          <p:nvPr>
            <p:ph type="body" idx="1"/>
          </p:nvPr>
        </p:nvSpPr>
        <p:spPr>
          <a:xfrm>
            <a:off x="1041400" y="3810000"/>
            <a:ext cx="5549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Egyptians worshipped the sun god Ra. He was depicted as a falcon-headed man with an disc above his head.</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 name="Group 194"/>
          <p:cNvGrpSpPr/>
          <p:nvPr/>
        </p:nvGrpSpPr>
        <p:grpSpPr>
          <a:xfrm>
            <a:off x="6858000" y="1219200"/>
            <a:ext cx="5524500" cy="7308813"/>
            <a:chOff x="-76200" y="-63500"/>
            <a:chExt cx="5524500" cy="7308812"/>
          </a:xfrm>
        </p:grpSpPr>
        <p:pic>
          <p:nvPicPr>
            <p:cNvPr id="193" name="Ra(305x395).png"/>
            <p:cNvPicPr/>
            <p:nvPr/>
          </p:nvPicPr>
          <p:blipFill>
            <a:blip r:embed="rId2">
              <a:extLst/>
            </a:blip>
            <a:srcRect l="1376" r="1348"/>
            <a:stretch>
              <a:fillRect/>
            </a:stretch>
          </p:blipFill>
          <p:spPr>
            <a:xfrm>
              <a:off x="0" y="0"/>
              <a:ext cx="5384800" cy="7169113"/>
            </a:xfrm>
            <a:prstGeom prst="rect">
              <a:avLst/>
            </a:prstGeom>
            <a:ln>
              <a:noFill/>
            </a:ln>
            <a:effectLst/>
          </p:spPr>
        </p:pic>
        <p:pic>
          <p:nvPicPr>
            <p:cNvPr id="192" name="Picture 191"/>
            <p:cNvPicPr/>
            <p:nvPr/>
          </p:nvPicPr>
          <p:blipFill>
            <a:blip r:embed="rId3">
              <a:extLst/>
            </a:blip>
            <a:stretch>
              <a:fillRect/>
            </a:stretch>
          </p:blipFill>
          <p:spPr>
            <a:xfrm>
              <a:off x="-76200" y="-63500"/>
              <a:ext cx="5524500" cy="7308813"/>
            </a:xfrm>
            <a:prstGeom prst="rect">
              <a:avLst/>
            </a:prstGeom>
            <a:effectLst/>
          </p:spPr>
        </p:pic>
      </p:grpSp>
      <p:sp>
        <p:nvSpPr>
          <p:cNvPr id="195" name="Shape 195"/>
          <p:cNvSpPr>
            <a:spLocks noGrp="1"/>
          </p:cNvSpPr>
          <p:nvPr>
            <p:ph type="body" idx="1"/>
          </p:nvPr>
        </p:nvSpPr>
        <p:spPr>
          <a:xfrm>
            <a:off x="927100" y="3670300"/>
            <a:ext cx="5549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eyes of the god Horus were also supposed to represent the sun and the moon. </a:t>
            </a:r>
          </a:p>
        </p:txBody>
      </p:sp>
      <p:sp>
        <p:nvSpPr>
          <p:cNvPr id="196" name="Shape 196"/>
          <p:cNvSpPr/>
          <p:nvPr/>
        </p:nvSpPr>
        <p:spPr>
          <a:xfrm flipV="1">
            <a:off x="4838700" y="2745282"/>
            <a:ext cx="2886472" cy="886918"/>
          </a:xfrm>
          <a:prstGeom prst="line">
            <a:avLst/>
          </a:prstGeom>
          <a:ln w="127000">
            <a:solidFill>
              <a:srgbClr val="FF4013"/>
            </a:solidFill>
            <a:miter lim="400000"/>
            <a:tailEnd type="triangle"/>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 name="Group 200"/>
          <p:cNvGrpSpPr/>
          <p:nvPr/>
        </p:nvGrpSpPr>
        <p:grpSpPr>
          <a:xfrm>
            <a:off x="6858000" y="1219200"/>
            <a:ext cx="5524500" cy="7308813"/>
            <a:chOff x="-76200" y="-63500"/>
            <a:chExt cx="5524500" cy="7308812"/>
          </a:xfrm>
        </p:grpSpPr>
        <p:pic>
          <p:nvPicPr>
            <p:cNvPr id="199" name="Ra.png"/>
            <p:cNvPicPr/>
            <p:nvPr/>
          </p:nvPicPr>
          <p:blipFill>
            <a:blip r:embed="rId2">
              <a:extLst/>
            </a:blip>
            <a:srcRect l="21789" r="21877"/>
            <a:stretch>
              <a:fillRect/>
            </a:stretch>
          </p:blipFill>
          <p:spPr>
            <a:xfrm>
              <a:off x="0" y="0"/>
              <a:ext cx="5384800" cy="7169113"/>
            </a:xfrm>
            <a:prstGeom prst="rect">
              <a:avLst/>
            </a:prstGeom>
            <a:ln>
              <a:noFill/>
            </a:ln>
            <a:effectLst/>
          </p:spPr>
        </p:pic>
        <p:pic>
          <p:nvPicPr>
            <p:cNvPr id="198" name="Picture 197"/>
            <p:cNvPicPr/>
            <p:nvPr/>
          </p:nvPicPr>
          <p:blipFill>
            <a:blip r:embed="rId3">
              <a:extLst/>
            </a:blip>
            <a:stretch>
              <a:fillRect/>
            </a:stretch>
          </p:blipFill>
          <p:spPr>
            <a:xfrm>
              <a:off x="-76200" y="-63500"/>
              <a:ext cx="5524500" cy="7308813"/>
            </a:xfrm>
            <a:prstGeom prst="rect">
              <a:avLst/>
            </a:prstGeom>
            <a:effectLst/>
          </p:spPr>
        </p:pic>
      </p:grpSp>
      <p:sp>
        <p:nvSpPr>
          <p:cNvPr id="201" name="Shape 201"/>
          <p:cNvSpPr>
            <a:spLocks noGrp="1"/>
          </p:cNvSpPr>
          <p:nvPr>
            <p:ph type="body" idx="1"/>
          </p:nvPr>
        </p:nvSpPr>
        <p:spPr>
          <a:xfrm>
            <a:off x="1041400" y="3810000"/>
            <a:ext cx="5549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sun god was also symbolized by a falcon with a disc over its head.</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 name="Group 205"/>
          <p:cNvGrpSpPr/>
          <p:nvPr/>
        </p:nvGrpSpPr>
        <p:grpSpPr>
          <a:xfrm>
            <a:off x="6858000" y="1219200"/>
            <a:ext cx="5524500" cy="7308813"/>
            <a:chOff x="-76200" y="-63500"/>
            <a:chExt cx="5524500" cy="7308812"/>
          </a:xfrm>
        </p:grpSpPr>
        <p:pic>
          <p:nvPicPr>
            <p:cNvPr id="204" name="aten.png"/>
            <p:cNvPicPr/>
            <p:nvPr/>
          </p:nvPicPr>
          <p:blipFill>
            <a:blip r:embed="rId2">
              <a:extLst/>
            </a:blip>
            <a:srcRect t="1095" b="10564"/>
            <a:stretch>
              <a:fillRect/>
            </a:stretch>
          </p:blipFill>
          <p:spPr>
            <a:xfrm>
              <a:off x="0" y="0"/>
              <a:ext cx="5384800" cy="7169113"/>
            </a:xfrm>
            <a:prstGeom prst="rect">
              <a:avLst/>
            </a:prstGeom>
            <a:ln>
              <a:noFill/>
            </a:ln>
            <a:effectLst/>
          </p:spPr>
        </p:pic>
        <p:pic>
          <p:nvPicPr>
            <p:cNvPr id="203" name="Picture 202"/>
            <p:cNvPicPr/>
            <p:nvPr/>
          </p:nvPicPr>
          <p:blipFill>
            <a:blip r:embed="rId3">
              <a:extLst/>
            </a:blip>
            <a:stretch>
              <a:fillRect/>
            </a:stretch>
          </p:blipFill>
          <p:spPr>
            <a:xfrm>
              <a:off x="-76200" y="-63500"/>
              <a:ext cx="5524500" cy="7308813"/>
            </a:xfrm>
            <a:prstGeom prst="rect">
              <a:avLst/>
            </a:prstGeom>
            <a:effectLst/>
          </p:spPr>
        </p:pic>
      </p:grpSp>
      <p:sp>
        <p:nvSpPr>
          <p:cNvPr id="206" name="Shape 206"/>
          <p:cNvSpPr>
            <a:spLocks noGrp="1"/>
          </p:cNvSpPr>
          <p:nvPr>
            <p:ph type="body" idx="1"/>
          </p:nvPr>
        </p:nvSpPr>
        <p:spPr>
          <a:xfrm>
            <a:off x="1041400" y="3810000"/>
            <a:ext cx="5549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sun was also worshipped as Aten, symbolized as a disc sending out rays.</a:t>
            </a: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0" name="Group 210"/>
          <p:cNvGrpSpPr/>
          <p:nvPr/>
        </p:nvGrpSpPr>
        <p:grpSpPr>
          <a:xfrm>
            <a:off x="6858000" y="1219200"/>
            <a:ext cx="5524500" cy="7308813"/>
            <a:chOff x="-76200" y="-63500"/>
            <a:chExt cx="5524500" cy="7308812"/>
          </a:xfrm>
        </p:grpSpPr>
        <p:pic>
          <p:nvPicPr>
            <p:cNvPr id="209" name="pyramid3.png"/>
            <p:cNvPicPr/>
            <p:nvPr/>
          </p:nvPicPr>
          <p:blipFill>
            <a:blip r:embed="rId2">
              <a:extLst/>
            </a:blip>
            <a:srcRect l="24949" r="24915"/>
            <a:stretch>
              <a:fillRect/>
            </a:stretch>
          </p:blipFill>
          <p:spPr>
            <a:xfrm>
              <a:off x="0" y="0"/>
              <a:ext cx="5384800" cy="7169113"/>
            </a:xfrm>
            <a:prstGeom prst="rect">
              <a:avLst/>
            </a:prstGeom>
            <a:ln>
              <a:noFill/>
            </a:ln>
            <a:effectLst/>
          </p:spPr>
        </p:pic>
        <p:pic>
          <p:nvPicPr>
            <p:cNvPr id="208" name="Picture 207"/>
            <p:cNvPicPr/>
            <p:nvPr/>
          </p:nvPicPr>
          <p:blipFill>
            <a:blip r:embed="rId3">
              <a:extLst/>
            </a:blip>
            <a:stretch>
              <a:fillRect/>
            </a:stretch>
          </p:blipFill>
          <p:spPr>
            <a:xfrm>
              <a:off x="-76200" y="-63500"/>
              <a:ext cx="5524500" cy="7308813"/>
            </a:xfrm>
            <a:prstGeom prst="rect">
              <a:avLst/>
            </a:prstGeom>
            <a:effectLst/>
          </p:spPr>
        </p:pic>
      </p:grpSp>
      <p:sp>
        <p:nvSpPr>
          <p:cNvPr id="211" name="Shape 211"/>
          <p:cNvSpPr>
            <a:spLocks noGrp="1"/>
          </p:cNvSpPr>
          <p:nvPr>
            <p:ph type="body" idx="1"/>
          </p:nvPr>
        </p:nvSpPr>
        <p:spPr>
          <a:xfrm>
            <a:off x="1041400" y="3810000"/>
            <a:ext cx="5549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pyramids were associated with the worship of the sun. They were built in alignment with the rising and setting of the sun.</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Shape 86"/>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87" name="Shape 87"/>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Three</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Shape 213"/>
          <p:cNvSpPr/>
          <p:nvPr/>
        </p:nvSpPr>
        <p:spPr>
          <a:xfrm>
            <a:off x="952500" y="2311400"/>
            <a:ext cx="4445000" cy="6896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serpent was worshipped as the goddess Wadjet, the protectress of Egypt. This golden image, from the tomb of King Tut, was displayed at the traveling exhibition at the Pacific Science Center in Seattle.</a:t>
            </a:r>
          </a:p>
        </p:txBody>
      </p:sp>
      <p:grpSp>
        <p:nvGrpSpPr>
          <p:cNvPr id="216" name="Group 216"/>
          <p:cNvGrpSpPr/>
          <p:nvPr/>
        </p:nvGrpSpPr>
        <p:grpSpPr>
          <a:xfrm>
            <a:off x="6013760" y="635000"/>
            <a:ext cx="6368740" cy="8432800"/>
            <a:chOff x="-76200" y="-63500"/>
            <a:chExt cx="6368739" cy="8432800"/>
          </a:xfrm>
        </p:grpSpPr>
        <p:pic>
          <p:nvPicPr>
            <p:cNvPr id="215" name="king tut exhibit 11.jpg"/>
            <p:cNvPicPr/>
            <p:nvPr/>
          </p:nvPicPr>
          <p:blipFill>
            <a:blip r:embed="rId2">
              <a:extLst/>
            </a:blip>
            <a:srcRect l="4035" r="3999"/>
            <a:stretch>
              <a:fillRect/>
            </a:stretch>
          </p:blipFill>
          <p:spPr>
            <a:xfrm>
              <a:off x="0" y="0"/>
              <a:ext cx="6229040" cy="8293100"/>
            </a:xfrm>
            <a:prstGeom prst="rect">
              <a:avLst/>
            </a:prstGeom>
            <a:ln>
              <a:noFill/>
            </a:ln>
            <a:effectLst/>
          </p:spPr>
        </p:pic>
        <p:pic>
          <p:nvPicPr>
            <p:cNvPr id="214" name="Picture 213"/>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p:cNvSpPr>
          <p:nvPr>
            <p:ph type="body" idx="1"/>
          </p:nvPr>
        </p:nvSpPr>
        <p:spPr>
          <a:xfrm>
            <a:off x="1930400" y="7277100"/>
            <a:ext cx="9131300" cy="25527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serpent goddess was also depicted with a female head and wings.</a:t>
            </a:r>
          </a:p>
        </p:txBody>
      </p:sp>
      <p:pic>
        <p:nvPicPr>
          <p:cNvPr id="219" name="king tut exhibit 9.jpg"/>
          <p:cNvPicPr/>
          <p:nvPr/>
        </p:nvPicPr>
        <p:blipFill>
          <a:blip r:embed="rId2">
            <a:extLst/>
          </a:blip>
          <a:stretch>
            <a:fillRect/>
          </a:stretch>
        </p:blipFill>
        <p:spPr>
          <a:xfrm>
            <a:off x="1929771" y="800100"/>
            <a:ext cx="9131929" cy="6223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 name="king tut exhibit 78.jpg"/>
          <p:cNvPicPr/>
          <p:nvPr/>
        </p:nvPicPr>
        <p:blipFill>
          <a:blip r:embed="rId2">
            <a:extLst/>
          </a:blip>
          <a:stretch>
            <a:fillRect/>
          </a:stretch>
        </p:blipFill>
        <p:spPr>
          <a:xfrm>
            <a:off x="1828800" y="905471"/>
            <a:ext cx="9334500" cy="6631727"/>
          </a:xfrm>
          <a:prstGeom prst="rect">
            <a:avLst/>
          </a:prstGeom>
          <a:ln w="12700">
            <a:miter lim="400000"/>
          </a:ln>
        </p:spPr>
      </p:pic>
      <p:sp>
        <p:nvSpPr>
          <p:cNvPr id="222" name="Shape 222"/>
          <p:cNvSpPr/>
          <p:nvPr/>
        </p:nvSpPr>
        <p:spPr>
          <a:xfrm>
            <a:off x="1930400" y="7696200"/>
            <a:ext cx="9131300" cy="2552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serpent goddess was worn on the pharaoh's headdress. </a:t>
            </a: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6" name="Group 226"/>
          <p:cNvGrpSpPr/>
          <p:nvPr/>
        </p:nvGrpSpPr>
        <p:grpSpPr>
          <a:xfrm>
            <a:off x="6858000" y="1219200"/>
            <a:ext cx="5524500" cy="7308813"/>
            <a:chOff x="-76200" y="-63500"/>
            <a:chExt cx="5524500" cy="7308812"/>
          </a:xfrm>
        </p:grpSpPr>
        <p:pic>
          <p:nvPicPr>
            <p:cNvPr id="225" name="DSC_3198.png"/>
            <p:cNvPicPr/>
            <p:nvPr/>
          </p:nvPicPr>
          <p:blipFill>
            <a:blip r:embed="rId2">
              <a:extLst/>
            </a:blip>
            <a:srcRect t="5656" b="5647"/>
            <a:stretch>
              <a:fillRect/>
            </a:stretch>
          </p:blipFill>
          <p:spPr>
            <a:xfrm>
              <a:off x="0" y="0"/>
              <a:ext cx="5384800" cy="7169113"/>
            </a:xfrm>
            <a:prstGeom prst="rect">
              <a:avLst/>
            </a:prstGeom>
            <a:ln>
              <a:noFill/>
            </a:ln>
            <a:effectLst/>
          </p:spPr>
        </p:pic>
        <p:pic>
          <p:nvPicPr>
            <p:cNvPr id="224" name="Picture 223"/>
            <p:cNvPicPr/>
            <p:nvPr/>
          </p:nvPicPr>
          <p:blipFill>
            <a:blip r:embed="rId3">
              <a:extLst/>
            </a:blip>
            <a:stretch>
              <a:fillRect/>
            </a:stretch>
          </p:blipFill>
          <p:spPr>
            <a:xfrm>
              <a:off x="-76200" y="-63500"/>
              <a:ext cx="5524500" cy="7308813"/>
            </a:xfrm>
            <a:prstGeom prst="rect">
              <a:avLst/>
            </a:prstGeom>
            <a:effectLst/>
          </p:spPr>
        </p:pic>
      </p:grpSp>
      <p:sp>
        <p:nvSpPr>
          <p:cNvPr id="227" name="Shape 227"/>
          <p:cNvSpPr>
            <a:spLocks noGrp="1"/>
          </p:cNvSpPr>
          <p:nvPr>
            <p:ph type="body" idx="1"/>
          </p:nvPr>
        </p:nvSpPr>
        <p:spPr>
          <a:xfrm>
            <a:off x="1041400" y="3810000"/>
            <a:ext cx="5549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Egyptian goddess worship centered around Isis and her son Horus.</a:t>
            </a:r>
          </a:p>
        </p:txBody>
      </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 name="Group 231"/>
          <p:cNvGrpSpPr/>
          <p:nvPr/>
        </p:nvGrpSpPr>
        <p:grpSpPr>
          <a:xfrm>
            <a:off x="6858000" y="1219200"/>
            <a:ext cx="5524500" cy="7308813"/>
            <a:chOff x="-76200" y="-63500"/>
            <a:chExt cx="5524500" cy="7308812"/>
          </a:xfrm>
        </p:grpSpPr>
        <p:pic>
          <p:nvPicPr>
            <p:cNvPr id="230" name="grimsbergen catholic church belgium04.jpg"/>
            <p:cNvPicPr/>
            <p:nvPr/>
          </p:nvPicPr>
          <p:blipFill>
            <a:blip r:embed="rId2">
              <a:extLst/>
            </a:blip>
            <a:srcRect t="2519" b="2647"/>
            <a:stretch>
              <a:fillRect/>
            </a:stretch>
          </p:blipFill>
          <p:spPr>
            <a:xfrm>
              <a:off x="0" y="0"/>
              <a:ext cx="5384800" cy="7169113"/>
            </a:xfrm>
            <a:prstGeom prst="rect">
              <a:avLst/>
            </a:prstGeom>
            <a:ln>
              <a:noFill/>
            </a:ln>
            <a:effectLst/>
          </p:spPr>
        </p:pic>
        <p:pic>
          <p:nvPicPr>
            <p:cNvPr id="229" name="Picture 228"/>
            <p:cNvPicPr/>
            <p:nvPr/>
          </p:nvPicPr>
          <p:blipFill>
            <a:blip r:embed="rId3">
              <a:extLst/>
            </a:blip>
            <a:stretch>
              <a:fillRect/>
            </a:stretch>
          </p:blipFill>
          <p:spPr>
            <a:xfrm>
              <a:off x="-76200" y="-63500"/>
              <a:ext cx="5524500" cy="7308813"/>
            </a:xfrm>
            <a:prstGeom prst="rect">
              <a:avLst/>
            </a:prstGeom>
            <a:effectLst/>
          </p:spPr>
        </p:pic>
      </p:grpSp>
      <p:sp>
        <p:nvSpPr>
          <p:cNvPr id="232" name="Shape 232"/>
          <p:cNvSpPr/>
          <p:nvPr/>
        </p:nvSpPr>
        <p:spPr>
          <a:xfrm>
            <a:off x="1041400" y="3810000"/>
            <a:ext cx="5549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pagan goddess and child was the model for Rome’s Madonna.</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6" name="Group 236"/>
          <p:cNvGrpSpPr/>
          <p:nvPr/>
        </p:nvGrpSpPr>
        <p:grpSpPr>
          <a:xfrm>
            <a:off x="7196835" y="787400"/>
            <a:ext cx="5033265" cy="6654800"/>
            <a:chOff x="-80264" y="-63500"/>
            <a:chExt cx="5033264" cy="6654800"/>
          </a:xfrm>
        </p:grpSpPr>
        <p:pic>
          <p:nvPicPr>
            <p:cNvPr id="235" name="oriental museum 269.jpg"/>
            <p:cNvPicPr/>
            <p:nvPr/>
          </p:nvPicPr>
          <p:blipFill>
            <a:blip r:embed="rId2">
              <a:extLst/>
            </a:blip>
            <a:srcRect t="5709" b="5536"/>
            <a:stretch>
              <a:fillRect/>
            </a:stretch>
          </p:blipFill>
          <p:spPr>
            <a:xfrm>
              <a:off x="0" y="0"/>
              <a:ext cx="4889500" cy="6515100"/>
            </a:xfrm>
            <a:prstGeom prst="rect">
              <a:avLst/>
            </a:prstGeom>
            <a:ln>
              <a:noFill/>
            </a:ln>
            <a:effectLst/>
          </p:spPr>
        </p:pic>
        <p:pic>
          <p:nvPicPr>
            <p:cNvPr id="234" name="Picture 233"/>
            <p:cNvPicPr/>
            <p:nvPr/>
          </p:nvPicPr>
          <p:blipFill>
            <a:blip r:embed="rId3">
              <a:extLst/>
            </a:blip>
            <a:stretch>
              <a:fillRect/>
            </a:stretch>
          </p:blipFill>
          <p:spPr>
            <a:xfrm>
              <a:off x="-80265" y="-63500"/>
              <a:ext cx="5033265" cy="6654800"/>
            </a:xfrm>
            <a:prstGeom prst="rect">
              <a:avLst/>
            </a:prstGeom>
            <a:effectLst/>
          </p:spPr>
        </p:pic>
      </p:grpSp>
      <p:sp>
        <p:nvSpPr>
          <p:cNvPr id="237" name="Shape 237"/>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Egypt’s Wealth</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 name="Group 241"/>
          <p:cNvGrpSpPr/>
          <p:nvPr/>
        </p:nvGrpSpPr>
        <p:grpSpPr>
          <a:xfrm>
            <a:off x="7196835" y="787400"/>
            <a:ext cx="5033265" cy="6654800"/>
            <a:chOff x="-80264" y="-63500"/>
            <a:chExt cx="5033264" cy="6654800"/>
          </a:xfrm>
        </p:grpSpPr>
        <p:pic>
          <p:nvPicPr>
            <p:cNvPr id="240" name="oriental museum 269.jpg"/>
            <p:cNvPicPr/>
            <p:nvPr/>
          </p:nvPicPr>
          <p:blipFill>
            <a:blip r:embed="rId2">
              <a:extLst/>
            </a:blip>
            <a:srcRect t="5709" b="5536"/>
            <a:stretch>
              <a:fillRect/>
            </a:stretch>
          </p:blipFill>
          <p:spPr>
            <a:xfrm>
              <a:off x="0" y="0"/>
              <a:ext cx="4889500" cy="6515100"/>
            </a:xfrm>
            <a:prstGeom prst="rect">
              <a:avLst/>
            </a:prstGeom>
            <a:ln>
              <a:noFill/>
            </a:ln>
            <a:effectLst/>
          </p:spPr>
        </p:pic>
        <p:pic>
          <p:nvPicPr>
            <p:cNvPr id="239" name="Picture 238"/>
            <p:cNvPicPr/>
            <p:nvPr/>
          </p:nvPicPr>
          <p:blipFill>
            <a:blip r:embed="rId3">
              <a:extLst/>
            </a:blip>
            <a:stretch>
              <a:fillRect/>
            </a:stretch>
          </p:blipFill>
          <p:spPr>
            <a:xfrm>
              <a:off x="-80265" y="-63500"/>
              <a:ext cx="5033265" cy="6654800"/>
            </a:xfrm>
            <a:prstGeom prst="rect">
              <a:avLst/>
            </a:prstGeom>
            <a:effectLst/>
          </p:spPr>
        </p:pic>
      </p:grpSp>
      <p:sp>
        <p:nvSpPr>
          <p:cNvPr id="242" name="Shape 242"/>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King Tut</a:t>
            </a:r>
          </a:p>
        </p:txBody>
      </p:sp>
      <p:sp>
        <p:nvSpPr>
          <p:cNvPr id="243" name="Shape 243"/>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Moses’ decision to give up his life as an adopted son of Pharaoh can better be understood in light of the discovery of the burial chambers of King Tutankhamun in 1922.</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 name="Group 247"/>
          <p:cNvGrpSpPr/>
          <p:nvPr/>
        </p:nvGrpSpPr>
        <p:grpSpPr>
          <a:xfrm>
            <a:off x="7298435" y="838200"/>
            <a:ext cx="5033265" cy="6654800"/>
            <a:chOff x="-76200" y="-63500"/>
            <a:chExt cx="5033264" cy="6654800"/>
          </a:xfrm>
        </p:grpSpPr>
        <p:pic>
          <p:nvPicPr>
            <p:cNvPr id="246" name="king tut's coffin and treasures 11.jpg"/>
            <p:cNvPicPr/>
            <p:nvPr/>
          </p:nvPicPr>
          <p:blipFill>
            <a:blip r:embed="rId2">
              <a:extLst/>
            </a:blip>
            <a:srcRect l="46798" t="3313" r="3205"/>
            <a:stretch>
              <a:fillRect/>
            </a:stretch>
          </p:blipFill>
          <p:spPr>
            <a:xfrm>
              <a:off x="0" y="0"/>
              <a:ext cx="4893565" cy="6299200"/>
            </a:xfrm>
            <a:prstGeom prst="rect">
              <a:avLst/>
            </a:prstGeom>
            <a:ln>
              <a:noFill/>
            </a:ln>
            <a:effectLst/>
          </p:spPr>
        </p:pic>
        <p:pic>
          <p:nvPicPr>
            <p:cNvPr id="245" name="Picture 244"/>
            <p:cNvPicPr/>
            <p:nvPr/>
          </p:nvPicPr>
          <p:blipFill>
            <a:blip r:embed="rId3">
              <a:extLst/>
            </a:blip>
            <a:stretch>
              <a:fillRect/>
            </a:stretch>
          </p:blipFill>
          <p:spPr>
            <a:xfrm>
              <a:off x="-76200" y="-63500"/>
              <a:ext cx="5033265" cy="6654800"/>
            </a:xfrm>
            <a:prstGeom prst="rect">
              <a:avLst/>
            </a:prstGeom>
            <a:effectLst/>
          </p:spPr>
        </p:pic>
      </p:grpSp>
      <p:sp>
        <p:nvSpPr>
          <p:cNvPr id="248" name="Shape 248"/>
          <p:cNvSpPr>
            <a:spLocks noGrp="1"/>
          </p:cNvSpPr>
          <p:nvPr>
            <p:ph type="body" idx="1"/>
          </p:nvPr>
        </p:nvSpPr>
        <p:spPr>
          <a:xfrm>
            <a:off x="1041400" y="3810000"/>
            <a:ext cx="5867400" cy="5499100"/>
          </a:xfrm>
          <a:prstGeom prst="rect">
            <a:avLst/>
          </a:prstGeom>
        </p:spPr>
        <p:txBody>
          <a:bodyPr>
            <a:normAutofit/>
          </a:bodyPr>
          <a:lstStyle/>
          <a:p>
            <a:pPr lvl="0">
              <a:defRPr sz="1800">
                <a:solidFill>
                  <a:srgbClr val="000000"/>
                </a:solidFill>
              </a:defRPr>
            </a:pPr>
            <a:r>
              <a:rPr sz="3600">
                <a:solidFill>
                  <a:srgbClr val="94E3FE"/>
                </a:solidFill>
              </a:rPr>
              <a:t>The wealth represented in this one tomb is staggering. </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94E3FE"/>
                </a:solidFill>
              </a:rPr>
              <a:t>There is a solid gold coffin weighing about 243 pounds</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 name="king tut's coffin and treasures 11.jpg"/>
          <p:cNvPicPr/>
          <p:nvPr/>
        </p:nvPicPr>
        <p:blipFill>
          <a:blip r:embed="rId2">
            <a:extLst/>
          </a:blip>
          <a:stretch>
            <a:fillRect/>
          </a:stretch>
        </p:blipFill>
        <p:spPr>
          <a:xfrm>
            <a:off x="609600" y="952500"/>
            <a:ext cx="11772900" cy="783633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 name="Group 254"/>
          <p:cNvGrpSpPr/>
          <p:nvPr/>
        </p:nvGrpSpPr>
        <p:grpSpPr>
          <a:xfrm>
            <a:off x="7196835" y="787400"/>
            <a:ext cx="5033265" cy="6654800"/>
            <a:chOff x="-76200" y="-63500"/>
            <a:chExt cx="5033264" cy="6654800"/>
          </a:xfrm>
        </p:grpSpPr>
        <p:pic>
          <p:nvPicPr>
            <p:cNvPr id="253" name="king tut's coffin and treasures 10.jpg"/>
            <p:cNvPicPr/>
            <p:nvPr/>
          </p:nvPicPr>
          <p:blipFill>
            <a:blip r:embed="rId2">
              <a:extLst/>
            </a:blip>
            <a:srcRect l="36502" r="7163"/>
            <a:stretch>
              <a:fillRect/>
            </a:stretch>
          </p:blipFill>
          <p:spPr>
            <a:xfrm>
              <a:off x="0" y="0"/>
              <a:ext cx="4893565" cy="6515100"/>
            </a:xfrm>
            <a:prstGeom prst="rect">
              <a:avLst/>
            </a:prstGeom>
            <a:ln>
              <a:noFill/>
            </a:ln>
            <a:effectLst/>
          </p:spPr>
        </p:pic>
        <p:pic>
          <p:nvPicPr>
            <p:cNvPr id="252" name="Picture 251"/>
            <p:cNvPicPr/>
            <p:nvPr/>
          </p:nvPicPr>
          <p:blipFill>
            <a:blip r:embed="rId3">
              <a:extLst/>
            </a:blip>
            <a:stretch>
              <a:fillRect/>
            </a:stretch>
          </p:blipFill>
          <p:spPr>
            <a:xfrm>
              <a:off x="-76200" y="-63500"/>
              <a:ext cx="5033265" cy="6654800"/>
            </a:xfrm>
            <a:prstGeom prst="rect">
              <a:avLst/>
            </a:prstGeom>
            <a:effectLst/>
          </p:spPr>
        </p:pic>
      </p:grpSp>
      <p:sp>
        <p:nvSpPr>
          <p:cNvPr id="255" name="Shape 255"/>
          <p:cNvSpPr>
            <a:spLocks noGrp="1"/>
          </p:cNvSpPr>
          <p:nvPr>
            <p:ph type="body" idx="1"/>
          </p:nvPr>
        </p:nvSpPr>
        <p:spPr>
          <a:xfrm>
            <a:off x="1041400" y="3746500"/>
            <a:ext cx="5867400" cy="5499100"/>
          </a:xfrm>
          <a:prstGeom prst="rect">
            <a:avLst/>
          </a:prstGeom>
        </p:spPr>
        <p:txBody>
          <a:bodyPr>
            <a:normAutofit/>
          </a:bodyPr>
          <a:lstStyle/>
          <a:p>
            <a:pPr lvl="0">
              <a:defRPr sz="1800">
                <a:solidFill>
                  <a:srgbClr val="000000"/>
                </a:solidFill>
              </a:defRPr>
            </a:pPr>
            <a:r>
              <a:rPr sz="3600">
                <a:solidFill>
                  <a:srgbClr val="94E3FE"/>
                </a:solidFill>
              </a:rPr>
              <a:t>It is estimated that the tomb’s gold plate alone weighs 400 pounds.</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94E3FE"/>
                </a:solidFill>
              </a:rPr>
              <a:t>A gold death mask</a:t>
            </a:r>
          </a:p>
          <a:p>
            <a:pPr lvl="0">
              <a:defRPr sz="1800">
                <a:solidFill>
                  <a:srgbClr val="000000"/>
                </a:solidFill>
              </a:defRPr>
            </a:pPr>
            <a:endParaRPr sz="3600">
              <a:solidFill>
                <a:srgbClr val="94E3FE"/>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Group 91"/>
          <p:cNvGrpSpPr/>
          <p:nvPr/>
        </p:nvGrpSpPr>
        <p:grpSpPr>
          <a:xfrm>
            <a:off x="7196835" y="787400"/>
            <a:ext cx="5033265" cy="6654800"/>
            <a:chOff x="-76200" y="-63500"/>
            <a:chExt cx="5033264" cy="6654800"/>
          </a:xfrm>
        </p:grpSpPr>
        <p:pic>
          <p:nvPicPr>
            <p:cNvPr id="90" name="British musem egypt 38.jpg"/>
            <p:cNvPicPr/>
            <p:nvPr/>
          </p:nvPicPr>
          <p:blipFill>
            <a:blip r:embed="rId2">
              <a:extLst/>
            </a:blip>
            <a:srcRect l="24990" r="25032"/>
            <a:stretch>
              <a:fillRect/>
            </a:stretch>
          </p:blipFill>
          <p:spPr>
            <a:xfrm>
              <a:off x="0" y="0"/>
              <a:ext cx="4893565" cy="6515100"/>
            </a:xfrm>
            <a:prstGeom prst="rect">
              <a:avLst/>
            </a:prstGeom>
            <a:ln>
              <a:noFill/>
            </a:ln>
            <a:effectLst/>
          </p:spPr>
        </p:pic>
        <p:pic>
          <p:nvPicPr>
            <p:cNvPr id="89" name="Picture 88"/>
            <p:cNvPicPr/>
            <p:nvPr/>
          </p:nvPicPr>
          <p:blipFill>
            <a:blip r:embed="rId3">
              <a:extLst/>
            </a:blip>
            <a:stretch>
              <a:fillRect/>
            </a:stretch>
          </p:blipFill>
          <p:spPr>
            <a:xfrm>
              <a:off x="-76200" y="-63500"/>
              <a:ext cx="5033265" cy="6654800"/>
            </a:xfrm>
            <a:prstGeom prst="rect">
              <a:avLst/>
            </a:prstGeom>
            <a:effectLst/>
          </p:spPr>
        </p:pic>
      </p:grpSp>
      <p:sp>
        <p:nvSpPr>
          <p:cNvPr id="92" name="Shape 92"/>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Egypt</a:t>
            </a:r>
          </a:p>
        </p:txBody>
      </p:sp>
      <p:sp>
        <p:nvSpPr>
          <p:cNvPr id="93" name="Shape 93"/>
          <p:cNvSpPr>
            <a:spLocks noGrp="1"/>
          </p:cNvSpPr>
          <p:nvPr>
            <p:ph type="body" idx="1"/>
          </p:nvPr>
        </p:nvSpPr>
        <p:spPr>
          <a:xfrm>
            <a:off x="1041400" y="3810000"/>
            <a:ext cx="5295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first mention of Egypt in the Bible is in Genesis 12 when Abraham went there to escape the famine in Canaan. </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Group 259"/>
          <p:cNvGrpSpPr/>
          <p:nvPr/>
        </p:nvGrpSpPr>
        <p:grpSpPr>
          <a:xfrm>
            <a:off x="6061682" y="787400"/>
            <a:ext cx="6168419" cy="8166100"/>
            <a:chOff x="-76200" y="-70900"/>
            <a:chExt cx="6168418" cy="8166100"/>
          </a:xfrm>
        </p:grpSpPr>
        <p:pic>
          <p:nvPicPr>
            <p:cNvPr id="258" name="king tut's coffin and treasures 16.jpg"/>
            <p:cNvPicPr/>
            <p:nvPr/>
          </p:nvPicPr>
          <p:blipFill>
            <a:blip r:embed="rId2">
              <a:extLst/>
            </a:blip>
            <a:srcRect l="7153" r="36224" b="92"/>
            <a:stretch>
              <a:fillRect/>
            </a:stretch>
          </p:blipFill>
          <p:spPr>
            <a:xfrm>
              <a:off x="0" y="0"/>
              <a:ext cx="6028719" cy="8019000"/>
            </a:xfrm>
            <a:prstGeom prst="rect">
              <a:avLst/>
            </a:prstGeom>
            <a:ln>
              <a:noFill/>
            </a:ln>
            <a:effectLst/>
          </p:spPr>
        </p:pic>
        <p:pic>
          <p:nvPicPr>
            <p:cNvPr id="257" name="Picture 256"/>
            <p:cNvPicPr/>
            <p:nvPr/>
          </p:nvPicPr>
          <p:blipFill>
            <a:blip r:embed="rId3">
              <a:extLst/>
            </a:blip>
            <a:stretch>
              <a:fillRect/>
            </a:stretch>
          </p:blipFill>
          <p:spPr>
            <a:xfrm>
              <a:off x="-76200" y="-70901"/>
              <a:ext cx="6168419" cy="8166101"/>
            </a:xfrm>
            <a:prstGeom prst="rect">
              <a:avLst/>
            </a:prstGeom>
            <a:effectLst/>
          </p:spPr>
        </p:pic>
      </p:grpSp>
      <p:sp>
        <p:nvSpPr>
          <p:cNvPr id="260" name="Shape 260"/>
          <p:cNvSpPr>
            <a:spLocks noGrp="1"/>
          </p:cNvSpPr>
          <p:nvPr>
            <p:ph type="body" idx="1"/>
          </p:nvPr>
        </p:nvSpPr>
        <p:spPr>
          <a:xfrm>
            <a:off x="1041400" y="5905500"/>
            <a:ext cx="4254500" cy="23495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Gold daggers and gold-plated bows</a:t>
            </a: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4" name="Group 264"/>
          <p:cNvGrpSpPr/>
          <p:nvPr/>
        </p:nvGrpSpPr>
        <p:grpSpPr>
          <a:xfrm>
            <a:off x="6023524" y="787400"/>
            <a:ext cx="6206576" cy="8216900"/>
            <a:chOff x="-76200" y="-63500"/>
            <a:chExt cx="6206575" cy="8216900"/>
          </a:xfrm>
        </p:grpSpPr>
        <p:pic>
          <p:nvPicPr>
            <p:cNvPr id="263" name="Louvre misc 278.jpg"/>
            <p:cNvPicPr/>
            <p:nvPr/>
          </p:nvPicPr>
          <p:blipFill>
            <a:blip r:embed="rId2">
              <a:extLst/>
            </a:blip>
            <a:srcRect l="24990" r="25032"/>
            <a:stretch>
              <a:fillRect/>
            </a:stretch>
          </p:blipFill>
          <p:spPr>
            <a:xfrm>
              <a:off x="0" y="0"/>
              <a:ext cx="6066876" cy="8077200"/>
            </a:xfrm>
            <a:prstGeom prst="rect">
              <a:avLst/>
            </a:prstGeom>
            <a:ln>
              <a:noFill/>
            </a:ln>
            <a:effectLst/>
          </p:spPr>
        </p:pic>
        <p:pic>
          <p:nvPicPr>
            <p:cNvPr id="262" name="Picture 261"/>
            <p:cNvPicPr/>
            <p:nvPr/>
          </p:nvPicPr>
          <p:blipFill>
            <a:blip r:embed="rId3">
              <a:extLst/>
            </a:blip>
            <a:stretch>
              <a:fillRect/>
            </a:stretch>
          </p:blipFill>
          <p:spPr>
            <a:xfrm>
              <a:off x="-76200" y="-63500"/>
              <a:ext cx="6206576" cy="8216900"/>
            </a:xfrm>
            <a:prstGeom prst="rect">
              <a:avLst/>
            </a:prstGeom>
            <a:effectLst/>
          </p:spPr>
        </p:pic>
      </p:grpSp>
      <p:sp>
        <p:nvSpPr>
          <p:cNvPr id="265" name="Shape 265"/>
          <p:cNvSpPr>
            <a:spLocks noGrp="1"/>
          </p:cNvSpPr>
          <p:nvPr>
            <p:ph type="body" idx="1"/>
          </p:nvPr>
        </p:nvSpPr>
        <p:spPr>
          <a:xfrm>
            <a:off x="952500" y="6286500"/>
            <a:ext cx="5007524" cy="28067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dirty="0">
                <a:solidFill>
                  <a:srgbClr val="94E3FE"/>
                </a:solidFill>
              </a:rPr>
              <a:t>Gold- and gem-encrusted jewelry</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 name="king tut exhibit 84.jpg"/>
          <p:cNvPicPr/>
          <p:nvPr/>
        </p:nvPicPr>
        <p:blipFill>
          <a:blip r:embed="rId2">
            <a:extLst/>
          </a:blip>
          <a:stretch>
            <a:fillRect/>
          </a:stretch>
        </p:blipFill>
        <p:spPr>
          <a:xfrm>
            <a:off x="939800" y="1320800"/>
            <a:ext cx="11125200" cy="710237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 name="king tut exhibit 75.jpg"/>
          <p:cNvPicPr/>
          <p:nvPr/>
        </p:nvPicPr>
        <p:blipFill>
          <a:blip r:embed="rId2">
            <a:extLst/>
          </a:blip>
          <a:stretch>
            <a:fillRect/>
          </a:stretch>
        </p:blipFill>
        <p:spPr>
          <a:xfrm>
            <a:off x="1927076" y="769503"/>
            <a:ext cx="9147324" cy="8191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 name="king tut exhibit 68.jpg"/>
          <p:cNvPicPr/>
          <p:nvPr/>
        </p:nvPicPr>
        <p:blipFill>
          <a:blip r:embed="rId2">
            <a:extLst/>
          </a:blip>
          <a:stretch>
            <a:fillRect/>
          </a:stretch>
        </p:blipFill>
        <p:spPr>
          <a:xfrm>
            <a:off x="838200" y="1344285"/>
            <a:ext cx="11328400" cy="705041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hape 273"/>
          <p:cNvSpPr>
            <a:spLocks noGrp="1"/>
          </p:cNvSpPr>
          <p:nvPr>
            <p:ph type="body" idx="1"/>
          </p:nvPr>
        </p:nvSpPr>
        <p:spPr>
          <a:xfrm>
            <a:off x="1143000" y="7975600"/>
            <a:ext cx="9804400" cy="28067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Gold slippers</a:t>
            </a:r>
          </a:p>
        </p:txBody>
      </p:sp>
      <p:pic>
        <p:nvPicPr>
          <p:cNvPr id="274" name="king tut exhibit 21.jpg"/>
          <p:cNvPicPr/>
          <p:nvPr/>
        </p:nvPicPr>
        <p:blipFill>
          <a:blip r:embed="rId2">
            <a:extLst/>
          </a:blip>
          <a:stretch>
            <a:fillRect/>
          </a:stretch>
        </p:blipFill>
        <p:spPr>
          <a:xfrm>
            <a:off x="1193800" y="823376"/>
            <a:ext cx="10604500" cy="694902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 name="Group 278"/>
          <p:cNvGrpSpPr/>
          <p:nvPr/>
        </p:nvGrpSpPr>
        <p:grpSpPr>
          <a:xfrm>
            <a:off x="6061681" y="787400"/>
            <a:ext cx="6168420" cy="8166100"/>
            <a:chOff x="-76200" y="-63500"/>
            <a:chExt cx="6168418" cy="8166100"/>
          </a:xfrm>
        </p:grpSpPr>
        <p:pic>
          <p:nvPicPr>
            <p:cNvPr id="277" name="king tut's coffin and treasures 12.jpg"/>
            <p:cNvPicPr/>
            <p:nvPr/>
          </p:nvPicPr>
          <p:blipFill>
            <a:blip r:embed="rId2">
              <a:extLst/>
            </a:blip>
            <a:srcRect l="685" r="731"/>
            <a:stretch>
              <a:fillRect/>
            </a:stretch>
          </p:blipFill>
          <p:spPr>
            <a:xfrm>
              <a:off x="0" y="0"/>
              <a:ext cx="6028719" cy="8026400"/>
            </a:xfrm>
            <a:prstGeom prst="rect">
              <a:avLst/>
            </a:prstGeom>
            <a:ln>
              <a:noFill/>
            </a:ln>
            <a:effectLst/>
          </p:spPr>
        </p:pic>
        <p:pic>
          <p:nvPicPr>
            <p:cNvPr id="276" name="Picture 275"/>
            <p:cNvPicPr/>
            <p:nvPr/>
          </p:nvPicPr>
          <p:blipFill>
            <a:blip r:embed="rId3">
              <a:extLst/>
            </a:blip>
            <a:stretch>
              <a:fillRect/>
            </a:stretch>
          </p:blipFill>
          <p:spPr>
            <a:xfrm>
              <a:off x="-76200" y="-63500"/>
              <a:ext cx="6168419" cy="8166100"/>
            </a:xfrm>
            <a:prstGeom prst="rect">
              <a:avLst/>
            </a:prstGeom>
            <a:effectLst/>
          </p:spPr>
        </p:pic>
      </p:grpSp>
      <p:sp>
        <p:nvSpPr>
          <p:cNvPr id="279" name="Shape 279"/>
          <p:cNvSpPr>
            <a:spLocks noGrp="1"/>
          </p:cNvSpPr>
          <p:nvPr>
            <p:ph type="body" idx="1"/>
          </p:nvPr>
        </p:nvSpPr>
        <p:spPr>
          <a:xfrm>
            <a:off x="990600" y="4978400"/>
            <a:ext cx="4787900" cy="43180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 carved wooden throne encased in gold with details inlaced in silver and glass</a:t>
            </a: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a:spLocks noGrp="1"/>
          </p:cNvSpPr>
          <p:nvPr>
            <p:ph type="body" idx="1"/>
          </p:nvPr>
        </p:nvSpPr>
        <p:spPr>
          <a:xfrm>
            <a:off x="1092200" y="876300"/>
            <a:ext cx="113538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 gold encased chest inlayed with semi-precious stones and painted with hunting scenes</a:t>
            </a:r>
          </a:p>
        </p:txBody>
      </p:sp>
      <p:pic>
        <p:nvPicPr>
          <p:cNvPr id="282" name="from Millard's treasures in bible times 22.jpg"/>
          <p:cNvPicPr/>
          <p:nvPr/>
        </p:nvPicPr>
        <p:blipFill>
          <a:blip r:embed="rId2">
            <a:extLst/>
          </a:blip>
          <a:stretch>
            <a:fillRect/>
          </a:stretch>
        </p:blipFill>
        <p:spPr>
          <a:xfrm>
            <a:off x="2514600" y="2627687"/>
            <a:ext cx="9690100" cy="65786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 name="Group 286"/>
          <p:cNvGrpSpPr/>
          <p:nvPr/>
        </p:nvGrpSpPr>
        <p:grpSpPr>
          <a:xfrm>
            <a:off x="6731000" y="571500"/>
            <a:ext cx="5626100" cy="7444079"/>
            <a:chOff x="-76200" y="-63500"/>
            <a:chExt cx="5626100" cy="7444078"/>
          </a:xfrm>
        </p:grpSpPr>
        <p:pic>
          <p:nvPicPr>
            <p:cNvPr id="285" name="king tut's coffin and treasures 3.jpg"/>
            <p:cNvPicPr/>
            <p:nvPr/>
          </p:nvPicPr>
          <p:blipFill>
            <a:blip r:embed="rId2">
              <a:extLst/>
            </a:blip>
            <a:srcRect l="21081" r="21176"/>
            <a:stretch>
              <a:fillRect/>
            </a:stretch>
          </p:blipFill>
          <p:spPr>
            <a:xfrm>
              <a:off x="0" y="0"/>
              <a:ext cx="5486400" cy="7304379"/>
            </a:xfrm>
            <a:prstGeom prst="rect">
              <a:avLst/>
            </a:prstGeom>
            <a:ln>
              <a:noFill/>
            </a:ln>
            <a:effectLst/>
          </p:spPr>
        </p:pic>
        <p:pic>
          <p:nvPicPr>
            <p:cNvPr id="284" name="Picture 283"/>
            <p:cNvPicPr/>
            <p:nvPr/>
          </p:nvPicPr>
          <p:blipFill>
            <a:blip r:embed="rId3">
              <a:extLst/>
            </a:blip>
            <a:stretch>
              <a:fillRect/>
            </a:stretch>
          </p:blipFill>
          <p:spPr>
            <a:xfrm>
              <a:off x="-76200" y="-63500"/>
              <a:ext cx="5626100" cy="7444079"/>
            </a:xfrm>
            <a:prstGeom prst="rect">
              <a:avLst/>
            </a:prstGeom>
            <a:effectLst/>
          </p:spPr>
        </p:pic>
      </p:grpSp>
      <p:sp>
        <p:nvSpPr>
          <p:cNvPr id="287" name="Shape 287"/>
          <p:cNvSpPr>
            <a:spLocks noGrp="1"/>
          </p:cNvSpPr>
          <p:nvPr>
            <p:ph type="body" idx="1"/>
          </p:nvPr>
        </p:nvSpPr>
        <p:spPr>
          <a:xfrm>
            <a:off x="609600" y="5969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tomb had four dismantled chariots, one of which was encased in gold.</a:t>
            </a:r>
          </a:p>
        </p:txBody>
      </p:sp>
      <p:pic>
        <p:nvPicPr>
          <p:cNvPr id="288" name="king tut's coffin and treasures 18.jpg"/>
          <p:cNvPicPr/>
          <p:nvPr/>
        </p:nvPicPr>
        <p:blipFill>
          <a:blip r:embed="rId4">
            <a:extLst/>
          </a:blip>
          <a:stretch>
            <a:fillRect/>
          </a:stretch>
        </p:blipFill>
        <p:spPr>
          <a:xfrm>
            <a:off x="611868" y="4682694"/>
            <a:ext cx="6489701" cy="448670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2" name="Group 292"/>
          <p:cNvGrpSpPr/>
          <p:nvPr/>
        </p:nvGrpSpPr>
        <p:grpSpPr>
          <a:xfrm>
            <a:off x="7196835" y="787400"/>
            <a:ext cx="5033265" cy="6654800"/>
            <a:chOff x="-76200" y="-266700"/>
            <a:chExt cx="5033264" cy="6654800"/>
          </a:xfrm>
        </p:grpSpPr>
        <p:pic>
          <p:nvPicPr>
            <p:cNvPr id="291" name="king tut's coffin and treasures 19.jpg"/>
            <p:cNvPicPr/>
            <p:nvPr/>
          </p:nvPicPr>
          <p:blipFill>
            <a:blip r:embed="rId2">
              <a:extLst/>
            </a:blip>
            <a:srcRect l="3136" r="28512" b="3118"/>
            <a:stretch>
              <a:fillRect/>
            </a:stretch>
          </p:blipFill>
          <p:spPr>
            <a:xfrm>
              <a:off x="0" y="0"/>
              <a:ext cx="4893565" cy="6311900"/>
            </a:xfrm>
            <a:prstGeom prst="rect">
              <a:avLst/>
            </a:prstGeom>
            <a:ln>
              <a:noFill/>
            </a:ln>
            <a:effectLst/>
          </p:spPr>
        </p:pic>
        <p:pic>
          <p:nvPicPr>
            <p:cNvPr id="290" name="Picture 289"/>
            <p:cNvPicPr/>
            <p:nvPr/>
          </p:nvPicPr>
          <p:blipFill>
            <a:blip r:embed="rId3">
              <a:extLst/>
            </a:blip>
            <a:stretch>
              <a:fillRect/>
            </a:stretch>
          </p:blipFill>
          <p:spPr>
            <a:xfrm>
              <a:off x="-76200" y="-266700"/>
              <a:ext cx="5033265" cy="6654800"/>
            </a:xfrm>
            <a:prstGeom prst="rect">
              <a:avLst/>
            </a:prstGeom>
            <a:effectLst/>
          </p:spPr>
        </p:pic>
      </p:grpSp>
      <p:sp>
        <p:nvSpPr>
          <p:cNvPr id="293" name="Shape 293"/>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mummy was nested in four coffins. The outer was red stone. The next two coffins were made of wood covered with gold. The innermost coffin, covering the mummy, was solid gold.</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map-bible ancient world patriarchs - Version 4.jpg"/>
          <p:cNvPicPr/>
          <p:nvPr/>
        </p:nvPicPr>
        <p:blipFill>
          <a:blip r:embed="rId2">
            <a:extLst/>
          </a:blip>
          <a:stretch>
            <a:fillRect/>
          </a:stretch>
        </p:blipFill>
        <p:spPr>
          <a:xfrm>
            <a:off x="1041400" y="1993900"/>
            <a:ext cx="10922000" cy="7240624"/>
          </a:xfrm>
          <a:prstGeom prst="rect">
            <a:avLst/>
          </a:prstGeom>
          <a:ln w="12700">
            <a:miter lim="400000"/>
          </a:ln>
        </p:spPr>
      </p:pic>
      <p:sp>
        <p:nvSpPr>
          <p:cNvPr id="96" name="Shape 96"/>
          <p:cNvSpPr>
            <a:spLocks noGrp="1"/>
          </p:cNvSpPr>
          <p:nvPr>
            <p:ph type="body" idx="1"/>
          </p:nvPr>
        </p:nvSpPr>
        <p:spPr>
          <a:xfrm>
            <a:off x="622300" y="685800"/>
            <a:ext cx="10922000" cy="1498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Egypt is located southwest of Israel.</a:t>
            </a:r>
          </a:p>
        </p:txBody>
      </p:sp>
      <p:sp>
        <p:nvSpPr>
          <p:cNvPr id="97" name="Shape 97"/>
          <p:cNvSpPr/>
          <p:nvPr/>
        </p:nvSpPr>
        <p:spPr>
          <a:xfrm flipH="1" flipV="1">
            <a:off x="4264917" y="5112146"/>
            <a:ext cx="603449" cy="1112541"/>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 name="Group 297"/>
          <p:cNvGrpSpPr/>
          <p:nvPr/>
        </p:nvGrpSpPr>
        <p:grpSpPr>
          <a:xfrm>
            <a:off x="7196835" y="787400"/>
            <a:ext cx="5033265" cy="6654800"/>
            <a:chOff x="-80264" y="-63500"/>
            <a:chExt cx="5033264" cy="6654800"/>
          </a:xfrm>
        </p:grpSpPr>
        <p:pic>
          <p:nvPicPr>
            <p:cNvPr id="296" name="king tut's coffin and treasures 14.jpg"/>
            <p:cNvPicPr/>
            <p:nvPr/>
          </p:nvPicPr>
          <p:blipFill>
            <a:blip r:embed="rId2">
              <a:extLst/>
            </a:blip>
            <a:srcRect t="194" r="83" b="44"/>
            <a:stretch>
              <a:fillRect/>
            </a:stretch>
          </p:blipFill>
          <p:spPr>
            <a:xfrm>
              <a:off x="0" y="0"/>
              <a:ext cx="4889500" cy="6515100"/>
            </a:xfrm>
            <a:prstGeom prst="rect">
              <a:avLst/>
            </a:prstGeom>
            <a:ln>
              <a:noFill/>
            </a:ln>
            <a:effectLst/>
          </p:spPr>
        </p:pic>
        <p:pic>
          <p:nvPicPr>
            <p:cNvPr id="295" name="Picture 294"/>
            <p:cNvPicPr/>
            <p:nvPr/>
          </p:nvPicPr>
          <p:blipFill>
            <a:blip r:embed="rId3">
              <a:extLst/>
            </a:blip>
            <a:stretch>
              <a:fillRect/>
            </a:stretch>
          </p:blipFill>
          <p:spPr>
            <a:xfrm>
              <a:off x="-80265" y="-63500"/>
              <a:ext cx="5033265" cy="6654800"/>
            </a:xfrm>
            <a:prstGeom prst="rect">
              <a:avLst/>
            </a:prstGeom>
            <a:effectLst/>
          </p:spPr>
        </p:pic>
      </p:grpSp>
      <p:sp>
        <p:nvSpPr>
          <p:cNvPr id="298" name="Shape 298"/>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Moses’ wise choice</a:t>
            </a:r>
          </a:p>
        </p:txBody>
      </p:sp>
      <p:sp>
        <p:nvSpPr>
          <p:cNvPr id="299" name="Shape 299"/>
          <p:cNvSpPr>
            <a:spLocks noGrp="1"/>
          </p:cNvSpPr>
          <p:nvPr>
            <p:ph type="body" idx="1"/>
          </p:nvPr>
        </p:nvSpPr>
        <p:spPr>
          <a:xfrm>
            <a:off x="1041400" y="3810000"/>
            <a:ext cx="5867400" cy="5499100"/>
          </a:xfrm>
          <a:prstGeom prst="rect">
            <a:avLst/>
          </a:prstGeom>
        </p:spPr>
        <p:txBody>
          <a:bodyPr>
            <a:normAutofit/>
          </a:bodyPr>
          <a:lstStyle>
            <a:lvl1pPr defTabSz="531622">
              <a:defRPr sz="3276">
                <a:solidFill>
                  <a:srgbClr val="94E3FE"/>
                </a:solidFill>
              </a:defRPr>
            </a:lvl1pPr>
          </a:lstStyle>
          <a:p>
            <a:pPr lvl="0">
              <a:defRPr sz="1800">
                <a:solidFill>
                  <a:srgbClr val="000000"/>
                </a:solidFill>
              </a:defRPr>
            </a:pPr>
            <a:r>
              <a:rPr sz="3276">
                <a:solidFill>
                  <a:srgbClr val="94E3FE"/>
                </a:solidFill>
              </a:rPr>
              <a:t>The glory represented by Tut gives the background for the choice that Moses made in his youth, when he rejected life as an adopted son of pharaoh, with its pagan wealth and pleasure, choosing rather to serve the true and living God and to cast his lot with God’s despised people.</a:t>
            </a: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3" name="Group 303"/>
          <p:cNvGrpSpPr/>
          <p:nvPr/>
        </p:nvGrpSpPr>
        <p:grpSpPr>
          <a:xfrm>
            <a:off x="7196835" y="787400"/>
            <a:ext cx="5033265" cy="6654800"/>
            <a:chOff x="-80264" y="-63500"/>
            <a:chExt cx="5033264" cy="6654800"/>
          </a:xfrm>
        </p:grpSpPr>
        <p:pic>
          <p:nvPicPr>
            <p:cNvPr id="302" name="king tut's coffin and treasures 14.jpg"/>
            <p:cNvPicPr/>
            <p:nvPr/>
          </p:nvPicPr>
          <p:blipFill>
            <a:blip r:embed="rId2">
              <a:extLst/>
            </a:blip>
            <a:srcRect t="194" r="83" b="44"/>
            <a:stretch>
              <a:fillRect/>
            </a:stretch>
          </p:blipFill>
          <p:spPr>
            <a:xfrm>
              <a:off x="0" y="0"/>
              <a:ext cx="4889500" cy="6515100"/>
            </a:xfrm>
            <a:prstGeom prst="rect">
              <a:avLst/>
            </a:prstGeom>
            <a:ln>
              <a:noFill/>
            </a:ln>
            <a:effectLst/>
          </p:spPr>
        </p:pic>
        <p:pic>
          <p:nvPicPr>
            <p:cNvPr id="301" name="Picture 300"/>
            <p:cNvPicPr/>
            <p:nvPr/>
          </p:nvPicPr>
          <p:blipFill>
            <a:blip r:embed="rId3">
              <a:extLst/>
            </a:blip>
            <a:stretch>
              <a:fillRect/>
            </a:stretch>
          </p:blipFill>
          <p:spPr>
            <a:xfrm>
              <a:off x="-80265" y="-63500"/>
              <a:ext cx="5033265" cy="6654800"/>
            </a:xfrm>
            <a:prstGeom prst="rect">
              <a:avLst/>
            </a:prstGeom>
            <a:effectLst/>
          </p:spPr>
        </p:pic>
      </p:grpSp>
      <p:sp>
        <p:nvSpPr>
          <p:cNvPr id="304" name="Shape 304"/>
          <p:cNvSpPr/>
          <p:nvPr/>
        </p:nvSpPr>
        <p:spPr>
          <a:xfrm>
            <a:off x="952500" y="3429000"/>
            <a:ext cx="58674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“By faith Moses, when he was come to years, refused to be called the son of Pharaoh's daughter;  choosing rather to suffer affliction with the people of God, than to enjoy the pleasures of sin for a season” (Hebrews 11:24-25)</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8" name="Group 308"/>
          <p:cNvGrpSpPr/>
          <p:nvPr/>
        </p:nvGrpSpPr>
        <p:grpSpPr>
          <a:xfrm>
            <a:off x="7196835" y="787400"/>
            <a:ext cx="5033265" cy="6654800"/>
            <a:chOff x="-80264" y="-63500"/>
            <a:chExt cx="5033264" cy="6654800"/>
          </a:xfrm>
        </p:grpSpPr>
        <p:pic>
          <p:nvPicPr>
            <p:cNvPr id="307" name="king tut's coffin and treasures 14.jpg"/>
            <p:cNvPicPr/>
            <p:nvPr/>
          </p:nvPicPr>
          <p:blipFill>
            <a:blip r:embed="rId2">
              <a:extLst/>
            </a:blip>
            <a:srcRect t="194" r="83" b="44"/>
            <a:stretch>
              <a:fillRect/>
            </a:stretch>
          </p:blipFill>
          <p:spPr>
            <a:xfrm>
              <a:off x="0" y="0"/>
              <a:ext cx="4889500" cy="6515100"/>
            </a:xfrm>
            <a:prstGeom prst="rect">
              <a:avLst/>
            </a:prstGeom>
            <a:ln>
              <a:noFill/>
            </a:ln>
            <a:effectLst/>
          </p:spPr>
        </p:pic>
        <p:pic>
          <p:nvPicPr>
            <p:cNvPr id="306" name="Picture 305"/>
            <p:cNvPicPr/>
            <p:nvPr/>
          </p:nvPicPr>
          <p:blipFill>
            <a:blip r:embed="rId3">
              <a:extLst/>
            </a:blip>
            <a:stretch>
              <a:fillRect/>
            </a:stretch>
          </p:blipFill>
          <p:spPr>
            <a:xfrm>
              <a:off x="-80265" y="-63500"/>
              <a:ext cx="5033265" cy="6654800"/>
            </a:xfrm>
            <a:prstGeom prst="rect">
              <a:avLst/>
            </a:prstGeom>
            <a:effectLst/>
          </p:spPr>
        </p:pic>
      </p:grpSp>
      <p:sp>
        <p:nvSpPr>
          <p:cNvPr id="309" name="Shape 309"/>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“Esteeming the reproach of Christ greater riches than the treasures in Egypt: for he had respect unto the recompence of the reward” (Hebrews 11:26)  </a:t>
            </a:r>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3" name="Group 313"/>
          <p:cNvGrpSpPr/>
          <p:nvPr/>
        </p:nvGrpSpPr>
        <p:grpSpPr>
          <a:xfrm>
            <a:off x="7193336" y="990600"/>
            <a:ext cx="5252664" cy="6946900"/>
            <a:chOff x="-76200" y="-63500"/>
            <a:chExt cx="5252663" cy="6946900"/>
          </a:xfrm>
        </p:grpSpPr>
        <p:pic>
          <p:nvPicPr>
            <p:cNvPr id="312" name="british museum 55.jpg"/>
            <p:cNvPicPr/>
            <p:nvPr/>
          </p:nvPicPr>
          <p:blipFill>
            <a:blip r:embed="rId2">
              <a:extLst/>
            </a:blip>
            <a:srcRect l="24977" r="25072"/>
            <a:stretch>
              <a:fillRect/>
            </a:stretch>
          </p:blipFill>
          <p:spPr>
            <a:xfrm>
              <a:off x="0" y="0"/>
              <a:ext cx="5112964" cy="6807200"/>
            </a:xfrm>
            <a:prstGeom prst="rect">
              <a:avLst/>
            </a:prstGeom>
            <a:ln>
              <a:noFill/>
            </a:ln>
            <a:effectLst/>
          </p:spPr>
        </p:pic>
        <p:pic>
          <p:nvPicPr>
            <p:cNvPr id="311" name="Picture 310"/>
            <p:cNvPicPr/>
            <p:nvPr/>
          </p:nvPicPr>
          <p:blipFill>
            <a:blip r:embed="rId3">
              <a:extLst/>
            </a:blip>
            <a:stretch>
              <a:fillRect/>
            </a:stretch>
          </p:blipFill>
          <p:spPr>
            <a:xfrm>
              <a:off x="-76200" y="-63500"/>
              <a:ext cx="5252664" cy="6946900"/>
            </a:xfrm>
            <a:prstGeom prst="rect">
              <a:avLst/>
            </a:prstGeom>
            <a:effectLst/>
          </p:spPr>
        </p:pic>
      </p:grpSp>
      <p:sp>
        <p:nvSpPr>
          <p:cNvPr id="314" name="Shape 314"/>
          <p:cNvSpPr>
            <a:spLocks noGrp="1"/>
          </p:cNvSpPr>
          <p:nvPr>
            <p:ph type="title"/>
          </p:nvPr>
        </p:nvSpPr>
        <p:spPr>
          <a:xfrm>
            <a:off x="1041400" y="787400"/>
            <a:ext cx="5956300" cy="2870200"/>
          </a:xfrm>
          <a:prstGeom prst="rect">
            <a:avLst/>
          </a:prstGeom>
        </p:spPr>
        <p:txBody>
          <a:bodyPr>
            <a:normAutofit/>
          </a:bodyPr>
          <a:lstStyle>
            <a:lvl1pPr defTabSz="578358">
              <a:defRPr sz="6534"/>
            </a:lvl1pPr>
          </a:lstStyle>
          <a:p>
            <a:pPr lvl="0">
              <a:defRPr sz="1800">
                <a:solidFill>
                  <a:srgbClr val="000000"/>
                </a:solidFill>
              </a:defRPr>
            </a:pPr>
            <a:r>
              <a:rPr sz="6534">
                <a:solidFill>
                  <a:srgbClr val="DEDDDE"/>
                </a:solidFill>
              </a:rPr>
              <a:t>Egyptian Doctrine of Salvation</a:t>
            </a:r>
          </a:p>
        </p:txBody>
      </p:sp>
      <p:sp>
        <p:nvSpPr>
          <p:cNvPr id="315" name="Shape 315"/>
          <p:cNvSpPr>
            <a:spLocks noGrp="1"/>
          </p:cNvSpPr>
          <p:nvPr>
            <p:ph type="body" idx="1"/>
          </p:nvPr>
        </p:nvSpPr>
        <p:spPr>
          <a:xfrm>
            <a:off x="1092200" y="37973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Egyptian doctrine of salvation dates back to Cain and his offering of good works to God. It is the same doctrine that most people believe today.</a:t>
            </a:r>
          </a:p>
        </p:txBody>
      </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9" name="Group 319"/>
          <p:cNvGrpSpPr/>
          <p:nvPr/>
        </p:nvGrpSpPr>
        <p:grpSpPr>
          <a:xfrm>
            <a:off x="6458824" y="990600"/>
            <a:ext cx="5987176" cy="7924800"/>
            <a:chOff x="-76200" y="-63500"/>
            <a:chExt cx="5987175" cy="7924800"/>
          </a:xfrm>
        </p:grpSpPr>
        <p:pic>
          <p:nvPicPr>
            <p:cNvPr id="318" name="british museum 56.jpg"/>
            <p:cNvPicPr/>
            <p:nvPr/>
          </p:nvPicPr>
          <p:blipFill>
            <a:blip r:embed="rId2">
              <a:extLst/>
            </a:blip>
            <a:srcRect l="24988" r="25062"/>
            <a:stretch>
              <a:fillRect/>
            </a:stretch>
          </p:blipFill>
          <p:spPr>
            <a:xfrm>
              <a:off x="0" y="0"/>
              <a:ext cx="5847476" cy="7785100"/>
            </a:xfrm>
            <a:prstGeom prst="rect">
              <a:avLst/>
            </a:prstGeom>
            <a:ln>
              <a:noFill/>
            </a:ln>
            <a:effectLst/>
          </p:spPr>
        </p:pic>
        <p:pic>
          <p:nvPicPr>
            <p:cNvPr id="317" name="Picture 316"/>
            <p:cNvPicPr/>
            <p:nvPr/>
          </p:nvPicPr>
          <p:blipFill>
            <a:blip r:embed="rId3">
              <a:extLst/>
            </a:blip>
            <a:stretch>
              <a:fillRect/>
            </a:stretch>
          </p:blipFill>
          <p:spPr>
            <a:xfrm>
              <a:off x="-76200" y="-63500"/>
              <a:ext cx="5987176" cy="7924800"/>
            </a:xfrm>
            <a:prstGeom prst="rect">
              <a:avLst/>
            </a:prstGeom>
            <a:effectLst/>
          </p:spPr>
        </p:pic>
      </p:grpSp>
      <p:sp>
        <p:nvSpPr>
          <p:cNvPr id="320" name="Shape 320"/>
          <p:cNvSpPr>
            <a:spLocks noGrp="1"/>
          </p:cNvSpPr>
          <p:nvPr>
            <p:ph type="body" idx="1"/>
          </p:nvPr>
        </p:nvSpPr>
        <p:spPr>
          <a:xfrm>
            <a:off x="1092200" y="3797300"/>
            <a:ext cx="39243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Egyptian Book of the Dead describes the deceased led into a hall of judgment by Anubis.</a:t>
            </a:r>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4" name="Group 324"/>
          <p:cNvGrpSpPr/>
          <p:nvPr/>
        </p:nvGrpSpPr>
        <p:grpSpPr>
          <a:xfrm>
            <a:off x="6121400" y="825500"/>
            <a:ext cx="6324600" cy="8374034"/>
            <a:chOff x="-76200" y="-63500"/>
            <a:chExt cx="6324600" cy="8374033"/>
          </a:xfrm>
        </p:grpSpPr>
        <p:pic>
          <p:nvPicPr>
            <p:cNvPr id="323" name="british museum 54 - Version 3.jpg"/>
            <p:cNvPicPr/>
            <p:nvPr/>
          </p:nvPicPr>
          <p:blipFill>
            <a:blip r:embed="rId2">
              <a:extLst/>
            </a:blip>
            <a:srcRect l="4143" r="4143"/>
            <a:stretch>
              <a:fillRect/>
            </a:stretch>
          </p:blipFill>
          <p:spPr>
            <a:xfrm>
              <a:off x="0" y="0"/>
              <a:ext cx="6184900" cy="8229600"/>
            </a:xfrm>
            <a:prstGeom prst="rect">
              <a:avLst/>
            </a:prstGeom>
            <a:ln>
              <a:noFill/>
            </a:ln>
            <a:effectLst/>
          </p:spPr>
        </p:pic>
        <p:pic>
          <p:nvPicPr>
            <p:cNvPr id="322" name="Picture 321"/>
            <p:cNvPicPr/>
            <p:nvPr/>
          </p:nvPicPr>
          <p:blipFill>
            <a:blip r:embed="rId3">
              <a:extLst/>
            </a:blip>
            <a:stretch>
              <a:fillRect/>
            </a:stretch>
          </p:blipFill>
          <p:spPr>
            <a:xfrm>
              <a:off x="-76200" y="-63500"/>
              <a:ext cx="6324600" cy="8374034"/>
            </a:xfrm>
            <a:prstGeom prst="rect">
              <a:avLst/>
            </a:prstGeom>
            <a:effectLst/>
          </p:spPr>
        </p:pic>
      </p:grpSp>
      <p:sp>
        <p:nvSpPr>
          <p:cNvPr id="325" name="Shape 325"/>
          <p:cNvSpPr>
            <a:spLocks noGrp="1"/>
          </p:cNvSpPr>
          <p:nvPr>
            <p:ph type="body" idx="1"/>
          </p:nvPr>
        </p:nvSpPr>
        <p:spPr>
          <a:xfrm>
            <a:off x="1092200" y="3797300"/>
            <a:ext cx="48006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his heart is weighed against the feather of Maat, signifying the weighing of his good works against the bad.</a:t>
            </a:r>
          </a:p>
        </p:txBody>
      </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9" name="Group 329"/>
          <p:cNvGrpSpPr/>
          <p:nvPr/>
        </p:nvGrpSpPr>
        <p:grpSpPr>
          <a:xfrm>
            <a:off x="6121400" y="825500"/>
            <a:ext cx="6324600" cy="8374034"/>
            <a:chOff x="-76200" y="-63500"/>
            <a:chExt cx="6324600" cy="8374033"/>
          </a:xfrm>
        </p:grpSpPr>
        <p:pic>
          <p:nvPicPr>
            <p:cNvPr id="328" name="british museum 57 - Version 2.jpg"/>
            <p:cNvPicPr/>
            <p:nvPr/>
          </p:nvPicPr>
          <p:blipFill>
            <a:blip r:embed="rId2">
              <a:extLst/>
            </a:blip>
            <a:srcRect t="3039" b="3129"/>
            <a:stretch>
              <a:fillRect/>
            </a:stretch>
          </p:blipFill>
          <p:spPr>
            <a:xfrm>
              <a:off x="0" y="0"/>
              <a:ext cx="6184900" cy="8234334"/>
            </a:xfrm>
            <a:prstGeom prst="rect">
              <a:avLst/>
            </a:prstGeom>
            <a:ln>
              <a:noFill/>
            </a:ln>
            <a:effectLst/>
          </p:spPr>
        </p:pic>
        <p:pic>
          <p:nvPicPr>
            <p:cNvPr id="327" name="Picture 326"/>
            <p:cNvPicPr/>
            <p:nvPr/>
          </p:nvPicPr>
          <p:blipFill>
            <a:blip r:embed="rId3">
              <a:extLst/>
            </a:blip>
            <a:stretch>
              <a:fillRect/>
            </a:stretch>
          </p:blipFill>
          <p:spPr>
            <a:xfrm>
              <a:off x="-76200" y="-63500"/>
              <a:ext cx="6324600" cy="8374034"/>
            </a:xfrm>
            <a:prstGeom prst="rect">
              <a:avLst/>
            </a:prstGeom>
            <a:effectLst/>
          </p:spPr>
        </p:pic>
      </p:grpSp>
      <p:sp>
        <p:nvSpPr>
          <p:cNvPr id="330" name="Shape 330"/>
          <p:cNvSpPr>
            <a:spLocks noGrp="1"/>
          </p:cNvSpPr>
          <p:nvPr>
            <p:ph type="body" idx="1"/>
          </p:nvPr>
        </p:nvSpPr>
        <p:spPr>
          <a:xfrm>
            <a:off x="1092200" y="4622800"/>
            <a:ext cx="4406900" cy="4673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If he passes the judgment he is received into the presence of the gods.</a:t>
            </a: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2" name="british museum 145.jpg"/>
          <p:cNvPicPr/>
          <p:nvPr/>
        </p:nvPicPr>
        <p:blipFill>
          <a:blip r:embed="rId2">
            <a:extLst/>
          </a:blip>
          <a:stretch>
            <a:fillRect/>
          </a:stretch>
        </p:blipFill>
        <p:spPr>
          <a:xfrm>
            <a:off x="380999" y="1997135"/>
            <a:ext cx="12242801" cy="5753101"/>
          </a:xfrm>
          <a:prstGeom prst="rect">
            <a:avLst/>
          </a:prstGeom>
          <a:ln w="12700">
            <a:miter lim="400000"/>
          </a:ln>
        </p:spPr>
      </p:pic>
      <p:sp>
        <p:nvSpPr>
          <p:cNvPr id="333" name="Shape 333"/>
          <p:cNvSpPr/>
          <p:nvPr/>
        </p:nvSpPr>
        <p:spPr>
          <a:xfrm>
            <a:off x="1173251" y="897650"/>
            <a:ext cx="7838898" cy="1544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Here we see the entire scene.</a:t>
            </a:r>
          </a:p>
        </p:txBody>
      </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Shape 335"/>
          <p:cNvSpPr>
            <a:spLocks noGrp="1"/>
          </p:cNvSpPr>
          <p:nvPr>
            <p:ph type="body" idx="1"/>
          </p:nvPr>
        </p:nvSpPr>
        <p:spPr>
          <a:xfrm>
            <a:off x="1092200" y="3797300"/>
            <a:ext cx="48006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vast majority of people everywhere believe this ancient Egyptian lie, thinking that salvation is by good deeds, sincerity, religion, etc.</a:t>
            </a:r>
          </a:p>
        </p:txBody>
      </p:sp>
      <p:grpSp>
        <p:nvGrpSpPr>
          <p:cNvPr id="338" name="Group 338"/>
          <p:cNvGrpSpPr/>
          <p:nvPr/>
        </p:nvGrpSpPr>
        <p:grpSpPr>
          <a:xfrm>
            <a:off x="6121400" y="825500"/>
            <a:ext cx="6324600" cy="8374034"/>
            <a:chOff x="-76200" y="-63500"/>
            <a:chExt cx="6324600" cy="8374033"/>
          </a:xfrm>
        </p:grpSpPr>
        <p:pic>
          <p:nvPicPr>
            <p:cNvPr id="337" name="british museum 54 - Version 3.jpg"/>
            <p:cNvPicPr/>
            <p:nvPr/>
          </p:nvPicPr>
          <p:blipFill>
            <a:blip r:embed="rId2">
              <a:extLst/>
            </a:blip>
            <a:srcRect l="4143" r="4143"/>
            <a:stretch>
              <a:fillRect/>
            </a:stretch>
          </p:blipFill>
          <p:spPr>
            <a:xfrm>
              <a:off x="0" y="0"/>
              <a:ext cx="6184900" cy="8229600"/>
            </a:xfrm>
            <a:prstGeom prst="rect">
              <a:avLst/>
            </a:prstGeom>
            <a:ln>
              <a:noFill/>
            </a:ln>
            <a:effectLst/>
          </p:spPr>
        </p:pic>
        <p:pic>
          <p:nvPicPr>
            <p:cNvPr id="336" name="Picture 335"/>
            <p:cNvPicPr/>
            <p:nvPr/>
          </p:nvPicPr>
          <p:blipFill>
            <a:blip r:embed="rId3">
              <a:extLst/>
            </a:blip>
            <a:stretch>
              <a:fillRect/>
            </a:stretch>
          </p:blipFill>
          <p:spPr>
            <a:xfrm>
              <a:off x="-76200" y="-63500"/>
              <a:ext cx="6324600" cy="8374034"/>
            </a:xfrm>
            <a:prstGeom prst="rect">
              <a:avLst/>
            </a:prstGeom>
            <a:effectLst/>
          </p:spPr>
        </p:pic>
      </p:gr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2" name="Group 342"/>
          <p:cNvGrpSpPr/>
          <p:nvPr/>
        </p:nvGrpSpPr>
        <p:grpSpPr>
          <a:xfrm>
            <a:off x="6121400" y="825500"/>
            <a:ext cx="6324600" cy="8374034"/>
            <a:chOff x="-76200" y="-63500"/>
            <a:chExt cx="6324600" cy="8374033"/>
          </a:xfrm>
        </p:grpSpPr>
        <p:pic>
          <p:nvPicPr>
            <p:cNvPr id="341" name="british museum 57 - Version 2.jpg"/>
            <p:cNvPicPr/>
            <p:nvPr/>
          </p:nvPicPr>
          <p:blipFill>
            <a:blip r:embed="rId2">
              <a:extLst/>
            </a:blip>
            <a:srcRect t="3039" b="3129"/>
            <a:stretch>
              <a:fillRect/>
            </a:stretch>
          </p:blipFill>
          <p:spPr>
            <a:xfrm>
              <a:off x="0" y="0"/>
              <a:ext cx="6184900" cy="8234334"/>
            </a:xfrm>
            <a:prstGeom prst="rect">
              <a:avLst/>
            </a:prstGeom>
            <a:ln>
              <a:noFill/>
            </a:ln>
            <a:effectLst/>
          </p:spPr>
        </p:pic>
        <p:pic>
          <p:nvPicPr>
            <p:cNvPr id="340" name="Picture 339"/>
            <p:cNvPicPr/>
            <p:nvPr/>
          </p:nvPicPr>
          <p:blipFill>
            <a:blip r:embed="rId3">
              <a:extLst/>
            </a:blip>
            <a:stretch>
              <a:fillRect/>
            </a:stretch>
          </p:blipFill>
          <p:spPr>
            <a:xfrm>
              <a:off x="-76200" y="-63500"/>
              <a:ext cx="6324600" cy="8374034"/>
            </a:xfrm>
            <a:prstGeom prst="rect">
              <a:avLst/>
            </a:prstGeom>
            <a:effectLst/>
          </p:spPr>
        </p:pic>
      </p:grpSp>
      <p:sp>
        <p:nvSpPr>
          <p:cNvPr id="343" name="Shape 343"/>
          <p:cNvSpPr>
            <a:spLocks noGrp="1"/>
          </p:cNvSpPr>
          <p:nvPr>
            <p:ph type="body" idx="1"/>
          </p:nvPr>
        </p:nvSpPr>
        <p:spPr>
          <a:xfrm>
            <a:off x="850900" y="3746500"/>
            <a:ext cx="4800600" cy="54991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The truth is that man is totally condemned by God’s righteous standards and only through the sacrifice of Christ can any sinner be accepted before Almighty God.</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Group 101"/>
          <p:cNvGrpSpPr/>
          <p:nvPr/>
        </p:nvGrpSpPr>
        <p:grpSpPr>
          <a:xfrm>
            <a:off x="7196835" y="787400"/>
            <a:ext cx="5033265" cy="6654800"/>
            <a:chOff x="-80264" y="-63500"/>
            <a:chExt cx="5033264" cy="6654800"/>
          </a:xfrm>
        </p:grpSpPr>
        <p:pic>
          <p:nvPicPr>
            <p:cNvPr id="100" name="British musem egypt 27.jpg"/>
            <p:cNvPicPr/>
            <p:nvPr/>
          </p:nvPicPr>
          <p:blipFill>
            <a:blip r:embed="rId2">
              <a:extLst/>
            </a:blip>
            <a:srcRect t="5699" b="5699"/>
            <a:stretch>
              <a:fillRect/>
            </a:stretch>
          </p:blipFill>
          <p:spPr>
            <a:xfrm>
              <a:off x="0" y="0"/>
              <a:ext cx="4889500" cy="6515100"/>
            </a:xfrm>
            <a:prstGeom prst="rect">
              <a:avLst/>
            </a:prstGeom>
            <a:ln>
              <a:noFill/>
            </a:ln>
            <a:effectLst/>
          </p:spPr>
        </p:pic>
        <p:pic>
          <p:nvPicPr>
            <p:cNvPr id="99" name="Picture 98"/>
            <p:cNvPicPr/>
            <p:nvPr/>
          </p:nvPicPr>
          <p:blipFill>
            <a:blip r:embed="rId3">
              <a:extLst/>
            </a:blip>
            <a:stretch>
              <a:fillRect/>
            </a:stretch>
          </p:blipFill>
          <p:spPr>
            <a:xfrm>
              <a:off x="-80265" y="-63500"/>
              <a:ext cx="5033265" cy="6654800"/>
            </a:xfrm>
            <a:prstGeom prst="rect">
              <a:avLst/>
            </a:prstGeom>
            <a:effectLst/>
          </p:spPr>
        </p:pic>
      </p:grpSp>
      <p:sp>
        <p:nvSpPr>
          <p:cNvPr id="102" name="Shape 102"/>
          <p:cNvSpPr>
            <a:spLocks noGrp="1"/>
          </p:cNvSpPr>
          <p:nvPr>
            <p:ph type="body" idx="1"/>
          </p:nvPr>
        </p:nvSpPr>
        <p:spPr>
          <a:xfrm>
            <a:off x="1041400" y="3810000"/>
            <a:ext cx="54737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It was to Egypt that Jacob and his sons moved to escape the great famine after Joseph became vice-ruler, and Israel dwelt there for 400 years before departing under the leadership of Moses.</a:t>
            </a:r>
          </a:p>
        </p:txBody>
      </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p:cNvSpPr>
          <p:nvPr>
            <p:ph type="body" idx="1"/>
          </p:nvPr>
        </p:nvSpPr>
        <p:spPr>
          <a:xfrm>
            <a:off x="850900" y="3797300"/>
            <a:ext cx="48006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“For all have sinned, and come short of the glory of  God; being justified freely by his grace through the redemption that is in Christ Jesus” (Romans 3:23-24).</a:t>
            </a:r>
          </a:p>
        </p:txBody>
      </p:sp>
      <p:grpSp>
        <p:nvGrpSpPr>
          <p:cNvPr id="348" name="Group 348"/>
          <p:cNvGrpSpPr/>
          <p:nvPr/>
        </p:nvGrpSpPr>
        <p:grpSpPr>
          <a:xfrm>
            <a:off x="6121400" y="825500"/>
            <a:ext cx="6324600" cy="8374034"/>
            <a:chOff x="-76200" y="-63500"/>
            <a:chExt cx="6324600" cy="8374033"/>
          </a:xfrm>
        </p:grpSpPr>
        <p:pic>
          <p:nvPicPr>
            <p:cNvPr id="347" name="british museum 54 - Version 3.jpg"/>
            <p:cNvPicPr/>
            <p:nvPr/>
          </p:nvPicPr>
          <p:blipFill>
            <a:blip r:embed="rId2">
              <a:extLst/>
            </a:blip>
            <a:srcRect l="4143" r="4143"/>
            <a:stretch>
              <a:fillRect/>
            </a:stretch>
          </p:blipFill>
          <p:spPr>
            <a:xfrm>
              <a:off x="0" y="0"/>
              <a:ext cx="6184900" cy="8229600"/>
            </a:xfrm>
            <a:prstGeom prst="rect">
              <a:avLst/>
            </a:prstGeom>
            <a:ln>
              <a:noFill/>
            </a:ln>
            <a:effectLst/>
          </p:spPr>
        </p:pic>
        <p:pic>
          <p:nvPicPr>
            <p:cNvPr id="346" name="Picture 345"/>
            <p:cNvPicPr/>
            <p:nvPr/>
          </p:nvPicPr>
          <p:blipFill>
            <a:blip r:embed="rId3">
              <a:extLst/>
            </a:blip>
            <a:stretch>
              <a:fillRect/>
            </a:stretch>
          </p:blipFill>
          <p:spPr>
            <a:xfrm>
              <a:off x="-76200" y="-63500"/>
              <a:ext cx="6324600" cy="8374034"/>
            </a:xfrm>
            <a:prstGeom prst="rect">
              <a:avLst/>
            </a:prstGeom>
            <a:effectLst/>
          </p:spPr>
        </p:pic>
      </p:gr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hape 350"/>
          <p:cNvSpPr>
            <a:spLocks noGrp="1"/>
          </p:cNvSpPr>
          <p:nvPr>
            <p:ph type="body" idx="1"/>
          </p:nvPr>
        </p:nvSpPr>
        <p:spPr>
          <a:xfrm>
            <a:off x="850900" y="2895600"/>
            <a:ext cx="4800600" cy="64008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This gospel was not hidden in the days of Egypt’s might. It has been proclaimed through the prophets since the days of Abel and was typified by Israel’s sacrificial system.</a:t>
            </a:r>
          </a:p>
        </p:txBody>
      </p:sp>
      <p:grpSp>
        <p:nvGrpSpPr>
          <p:cNvPr id="353" name="Group 353"/>
          <p:cNvGrpSpPr/>
          <p:nvPr/>
        </p:nvGrpSpPr>
        <p:grpSpPr>
          <a:xfrm>
            <a:off x="6121400" y="825500"/>
            <a:ext cx="6324600" cy="8374034"/>
            <a:chOff x="-76200" y="-63500"/>
            <a:chExt cx="6324600" cy="8374033"/>
          </a:xfrm>
        </p:grpSpPr>
        <p:pic>
          <p:nvPicPr>
            <p:cNvPr id="352" name="british museum 54 - Version 3.jpg"/>
            <p:cNvPicPr/>
            <p:nvPr/>
          </p:nvPicPr>
          <p:blipFill>
            <a:blip r:embed="rId2">
              <a:extLst/>
            </a:blip>
            <a:srcRect l="4143" r="4143"/>
            <a:stretch>
              <a:fillRect/>
            </a:stretch>
          </p:blipFill>
          <p:spPr>
            <a:xfrm>
              <a:off x="0" y="0"/>
              <a:ext cx="6184900" cy="8229600"/>
            </a:xfrm>
            <a:prstGeom prst="rect">
              <a:avLst/>
            </a:prstGeom>
            <a:ln>
              <a:noFill/>
            </a:ln>
            <a:effectLst/>
          </p:spPr>
        </p:pic>
        <p:pic>
          <p:nvPicPr>
            <p:cNvPr id="351" name="Picture 350"/>
            <p:cNvPicPr/>
            <p:nvPr/>
          </p:nvPicPr>
          <p:blipFill>
            <a:blip r:embed="rId3">
              <a:extLst/>
            </a:blip>
            <a:stretch>
              <a:fillRect/>
            </a:stretch>
          </p:blipFill>
          <p:spPr>
            <a:xfrm>
              <a:off x="-76200" y="-63500"/>
              <a:ext cx="6324600" cy="8374034"/>
            </a:xfrm>
            <a:prstGeom prst="rect">
              <a:avLst/>
            </a:prstGeom>
            <a:effectLst/>
          </p:spPr>
        </p:pic>
      </p:gr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7" name="Group 357"/>
          <p:cNvGrpSpPr/>
          <p:nvPr/>
        </p:nvGrpSpPr>
        <p:grpSpPr>
          <a:xfrm>
            <a:off x="7196835" y="787400"/>
            <a:ext cx="5033265" cy="6654800"/>
            <a:chOff x="-80264" y="-63500"/>
            <a:chExt cx="5033264" cy="6654800"/>
          </a:xfrm>
        </p:grpSpPr>
        <p:pic>
          <p:nvPicPr>
            <p:cNvPr id="356" name="Merneptah stele 2.jpg"/>
            <p:cNvPicPr/>
            <p:nvPr/>
          </p:nvPicPr>
          <p:blipFill>
            <a:blip r:embed="rId2">
              <a:extLst/>
            </a:blip>
            <a:srcRect t="3598" r="83" b="16127"/>
            <a:stretch>
              <a:fillRect/>
            </a:stretch>
          </p:blipFill>
          <p:spPr>
            <a:xfrm>
              <a:off x="0" y="0"/>
              <a:ext cx="4889500" cy="6515100"/>
            </a:xfrm>
            <a:prstGeom prst="rect">
              <a:avLst/>
            </a:prstGeom>
            <a:ln>
              <a:noFill/>
            </a:ln>
            <a:effectLst/>
          </p:spPr>
        </p:pic>
        <p:pic>
          <p:nvPicPr>
            <p:cNvPr id="355" name="Picture 354"/>
            <p:cNvPicPr/>
            <p:nvPr/>
          </p:nvPicPr>
          <p:blipFill>
            <a:blip r:embed="rId3">
              <a:extLst/>
            </a:blip>
            <a:stretch>
              <a:fillRect/>
            </a:stretch>
          </p:blipFill>
          <p:spPr>
            <a:xfrm>
              <a:off x="-80265" y="-63500"/>
              <a:ext cx="5033265" cy="6654800"/>
            </a:xfrm>
            <a:prstGeom prst="rect">
              <a:avLst/>
            </a:prstGeom>
            <a:effectLst/>
          </p:spPr>
        </p:pic>
      </p:grpSp>
      <p:sp>
        <p:nvSpPr>
          <p:cNvPr id="358" name="Shape 358"/>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The Merneptah Stele</a:t>
            </a:r>
          </a:p>
        </p:txBody>
      </p:sp>
      <p:sp>
        <p:nvSpPr>
          <p:cNvPr id="359" name="Shape 359"/>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This is the most ancient reference to Israel outside of Scripture.</a:t>
            </a:r>
          </a:p>
        </p:txBody>
      </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Shape 361"/>
          <p:cNvSpPr>
            <a:spLocks noGrp="1"/>
          </p:cNvSpPr>
          <p:nvPr>
            <p:ph type="body" idx="1"/>
          </p:nvPr>
        </p:nvSpPr>
        <p:spPr>
          <a:xfrm>
            <a:off x="774700" y="1028700"/>
            <a:ext cx="80772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It dates to 1229 B.C. and was erected by Pharaoh Mernepah to celebrate a military campaign in Canaan. </a:t>
            </a:r>
          </a:p>
        </p:txBody>
      </p:sp>
      <p:pic>
        <p:nvPicPr>
          <p:cNvPr id="362" name="Merneptah stele 3.jpg"/>
          <p:cNvPicPr/>
          <p:nvPr/>
        </p:nvPicPr>
        <p:blipFill>
          <a:blip r:embed="rId2">
            <a:extLst/>
          </a:blip>
          <a:stretch>
            <a:fillRect/>
          </a:stretch>
        </p:blipFill>
        <p:spPr>
          <a:xfrm>
            <a:off x="3416300" y="3332326"/>
            <a:ext cx="8699500" cy="576087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Shape 364"/>
          <p:cNvSpPr>
            <a:spLocks noGrp="1"/>
          </p:cNvSpPr>
          <p:nvPr>
            <p:ph type="body" idx="1"/>
          </p:nvPr>
        </p:nvSpPr>
        <p:spPr>
          <a:xfrm>
            <a:off x="1041400" y="5524500"/>
            <a:ext cx="4203700" cy="3784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7.5 foot tall stele was discovered in 1896 and is in the Cairo Museum.  </a:t>
            </a:r>
          </a:p>
        </p:txBody>
      </p:sp>
      <p:grpSp>
        <p:nvGrpSpPr>
          <p:cNvPr id="367" name="Group 367"/>
          <p:cNvGrpSpPr/>
          <p:nvPr/>
        </p:nvGrpSpPr>
        <p:grpSpPr>
          <a:xfrm>
            <a:off x="5975829" y="787400"/>
            <a:ext cx="6254271" cy="8280400"/>
            <a:chOff x="-81273" y="-63500"/>
            <a:chExt cx="6254270" cy="8280400"/>
          </a:xfrm>
        </p:grpSpPr>
        <p:pic>
          <p:nvPicPr>
            <p:cNvPr id="366" name="Merneptah stele 2.jpg"/>
            <p:cNvPicPr/>
            <p:nvPr/>
          </p:nvPicPr>
          <p:blipFill>
            <a:blip r:embed="rId2">
              <a:extLst/>
            </a:blip>
            <a:srcRect t="3598" r="83" b="16127"/>
            <a:stretch>
              <a:fillRect/>
            </a:stretch>
          </p:blipFill>
          <p:spPr>
            <a:xfrm>
              <a:off x="0" y="0"/>
              <a:ext cx="6109497" cy="8140700"/>
            </a:xfrm>
            <a:prstGeom prst="rect">
              <a:avLst/>
            </a:prstGeom>
            <a:ln>
              <a:noFill/>
            </a:ln>
            <a:effectLst/>
          </p:spPr>
        </p:pic>
        <p:pic>
          <p:nvPicPr>
            <p:cNvPr id="365" name="Picture 364"/>
            <p:cNvPicPr/>
            <p:nvPr/>
          </p:nvPicPr>
          <p:blipFill>
            <a:blip r:embed="rId3">
              <a:extLst/>
            </a:blip>
            <a:stretch>
              <a:fillRect/>
            </a:stretch>
          </p:blipFill>
          <p:spPr>
            <a:xfrm>
              <a:off x="-81274" y="-63500"/>
              <a:ext cx="6254271" cy="8280400"/>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a:spLocks noGrp="1"/>
          </p:cNvSpPr>
          <p:nvPr>
            <p:ph type="body" idx="1"/>
          </p:nvPr>
        </p:nvSpPr>
        <p:spPr>
          <a:xfrm>
            <a:off x="1041400" y="3810000"/>
            <a:ext cx="57785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“Canaan is captive with all woe. Ashkelon is conquered. Gezer seized. ... Israel is wasted, bare of seed.”</a:t>
            </a:r>
          </a:p>
        </p:txBody>
      </p:sp>
      <p:grpSp>
        <p:nvGrpSpPr>
          <p:cNvPr id="372" name="Group 372"/>
          <p:cNvGrpSpPr/>
          <p:nvPr/>
        </p:nvGrpSpPr>
        <p:grpSpPr>
          <a:xfrm>
            <a:off x="7196835" y="787400"/>
            <a:ext cx="5033265" cy="6654800"/>
            <a:chOff x="-80264" y="-63500"/>
            <a:chExt cx="5033264" cy="6654800"/>
          </a:xfrm>
        </p:grpSpPr>
        <p:pic>
          <p:nvPicPr>
            <p:cNvPr id="371" name="Merneptah stele 2.jpg"/>
            <p:cNvPicPr/>
            <p:nvPr/>
          </p:nvPicPr>
          <p:blipFill>
            <a:blip r:embed="rId2">
              <a:extLst/>
            </a:blip>
            <a:srcRect t="3598" r="83" b="16127"/>
            <a:stretch>
              <a:fillRect/>
            </a:stretch>
          </p:blipFill>
          <p:spPr>
            <a:xfrm>
              <a:off x="0" y="0"/>
              <a:ext cx="4889500" cy="6515100"/>
            </a:xfrm>
            <a:prstGeom prst="rect">
              <a:avLst/>
            </a:prstGeom>
            <a:ln>
              <a:noFill/>
            </a:ln>
            <a:effectLst/>
          </p:spPr>
        </p:pic>
        <p:pic>
          <p:nvPicPr>
            <p:cNvPr id="370" name="Picture 369"/>
            <p:cNvPicPr/>
            <p:nvPr/>
          </p:nvPicPr>
          <p:blipFill>
            <a:blip r:embed="rId3">
              <a:extLst/>
            </a:blip>
            <a:stretch>
              <a:fillRect/>
            </a:stretch>
          </p:blipFill>
          <p:spPr>
            <a:xfrm>
              <a:off x="-80265"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Shape 374"/>
          <p:cNvSpPr>
            <a:spLocks noGrp="1"/>
          </p:cNvSpPr>
          <p:nvPr>
            <p:ph type="body" idx="1"/>
          </p:nvPr>
        </p:nvSpPr>
        <p:spPr>
          <a:xfrm>
            <a:off x="1041400" y="3810000"/>
            <a:ext cx="55118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event occurred during the period of the Judges, and the reference to Israel having no seed refers to the nation’s destroyed food supply.</a:t>
            </a:r>
          </a:p>
        </p:txBody>
      </p:sp>
      <p:grpSp>
        <p:nvGrpSpPr>
          <p:cNvPr id="377" name="Group 377"/>
          <p:cNvGrpSpPr/>
          <p:nvPr/>
        </p:nvGrpSpPr>
        <p:grpSpPr>
          <a:xfrm>
            <a:off x="7196835" y="787400"/>
            <a:ext cx="5033265" cy="6654800"/>
            <a:chOff x="-80264" y="-63500"/>
            <a:chExt cx="5033264" cy="6654800"/>
          </a:xfrm>
        </p:grpSpPr>
        <p:pic>
          <p:nvPicPr>
            <p:cNvPr id="376" name="Merneptah stele 2.jpg"/>
            <p:cNvPicPr/>
            <p:nvPr/>
          </p:nvPicPr>
          <p:blipFill>
            <a:blip r:embed="rId2">
              <a:extLst/>
            </a:blip>
            <a:srcRect t="3598" r="83" b="16127"/>
            <a:stretch>
              <a:fillRect/>
            </a:stretch>
          </p:blipFill>
          <p:spPr>
            <a:xfrm>
              <a:off x="0" y="0"/>
              <a:ext cx="4889500" cy="6515100"/>
            </a:xfrm>
            <a:prstGeom prst="rect">
              <a:avLst/>
            </a:prstGeom>
            <a:ln>
              <a:noFill/>
            </a:ln>
            <a:effectLst/>
          </p:spPr>
        </p:pic>
        <p:pic>
          <p:nvPicPr>
            <p:cNvPr id="375" name="Picture 374"/>
            <p:cNvPicPr/>
            <p:nvPr/>
          </p:nvPicPr>
          <p:blipFill>
            <a:blip r:embed="rId3">
              <a:extLst/>
            </a:blip>
            <a:stretch>
              <a:fillRect/>
            </a:stretch>
          </p:blipFill>
          <p:spPr>
            <a:xfrm>
              <a:off x="-80265"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Shape 379"/>
          <p:cNvSpPr>
            <a:spLocks noGrp="1"/>
          </p:cNvSpPr>
          <p:nvPr>
            <p:ph type="body" idx="1"/>
          </p:nvPr>
        </p:nvSpPr>
        <p:spPr>
          <a:xfrm>
            <a:off x="1041400" y="3810000"/>
            <a:ext cx="54229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It proves that even then Israel was a nation of some importance. Otherwise, the proud king of Egypt would not have mentioned her.</a:t>
            </a:r>
          </a:p>
        </p:txBody>
      </p:sp>
      <p:grpSp>
        <p:nvGrpSpPr>
          <p:cNvPr id="382" name="Group 382"/>
          <p:cNvGrpSpPr/>
          <p:nvPr/>
        </p:nvGrpSpPr>
        <p:grpSpPr>
          <a:xfrm>
            <a:off x="7196835" y="787400"/>
            <a:ext cx="5033265" cy="6654800"/>
            <a:chOff x="-80264" y="-63500"/>
            <a:chExt cx="5033264" cy="6654800"/>
          </a:xfrm>
        </p:grpSpPr>
        <p:pic>
          <p:nvPicPr>
            <p:cNvPr id="381" name="Merneptah stele 2.jpg"/>
            <p:cNvPicPr/>
            <p:nvPr/>
          </p:nvPicPr>
          <p:blipFill>
            <a:blip r:embed="rId2">
              <a:extLst/>
            </a:blip>
            <a:srcRect t="3598" r="83" b="16127"/>
            <a:stretch>
              <a:fillRect/>
            </a:stretch>
          </p:blipFill>
          <p:spPr>
            <a:xfrm>
              <a:off x="0" y="0"/>
              <a:ext cx="4889500" cy="6515100"/>
            </a:xfrm>
            <a:prstGeom prst="rect">
              <a:avLst/>
            </a:prstGeom>
            <a:ln>
              <a:noFill/>
            </a:ln>
            <a:effectLst/>
          </p:spPr>
        </p:pic>
        <p:pic>
          <p:nvPicPr>
            <p:cNvPr id="380" name="Picture 379"/>
            <p:cNvPicPr/>
            <p:nvPr/>
          </p:nvPicPr>
          <p:blipFill>
            <a:blip r:embed="rId3">
              <a:extLst/>
            </a:blip>
            <a:stretch>
              <a:fillRect/>
            </a:stretch>
          </p:blipFill>
          <p:spPr>
            <a:xfrm>
              <a:off x="-80265"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Shape 384"/>
          <p:cNvSpPr>
            <a:spLocks noGrp="1"/>
          </p:cNvSpPr>
          <p:nvPr>
            <p:ph type="body" idx="1"/>
          </p:nvPr>
        </p:nvSpPr>
        <p:spPr>
          <a:xfrm>
            <a:off x="1041400" y="3810000"/>
            <a:ext cx="54610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It also confirms the Bible’s account of how that Israel was often harassed by neighboring nations because of her sin.</a:t>
            </a:r>
          </a:p>
        </p:txBody>
      </p:sp>
      <p:grpSp>
        <p:nvGrpSpPr>
          <p:cNvPr id="387" name="Group 387"/>
          <p:cNvGrpSpPr/>
          <p:nvPr/>
        </p:nvGrpSpPr>
        <p:grpSpPr>
          <a:xfrm>
            <a:off x="7196835" y="787400"/>
            <a:ext cx="5033265" cy="6654800"/>
            <a:chOff x="-80264" y="-63500"/>
            <a:chExt cx="5033264" cy="6654800"/>
          </a:xfrm>
        </p:grpSpPr>
        <p:pic>
          <p:nvPicPr>
            <p:cNvPr id="386" name="Merneptah stele 2.jpg"/>
            <p:cNvPicPr/>
            <p:nvPr/>
          </p:nvPicPr>
          <p:blipFill>
            <a:blip r:embed="rId2">
              <a:extLst/>
            </a:blip>
            <a:srcRect t="3598" r="83" b="16127"/>
            <a:stretch>
              <a:fillRect/>
            </a:stretch>
          </p:blipFill>
          <p:spPr>
            <a:xfrm>
              <a:off x="0" y="0"/>
              <a:ext cx="4889500" cy="6515100"/>
            </a:xfrm>
            <a:prstGeom prst="rect">
              <a:avLst/>
            </a:prstGeom>
            <a:ln>
              <a:noFill/>
            </a:ln>
            <a:effectLst/>
          </p:spPr>
        </p:pic>
        <p:pic>
          <p:nvPicPr>
            <p:cNvPr id="385" name="Picture 384"/>
            <p:cNvPicPr/>
            <p:nvPr/>
          </p:nvPicPr>
          <p:blipFill>
            <a:blip r:embed="rId3">
              <a:extLst/>
            </a:blip>
            <a:stretch>
              <a:fillRect/>
            </a:stretch>
          </p:blipFill>
          <p:spPr>
            <a:xfrm>
              <a:off x="-80265"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1" name="Group 391"/>
          <p:cNvGrpSpPr/>
          <p:nvPr/>
        </p:nvGrpSpPr>
        <p:grpSpPr>
          <a:xfrm>
            <a:off x="7196835" y="787400"/>
            <a:ext cx="5033265" cy="6654800"/>
            <a:chOff x="-80264" y="-63500"/>
            <a:chExt cx="5033264" cy="6654800"/>
          </a:xfrm>
        </p:grpSpPr>
        <p:pic>
          <p:nvPicPr>
            <p:cNvPr id="390" name="Merneptah stele 2.jpg"/>
            <p:cNvPicPr/>
            <p:nvPr/>
          </p:nvPicPr>
          <p:blipFill>
            <a:blip r:embed="rId2">
              <a:extLst/>
            </a:blip>
            <a:srcRect t="3598" r="83" b="16127"/>
            <a:stretch>
              <a:fillRect/>
            </a:stretch>
          </p:blipFill>
          <p:spPr>
            <a:xfrm>
              <a:off x="0" y="0"/>
              <a:ext cx="4889500" cy="6515100"/>
            </a:xfrm>
            <a:prstGeom prst="rect">
              <a:avLst/>
            </a:prstGeom>
            <a:ln>
              <a:noFill/>
            </a:ln>
            <a:effectLst/>
          </p:spPr>
        </p:pic>
        <p:pic>
          <p:nvPicPr>
            <p:cNvPr id="389" name="Picture 388"/>
            <p:cNvPicPr/>
            <p:nvPr/>
          </p:nvPicPr>
          <p:blipFill>
            <a:blip r:embed="rId3">
              <a:extLst/>
            </a:blip>
            <a:stretch>
              <a:fillRect/>
            </a:stretch>
          </p:blipFill>
          <p:spPr>
            <a:xfrm>
              <a:off x="-80265" y="-63500"/>
              <a:ext cx="5033265" cy="6654800"/>
            </a:xfrm>
            <a:prstGeom prst="rect">
              <a:avLst/>
            </a:prstGeom>
            <a:effectLst/>
          </p:spPr>
        </p:pic>
      </p:grpSp>
      <p:sp>
        <p:nvSpPr>
          <p:cNvPr id="392" name="Shape 392"/>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It refutes the liberal view that Israel did not enter the land of Canaan until about 1230 BC, because by then the Mernepah stele confirms that she was already a recognized nation in the land.</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Group 106"/>
          <p:cNvGrpSpPr/>
          <p:nvPr/>
        </p:nvGrpSpPr>
        <p:grpSpPr>
          <a:xfrm>
            <a:off x="7057135" y="736600"/>
            <a:ext cx="5033265" cy="6654800"/>
            <a:chOff x="-76200" y="-63500"/>
            <a:chExt cx="5033264" cy="6654800"/>
          </a:xfrm>
        </p:grpSpPr>
        <p:pic>
          <p:nvPicPr>
            <p:cNvPr id="105" name="pyramids sphinx egypt 5.jpg"/>
            <p:cNvPicPr/>
            <p:nvPr/>
          </p:nvPicPr>
          <p:blipFill>
            <a:blip r:embed="rId2">
              <a:extLst/>
            </a:blip>
            <a:srcRect l="17058" r="26608"/>
            <a:stretch>
              <a:fillRect/>
            </a:stretch>
          </p:blipFill>
          <p:spPr>
            <a:xfrm>
              <a:off x="0" y="0"/>
              <a:ext cx="4893565" cy="6515100"/>
            </a:xfrm>
            <a:prstGeom prst="rect">
              <a:avLst/>
            </a:prstGeom>
            <a:ln>
              <a:noFill/>
            </a:ln>
            <a:effectLst/>
          </p:spPr>
        </p:pic>
        <p:pic>
          <p:nvPicPr>
            <p:cNvPr id="104" name="Picture 103"/>
            <p:cNvPicPr/>
            <p:nvPr/>
          </p:nvPicPr>
          <p:blipFill>
            <a:blip r:embed="rId3">
              <a:extLst/>
            </a:blip>
            <a:stretch>
              <a:fillRect/>
            </a:stretch>
          </p:blipFill>
          <p:spPr>
            <a:xfrm>
              <a:off x="-76200" y="-63500"/>
              <a:ext cx="5033265" cy="6654800"/>
            </a:xfrm>
            <a:prstGeom prst="rect">
              <a:avLst/>
            </a:prstGeom>
            <a:effectLst/>
          </p:spPr>
        </p:pic>
      </p:grpSp>
      <p:sp>
        <p:nvSpPr>
          <p:cNvPr id="107" name="Shape 107"/>
          <p:cNvSpPr>
            <a:spLocks noGrp="1"/>
          </p:cNvSpPr>
          <p:nvPr>
            <p:ph type="body" idx="1"/>
          </p:nvPr>
        </p:nvSpPr>
        <p:spPr>
          <a:xfrm>
            <a:off x="774700" y="5626100"/>
            <a:ext cx="5867400" cy="36830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Egypt was often used by God to judge Israel during the time of the Judges and the Kingdom</a:t>
            </a: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6" name="Group 396"/>
          <p:cNvGrpSpPr/>
          <p:nvPr/>
        </p:nvGrpSpPr>
        <p:grpSpPr>
          <a:xfrm>
            <a:off x="7196835" y="787400"/>
            <a:ext cx="5033265" cy="6654800"/>
            <a:chOff x="-80264" y="-63500"/>
            <a:chExt cx="5033264" cy="6654800"/>
          </a:xfrm>
        </p:grpSpPr>
        <p:pic>
          <p:nvPicPr>
            <p:cNvPr id="395" name="Merneptah stele 2.jpg"/>
            <p:cNvPicPr/>
            <p:nvPr/>
          </p:nvPicPr>
          <p:blipFill>
            <a:blip r:embed="rId2">
              <a:extLst/>
            </a:blip>
            <a:srcRect t="3598" r="83" b="16127"/>
            <a:stretch>
              <a:fillRect/>
            </a:stretch>
          </p:blipFill>
          <p:spPr>
            <a:xfrm>
              <a:off x="0" y="0"/>
              <a:ext cx="4889500" cy="6515100"/>
            </a:xfrm>
            <a:prstGeom prst="rect">
              <a:avLst/>
            </a:prstGeom>
            <a:ln>
              <a:noFill/>
            </a:ln>
            <a:effectLst/>
          </p:spPr>
        </p:pic>
        <p:pic>
          <p:nvPicPr>
            <p:cNvPr id="394" name="Picture 393"/>
            <p:cNvPicPr/>
            <p:nvPr/>
          </p:nvPicPr>
          <p:blipFill>
            <a:blip r:embed="rId3">
              <a:extLst/>
            </a:blip>
            <a:stretch>
              <a:fillRect/>
            </a:stretch>
          </p:blipFill>
          <p:spPr>
            <a:xfrm>
              <a:off x="-80265" y="-63500"/>
              <a:ext cx="5033265" cy="6654800"/>
            </a:xfrm>
            <a:prstGeom prst="rect">
              <a:avLst/>
            </a:prstGeom>
            <a:effectLst/>
          </p:spPr>
        </p:pic>
      </p:grpSp>
      <p:sp>
        <p:nvSpPr>
          <p:cNvPr id="397" name="Shape 397"/>
          <p:cNvSpPr>
            <a:spLocks noGrp="1"/>
          </p:cNvSpPr>
          <p:nvPr>
            <p:ph type="body" idx="1"/>
          </p:nvPr>
        </p:nvSpPr>
        <p:spPr>
          <a:xfrm>
            <a:off x="1092200" y="3289300"/>
            <a:ext cx="5651500" cy="54991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It also refutes the modernistic “12th century emergence theory” which claims that Israel emerged from the Canaanite people in about 1150 BC instead of coming into the land from Egypt in about 1450.</a:t>
            </a:r>
          </a:p>
        </p:txBody>
      </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1" name="Group 401"/>
          <p:cNvGrpSpPr/>
          <p:nvPr/>
        </p:nvGrpSpPr>
        <p:grpSpPr>
          <a:xfrm>
            <a:off x="7196835" y="787400"/>
            <a:ext cx="5033265" cy="6654800"/>
            <a:chOff x="-80264" y="-63500"/>
            <a:chExt cx="5033264" cy="6654800"/>
          </a:xfrm>
        </p:grpSpPr>
        <p:pic>
          <p:nvPicPr>
            <p:cNvPr id="400" name="Merneptah stele 2.jpg"/>
            <p:cNvPicPr/>
            <p:nvPr/>
          </p:nvPicPr>
          <p:blipFill>
            <a:blip r:embed="rId2">
              <a:extLst/>
            </a:blip>
            <a:srcRect t="3598" r="83" b="16127"/>
            <a:stretch>
              <a:fillRect/>
            </a:stretch>
          </p:blipFill>
          <p:spPr>
            <a:xfrm>
              <a:off x="0" y="0"/>
              <a:ext cx="4889500" cy="6515100"/>
            </a:xfrm>
            <a:prstGeom prst="rect">
              <a:avLst/>
            </a:prstGeom>
            <a:ln>
              <a:noFill/>
            </a:ln>
            <a:effectLst/>
          </p:spPr>
        </p:pic>
        <p:pic>
          <p:nvPicPr>
            <p:cNvPr id="399" name="Picture 398"/>
            <p:cNvPicPr/>
            <p:nvPr/>
          </p:nvPicPr>
          <p:blipFill>
            <a:blip r:embed="rId3">
              <a:extLst/>
            </a:blip>
            <a:stretch>
              <a:fillRect/>
            </a:stretch>
          </p:blipFill>
          <p:spPr>
            <a:xfrm>
              <a:off x="-80265" y="-63500"/>
              <a:ext cx="5033265" cy="6654800"/>
            </a:xfrm>
            <a:prstGeom prst="rect">
              <a:avLst/>
            </a:prstGeom>
            <a:effectLst/>
          </p:spPr>
        </p:pic>
      </p:grpSp>
      <p:sp>
        <p:nvSpPr>
          <p:cNvPr id="402" name="Shape 402"/>
          <p:cNvSpPr>
            <a:spLocks noGrp="1"/>
          </p:cNvSpPr>
          <p:nvPr>
            <p:ph type="body" idx="1"/>
          </p:nvPr>
        </p:nvSpPr>
        <p:spPr>
          <a:xfrm>
            <a:off x="1092200" y="4318000"/>
            <a:ext cx="5651500" cy="44704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These are just some of the archaeological artifacts pertaining to Egypt that demonstrate the historical accuracy of the Bible.</a:t>
            </a:r>
          </a:p>
        </p:txBody>
      </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hape 404"/>
          <p:cNvSpPr>
            <a:spLocks noGrp="1"/>
          </p:cNvSpPr>
          <p:nvPr>
            <p:ph type="body" idx="1"/>
          </p:nvPr>
        </p:nvSpPr>
        <p:spPr>
          <a:xfrm>
            <a:off x="457200" y="4775200"/>
            <a:ext cx="5867400" cy="4064000"/>
          </a:xfrm>
          <a:prstGeom prst="rect">
            <a:avLst/>
          </a:prstGeom>
        </p:spPr>
        <p:txBody>
          <a:bodyPr/>
          <a:lstStyle/>
          <a:p>
            <a:pPr lvl="0">
              <a:defRPr sz="1800" spc="0">
                <a:solidFill>
                  <a:srgbClr val="000000"/>
                </a:solidFill>
              </a:defRPr>
            </a:pPr>
            <a:r>
              <a:rPr sz="3600" b="1" spc="-47">
                <a:solidFill>
                  <a:srgbClr val="CBCBCB"/>
                </a:solidFill>
                <a:latin typeface="Gill Sans SemiBold"/>
                <a:ea typeface="Gill Sans SemiBold"/>
                <a:cs typeface="Gill Sans SemiBold"/>
                <a:sym typeface="Gill Sans SemiBold"/>
              </a:rPr>
              <a:t>NOTE TO TEACHERS</a:t>
            </a:r>
          </a:p>
          <a:p>
            <a:pPr lvl="0">
              <a:defRPr sz="1800" spc="0">
                <a:solidFill>
                  <a:srgbClr val="000000"/>
                </a:solidFill>
              </a:defRPr>
            </a:pPr>
            <a:endParaRPr sz="3600" spc="-47">
              <a:solidFill>
                <a:srgbClr val="CBCBCB"/>
              </a:solidFill>
              <a:latin typeface="Gill Sans SemiBold"/>
              <a:ea typeface="Gill Sans SemiBold"/>
              <a:cs typeface="Gill Sans SemiBold"/>
              <a:sym typeface="Gill Sans SemiBold"/>
            </a:endParaRPr>
          </a:p>
          <a:p>
            <a:pPr lvl="0">
              <a:defRPr sz="1800" spc="0">
                <a:solidFill>
                  <a:srgbClr val="000000"/>
                </a:solidFill>
              </a:defRPr>
            </a:pPr>
            <a:r>
              <a:rPr sz="3600" spc="-47">
                <a:solidFill>
                  <a:srgbClr val="CBCBCB"/>
                </a:solidFill>
                <a:latin typeface="Gill Sans SemiBold"/>
                <a:ea typeface="Gill Sans SemiBold"/>
                <a:cs typeface="Gill Sans SemiBold"/>
                <a:sym typeface="Gill Sans SemiBold"/>
              </a:rPr>
              <a:t>There are review questions and a summary to this section in the book An Unshakeable Faith.</a:t>
            </a:r>
          </a:p>
        </p:txBody>
      </p:sp>
      <p:grpSp>
        <p:nvGrpSpPr>
          <p:cNvPr id="407" name="Group 407"/>
          <p:cNvGrpSpPr/>
          <p:nvPr/>
        </p:nvGrpSpPr>
        <p:grpSpPr>
          <a:xfrm>
            <a:off x="6560753" y="901700"/>
            <a:ext cx="5821747" cy="7327900"/>
            <a:chOff x="-271846" y="-127000"/>
            <a:chExt cx="5821746" cy="7327900"/>
          </a:xfrm>
        </p:grpSpPr>
        <p:pic>
          <p:nvPicPr>
            <p:cNvPr id="406"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405" name="Picture 404"/>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Shape 409"/>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412" name="Group 412"/>
          <p:cNvGrpSpPr/>
          <p:nvPr/>
        </p:nvGrpSpPr>
        <p:grpSpPr>
          <a:xfrm>
            <a:off x="9141817" y="2451100"/>
            <a:ext cx="3139083" cy="3848100"/>
            <a:chOff x="-269314" y="-127000"/>
            <a:chExt cx="3139081" cy="3848100"/>
          </a:xfrm>
        </p:grpSpPr>
        <p:pic>
          <p:nvPicPr>
            <p:cNvPr id="411"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410" name="Picture 409"/>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Group 111"/>
          <p:cNvGrpSpPr/>
          <p:nvPr/>
        </p:nvGrpSpPr>
        <p:grpSpPr>
          <a:xfrm>
            <a:off x="7196835" y="787400"/>
            <a:ext cx="5033265" cy="6654800"/>
            <a:chOff x="-76200" y="-63500"/>
            <a:chExt cx="5033264" cy="6654800"/>
          </a:xfrm>
        </p:grpSpPr>
        <p:pic>
          <p:nvPicPr>
            <p:cNvPr id="110" name="British musem egypt 44.jpg"/>
            <p:cNvPicPr/>
            <p:nvPr/>
          </p:nvPicPr>
          <p:blipFill>
            <a:blip r:embed="rId2">
              <a:extLst/>
            </a:blip>
            <a:srcRect l="24990" r="25032"/>
            <a:stretch>
              <a:fillRect/>
            </a:stretch>
          </p:blipFill>
          <p:spPr>
            <a:xfrm>
              <a:off x="0" y="0"/>
              <a:ext cx="4893565" cy="6515100"/>
            </a:xfrm>
            <a:prstGeom prst="rect">
              <a:avLst/>
            </a:prstGeom>
            <a:ln>
              <a:noFill/>
            </a:ln>
            <a:effectLst/>
          </p:spPr>
        </p:pic>
        <p:pic>
          <p:nvPicPr>
            <p:cNvPr id="109" name="Picture 108"/>
            <p:cNvPicPr/>
            <p:nvPr/>
          </p:nvPicPr>
          <p:blipFill>
            <a:blip r:embed="rId3">
              <a:extLst/>
            </a:blip>
            <a:stretch>
              <a:fillRect/>
            </a:stretch>
          </p:blipFill>
          <p:spPr>
            <a:xfrm>
              <a:off x="-76200" y="-63500"/>
              <a:ext cx="5033265" cy="6654800"/>
            </a:xfrm>
            <a:prstGeom prst="rect">
              <a:avLst/>
            </a:prstGeom>
            <a:effectLst/>
          </p:spPr>
        </p:pic>
      </p:grpSp>
      <p:sp>
        <p:nvSpPr>
          <p:cNvPr id="112" name="Shape 112"/>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Moses’ Pharaoh</a:t>
            </a:r>
          </a:p>
        </p:txBody>
      </p:sp>
      <p:sp>
        <p:nvSpPr>
          <p:cNvPr id="113" name="Shape 113"/>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were probably at least two pharaohs associated with Moses’ life: one who ruled when he was born and another who ruled during the Exodus.</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Group 117"/>
          <p:cNvGrpSpPr/>
          <p:nvPr/>
        </p:nvGrpSpPr>
        <p:grpSpPr>
          <a:xfrm>
            <a:off x="7196835" y="787400"/>
            <a:ext cx="5033265" cy="6654800"/>
            <a:chOff x="-80264" y="-63500"/>
            <a:chExt cx="5033264" cy="6654800"/>
          </a:xfrm>
        </p:grpSpPr>
        <p:pic>
          <p:nvPicPr>
            <p:cNvPr id="116" name="british museum 185.jpg"/>
            <p:cNvPicPr/>
            <p:nvPr/>
          </p:nvPicPr>
          <p:blipFill>
            <a:blip r:embed="rId2">
              <a:extLst/>
            </a:blip>
            <a:srcRect t="488" b="36797"/>
            <a:stretch>
              <a:fillRect/>
            </a:stretch>
          </p:blipFill>
          <p:spPr>
            <a:xfrm>
              <a:off x="0" y="0"/>
              <a:ext cx="4889500" cy="6515100"/>
            </a:xfrm>
            <a:prstGeom prst="rect">
              <a:avLst/>
            </a:prstGeom>
            <a:ln>
              <a:noFill/>
            </a:ln>
            <a:effectLst/>
          </p:spPr>
        </p:pic>
        <p:pic>
          <p:nvPicPr>
            <p:cNvPr id="115" name="Picture 114"/>
            <p:cNvPicPr/>
            <p:nvPr/>
          </p:nvPicPr>
          <p:blipFill>
            <a:blip r:embed="rId3">
              <a:extLst/>
            </a:blip>
            <a:stretch>
              <a:fillRect/>
            </a:stretch>
          </p:blipFill>
          <p:spPr>
            <a:xfrm>
              <a:off x="-80265" y="-63500"/>
              <a:ext cx="5033265" cy="6654800"/>
            </a:xfrm>
            <a:prstGeom prst="rect">
              <a:avLst/>
            </a:prstGeom>
            <a:effectLst/>
          </p:spPr>
        </p:pic>
      </p:grpSp>
      <p:sp>
        <p:nvSpPr>
          <p:cNvPr id="118" name="Shape 118"/>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Israel was in Egypt from about 1876 to 1446 BC, when God raised up Moses to lead them to the Promised Land.</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1498</Words>
  <Application>Microsoft Office PowerPoint</Application>
  <PresentationFormat>Custom</PresentationFormat>
  <Paragraphs>96</Paragraphs>
  <Slides>73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73</vt:i4>
      </vt:variant>
    </vt:vector>
  </HeadingPairs>
  <TitlesOfParts>
    <vt:vector size="82" baseType="lpstr">
      <vt:lpstr>Copperplate</vt:lpstr>
      <vt:lpstr>Gill Sans</vt:lpstr>
      <vt:lpstr>Gill Sans SemiBold</vt:lpstr>
      <vt:lpstr>Helvetica</vt:lpstr>
      <vt:lpstr>Helvetica Neue</vt:lpstr>
      <vt:lpstr>Helvetica Neue Bold Condensed</vt:lpstr>
      <vt:lpstr>Helvetica Neue Light</vt:lpstr>
      <vt:lpstr>Lucida Grande</vt:lpstr>
      <vt:lpstr>Blueprint</vt:lpstr>
      <vt:lpstr>PowerPoint Presentation</vt:lpstr>
      <vt:lpstr>PowerPoint Presentation</vt:lpstr>
      <vt:lpstr>Archaeological Treasures that Confirm the Bible</vt:lpstr>
      <vt:lpstr>Egypt</vt:lpstr>
      <vt:lpstr>PowerPoint Presentation</vt:lpstr>
      <vt:lpstr>PowerPoint Presentation</vt:lpstr>
      <vt:lpstr>PowerPoint Presentation</vt:lpstr>
      <vt:lpstr>Moses’ Pharaoh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Gods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Wealth</vt:lpstr>
      <vt:lpstr>King Tut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Moses’ wise choice</vt:lpstr>
      <vt:lpstr>PowerPoint Presentation</vt:lpstr>
      <vt:lpstr>PowerPoint Presentation</vt:lpstr>
      <vt:lpstr>Egyptian Doctrine of Salvation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Merneptah Stele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2015-02-06T22:27:20Z</dcterms:modified>
</cp:coreProperties>
</file>