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heme" Target="theme/theme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0" name="Shape 70"/>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1" name="Shape 71"/>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673022854"/>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69" name="Shape 69"/>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2"/>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3"/>
              </a:buBlip>
            </a:lvl1pPr>
            <a:lvl2pPr>
              <a:buBlip>
                <a:blip r:embed="rId23"/>
              </a:buBlip>
            </a:lvl2pPr>
            <a:lvl3pPr>
              <a:buBlip>
                <a:blip r:embed="rId23"/>
              </a:buBlip>
            </a:lvl3pPr>
            <a:lvl4pPr>
              <a:buBlip>
                <a:blip r:embed="rId23"/>
              </a:buBlip>
            </a:lvl4pPr>
            <a:lvl5pPr>
              <a:buBlip>
                <a:blip r:embed="rId23"/>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22.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5.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6.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5.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29.jpeg"/><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6.xml"/><Relationship Id="rId4" Type="http://schemas.openxmlformats.org/officeDocument/2006/relationships/image" Target="../media/image134.jpeg"/></Relationships>
</file>

<file path=ppt/slides/_rels/slide11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4.jpeg"/><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4.jpeg"/><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16.xml"/></Relationships>
</file>

<file path=ppt/slides/_rels/slide12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2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0.jpeg"/><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42.jpeg"/><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43.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16.xml"/></Relationships>
</file>

<file path=ppt/slides/_rels/slide131.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16.xml"/></Relationships>
</file>

<file path=ppt/slides/_rels/slide13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jpeg"/><Relationship Id="rId1" Type="http://schemas.openxmlformats.org/officeDocument/2006/relationships/slideLayout" Target="../slideLayouts/slideLayout16.xml"/></Relationships>
</file>

<file path=ppt/slides/_rels/slide1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48.jpeg"/><Relationship Id="rId1" Type="http://schemas.openxmlformats.org/officeDocument/2006/relationships/slideLayout" Target="../slideLayouts/slideLayout16.xml"/></Relationships>
</file>

<file path=ppt/slides/_rels/slide134.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16.xml"/></Relationships>
</file>

<file path=ppt/slides/_rels/slide135.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jpeg"/><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2.jpeg"/><Relationship Id="rId1" Type="http://schemas.openxmlformats.org/officeDocument/2006/relationships/slideLayout" Target="../slideLayouts/slideLayout16.xml"/></Relationships>
</file>

<file path=ppt/slides/_rels/slide137.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16.xml"/></Relationships>
</file>

<file path=ppt/slides/_rels/slide139.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2.jpeg"/><Relationship Id="rId1" Type="http://schemas.openxmlformats.org/officeDocument/2006/relationships/slideLayout" Target="../slideLayouts/slideLayout16.xml"/></Relationships>
</file>

<file path=ppt/slides/_rels/slide1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7.jpeg"/><Relationship Id="rId1" Type="http://schemas.openxmlformats.org/officeDocument/2006/relationships/slideLayout" Target="../slideLayouts/slideLayout16.xml"/></Relationships>
</file>

<file path=ppt/slides/_rels/slide14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16.xml"/></Relationships>
</file>

<file path=ppt/slides/_rels/slide14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8.png"/><Relationship Id="rId1" Type="http://schemas.openxmlformats.org/officeDocument/2006/relationships/slideLayout" Target="../slideLayouts/slideLayout16.xml"/></Relationships>
</file>

<file path=ppt/slides/_rels/slide14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45.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14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jpeg"/><Relationship Id="rId1" Type="http://schemas.openxmlformats.org/officeDocument/2006/relationships/slideLayout" Target="../slideLayouts/slideLayout16.xml"/></Relationships>
</file>

<file path=ppt/slides/_rels/slide1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4.jpeg"/><Relationship Id="rId1" Type="http://schemas.openxmlformats.org/officeDocument/2006/relationships/slideLayout" Target="../slideLayouts/slideLayout16.xml"/></Relationships>
</file>

<file path=ppt/slides/_rels/slide1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5.jpeg"/><Relationship Id="rId1" Type="http://schemas.openxmlformats.org/officeDocument/2006/relationships/slideLayout" Target="../slideLayouts/slideLayout16.xml"/></Relationships>
</file>

<file path=ppt/slides/_rels/slide14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66.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66.jpeg"/><Relationship Id="rId1" Type="http://schemas.openxmlformats.org/officeDocument/2006/relationships/slideLayout" Target="../slideLayouts/slideLayout16.xml"/></Relationships>
</file>

<file path=ppt/slides/_rels/slide151.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16.xml"/></Relationships>
</file>

<file path=ppt/slides/_rels/slide152.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16.xml"/></Relationships>
</file>

<file path=ppt/slides/_rels/slide153.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6.xml"/></Relationships>
</file>

<file path=ppt/slides/_rels/slide1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0.jpeg"/><Relationship Id="rId1" Type="http://schemas.openxmlformats.org/officeDocument/2006/relationships/slideLayout" Target="../slideLayouts/slideLayout16.xml"/></Relationships>
</file>

<file path=ppt/slides/_rels/slide1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2.jpeg"/><Relationship Id="rId1" Type="http://schemas.openxmlformats.org/officeDocument/2006/relationships/slideLayout" Target="../slideLayouts/slideLayout16.xml"/></Relationships>
</file>

<file path=ppt/slides/_rels/slide1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62.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16.xml"/></Relationships>
</file>

<file path=ppt/slides/_rels/slide1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1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4.png"/><Relationship Id="rId1" Type="http://schemas.openxmlformats.org/officeDocument/2006/relationships/slideLayout" Target="../slideLayouts/slideLayout16.xml"/></Relationships>
</file>

<file path=ppt/slides/_rels/slide1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4.png"/><Relationship Id="rId1" Type="http://schemas.openxmlformats.org/officeDocument/2006/relationships/slideLayout" Target="../slideLayouts/slideLayout16.xml"/></Relationships>
</file>

<file path=ppt/slides/_rels/slide1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5.png"/><Relationship Id="rId1" Type="http://schemas.openxmlformats.org/officeDocument/2006/relationships/slideLayout" Target="../slideLayouts/slideLayout16.xml"/></Relationships>
</file>

<file path=ppt/slides/_rels/slide16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1.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5.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6.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7.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3.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hape 73"/>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6" name="Group 76"/>
          <p:cNvGrpSpPr/>
          <p:nvPr/>
        </p:nvGrpSpPr>
        <p:grpSpPr>
          <a:xfrm>
            <a:off x="9141817" y="2451100"/>
            <a:ext cx="3139083" cy="3848100"/>
            <a:chOff x="-269314" y="-127000"/>
            <a:chExt cx="3139081" cy="3848100"/>
          </a:xfrm>
        </p:grpSpPr>
        <p:pic>
          <p:nvPicPr>
            <p:cNvPr id="75"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4" name="Picture 73"/>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a:spLocks noGrp="1"/>
          </p:cNvSpPr>
          <p:nvPr>
            <p:ph type="body" idx="1"/>
          </p:nvPr>
        </p:nvSpPr>
        <p:spPr>
          <a:xfrm>
            <a:off x="812800" y="939800"/>
            <a:ext cx="113665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winged disc symbolizes Asshur as the sun god.</a:t>
            </a:r>
          </a:p>
        </p:txBody>
      </p:sp>
      <p:pic>
        <p:nvPicPr>
          <p:cNvPr id="114" name="British musem assyria 119.jpg"/>
          <p:cNvPicPr/>
          <p:nvPr/>
        </p:nvPicPr>
        <p:blipFill>
          <a:blip r:embed="rId2">
            <a:extLst/>
          </a:blip>
          <a:stretch>
            <a:fillRect/>
          </a:stretch>
        </p:blipFill>
        <p:spPr>
          <a:xfrm>
            <a:off x="755696" y="2281634"/>
            <a:ext cx="11468101" cy="657026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 name="British musem assyria 34 - Version 3.jpg"/>
          <p:cNvPicPr/>
          <p:nvPr/>
        </p:nvPicPr>
        <p:blipFill>
          <a:blip r:embed="rId2">
            <a:extLst/>
          </a:blip>
          <a:stretch>
            <a:fillRect/>
          </a:stretch>
        </p:blipFill>
        <p:spPr>
          <a:xfrm>
            <a:off x="0" y="0"/>
            <a:ext cx="13004800" cy="9753600"/>
          </a:xfrm>
          <a:prstGeom prst="rect">
            <a:avLst/>
          </a:prstGeom>
          <a:ln w="12700">
            <a:miter lim="400000"/>
          </a:ln>
        </p:spPr>
      </p:pic>
      <p:sp>
        <p:nvSpPr>
          <p:cNvPr id="470" name="Shape 470"/>
          <p:cNvSpPr/>
          <p:nvPr/>
        </p:nvSpPr>
        <p:spPr>
          <a:xfrm>
            <a:off x="787400" y="203200"/>
            <a:ext cx="4419600" cy="240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Spears</a:t>
            </a:r>
          </a:p>
        </p:txBody>
      </p:sp>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p:nvPr/>
        </p:nvSpPr>
        <p:spPr>
          <a:xfrm>
            <a:off x="787400" y="330200"/>
            <a:ext cx="4419600" cy="240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Swords</a:t>
            </a:r>
          </a:p>
        </p:txBody>
      </p:sp>
      <p:pic>
        <p:nvPicPr>
          <p:cNvPr id="473" name="British musem assyria 148.jpg"/>
          <p:cNvPicPr/>
          <p:nvPr/>
        </p:nvPicPr>
        <p:blipFill>
          <a:blip r:embed="rId2">
            <a:extLst/>
          </a:blip>
          <a:stretch>
            <a:fillRect/>
          </a:stretch>
        </p:blipFill>
        <p:spPr>
          <a:xfrm>
            <a:off x="1638300" y="1279525"/>
            <a:ext cx="10401300" cy="780097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Shape 475"/>
          <p:cNvSpPr/>
          <p:nvPr/>
        </p:nvSpPr>
        <p:spPr>
          <a:xfrm>
            <a:off x="1384300" y="889000"/>
            <a:ext cx="4419600" cy="240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Daggers</a:t>
            </a:r>
          </a:p>
        </p:txBody>
      </p:sp>
      <p:pic>
        <p:nvPicPr>
          <p:cNvPr id="476" name="British musem assyria 54 - Version 3.jpg"/>
          <p:cNvPicPr/>
          <p:nvPr/>
        </p:nvPicPr>
        <p:blipFill>
          <a:blip r:embed="rId2">
            <a:extLst/>
          </a:blip>
          <a:stretch>
            <a:fillRect/>
          </a:stretch>
        </p:blipFill>
        <p:spPr>
          <a:xfrm>
            <a:off x="5715000" y="692696"/>
            <a:ext cx="6223000" cy="865450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 name="British musem assyria 61 - Version 2.jpg"/>
          <p:cNvPicPr/>
          <p:nvPr/>
        </p:nvPicPr>
        <p:blipFill>
          <a:blip r:embed="rId2">
            <a:extLst/>
          </a:blip>
          <a:stretch>
            <a:fillRect/>
          </a:stretch>
        </p:blipFill>
        <p:spPr>
          <a:xfrm>
            <a:off x="0" y="0"/>
            <a:ext cx="13004800" cy="9753600"/>
          </a:xfrm>
          <a:prstGeom prst="rect">
            <a:avLst/>
          </a:prstGeom>
          <a:ln w="12700">
            <a:miter lim="400000"/>
          </a:ln>
        </p:spPr>
      </p:pic>
      <p:sp>
        <p:nvSpPr>
          <p:cNvPr id="479" name="Shape 479"/>
          <p:cNvSpPr/>
          <p:nvPr/>
        </p:nvSpPr>
        <p:spPr>
          <a:xfrm>
            <a:off x="533400" y="7607300"/>
            <a:ext cx="4419600" cy="240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Observe the helmets and  upper body armor</a:t>
            </a:r>
          </a:p>
        </p:txBody>
      </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These are actual arrows from the siege of Lachish at the British Museum.</a:t>
            </a:r>
          </a:p>
        </p:txBody>
      </p:sp>
      <p:grpSp>
        <p:nvGrpSpPr>
          <p:cNvPr id="484" name="Group 484"/>
          <p:cNvGrpSpPr/>
          <p:nvPr/>
        </p:nvGrpSpPr>
        <p:grpSpPr>
          <a:xfrm>
            <a:off x="5889977" y="787400"/>
            <a:ext cx="6340123" cy="8394700"/>
            <a:chOff x="-76200" y="-63500"/>
            <a:chExt cx="6340122" cy="8394700"/>
          </a:xfrm>
        </p:grpSpPr>
        <p:pic>
          <p:nvPicPr>
            <p:cNvPr id="483" name="british museum 158.jpg"/>
            <p:cNvPicPr/>
            <p:nvPr/>
          </p:nvPicPr>
          <p:blipFill>
            <a:blip r:embed="rId2">
              <a:extLst/>
            </a:blip>
            <a:srcRect l="18995" t="1230" r="31083"/>
            <a:stretch>
              <a:fillRect/>
            </a:stretch>
          </p:blipFill>
          <p:spPr>
            <a:xfrm>
              <a:off x="0" y="0"/>
              <a:ext cx="6200423" cy="8153400"/>
            </a:xfrm>
            <a:prstGeom prst="rect">
              <a:avLst/>
            </a:prstGeom>
            <a:ln>
              <a:noFill/>
            </a:ln>
            <a:effectLst/>
          </p:spPr>
        </p:pic>
        <p:pic>
          <p:nvPicPr>
            <p:cNvPr id="482" name="Picture 481"/>
            <p:cNvPicPr/>
            <p:nvPr/>
          </p:nvPicPr>
          <p:blipFill>
            <a:blip r:embed="rId3">
              <a:extLst/>
            </a:blip>
            <a:stretch>
              <a:fillRect/>
            </a:stretch>
          </p:blipFill>
          <p:spPr>
            <a:xfrm>
              <a:off x="-76200" y="-63500"/>
              <a:ext cx="6340123" cy="8394700"/>
            </a:xfrm>
            <a:prstGeom prst="rect">
              <a:avLst/>
            </a:prstGeom>
            <a:effectLst/>
          </p:spPr>
        </p:pic>
      </p:grpSp>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Shape 486"/>
          <p:cNvSpPr/>
          <p:nvPr/>
        </p:nvSpPr>
        <p:spPr>
          <a:xfrm>
            <a:off x="927100" y="6921500"/>
            <a:ext cx="9486900" cy="2235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Bone arrowheads from the siege.</a:t>
            </a:r>
          </a:p>
        </p:txBody>
      </p:sp>
      <p:pic>
        <p:nvPicPr>
          <p:cNvPr id="487" name="british museum 160.jpg"/>
          <p:cNvPicPr/>
          <p:nvPr/>
        </p:nvPicPr>
        <p:blipFill>
          <a:blip r:embed="rId2">
            <a:extLst/>
          </a:blip>
          <a:stretch>
            <a:fillRect/>
          </a:stretch>
        </p:blipFill>
        <p:spPr>
          <a:xfrm>
            <a:off x="736600" y="1270000"/>
            <a:ext cx="11531954" cy="4279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p:nvPr/>
        </p:nvSpPr>
        <p:spPr>
          <a:xfrm>
            <a:off x="787400" y="7378700"/>
            <a:ext cx="9486900" cy="2235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An iron lance head from the siege on display at the British Museum.</a:t>
            </a:r>
          </a:p>
        </p:txBody>
      </p:sp>
      <p:pic>
        <p:nvPicPr>
          <p:cNvPr id="490" name="DSC_4686.png"/>
          <p:cNvPicPr/>
          <p:nvPr/>
        </p:nvPicPr>
        <p:blipFill>
          <a:blip r:embed="rId2">
            <a:extLst/>
          </a:blip>
          <a:stretch>
            <a:fillRect/>
          </a:stretch>
        </p:blipFill>
        <p:spPr>
          <a:xfrm>
            <a:off x="762000" y="1000883"/>
            <a:ext cx="11480800" cy="566661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492"/>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Skilled SLINGERS were often used in combination with archers. During sieges their role was to pick off the enemy from the city’s ramparts. </a:t>
            </a:r>
          </a:p>
        </p:txBody>
      </p:sp>
      <p:grpSp>
        <p:nvGrpSpPr>
          <p:cNvPr id="495" name="Group 495"/>
          <p:cNvGrpSpPr/>
          <p:nvPr/>
        </p:nvGrpSpPr>
        <p:grpSpPr>
          <a:xfrm>
            <a:off x="5928135" y="787400"/>
            <a:ext cx="6301966" cy="8343900"/>
            <a:chOff x="-76200" y="-63500"/>
            <a:chExt cx="6301965" cy="8343900"/>
          </a:xfrm>
        </p:grpSpPr>
        <p:pic>
          <p:nvPicPr>
            <p:cNvPr id="494" name="british museum 171.jpg"/>
            <p:cNvPicPr/>
            <p:nvPr/>
          </p:nvPicPr>
          <p:blipFill>
            <a:blip r:embed="rId2">
              <a:extLst/>
            </a:blip>
            <a:srcRect l="37561"/>
            <a:stretch>
              <a:fillRect/>
            </a:stretch>
          </p:blipFill>
          <p:spPr>
            <a:xfrm>
              <a:off x="0" y="0"/>
              <a:ext cx="6105823" cy="8204200"/>
            </a:xfrm>
            <a:prstGeom prst="rect">
              <a:avLst/>
            </a:prstGeom>
            <a:ln>
              <a:noFill/>
            </a:ln>
            <a:effectLst/>
          </p:spPr>
        </p:pic>
        <p:pic>
          <p:nvPicPr>
            <p:cNvPr id="493" name="Picture 492"/>
            <p:cNvPicPr/>
            <p:nvPr/>
          </p:nvPicPr>
          <p:blipFill>
            <a:blip r:embed="rId3">
              <a:extLst/>
            </a:blip>
            <a:stretch>
              <a:fillRect/>
            </a:stretch>
          </p:blipFill>
          <p:spPr>
            <a:xfrm>
              <a:off x="-76200" y="-63500"/>
              <a:ext cx="6301966" cy="8343900"/>
            </a:xfrm>
            <a:prstGeom prst="rect">
              <a:avLst/>
            </a:prstGeom>
            <a:effectLst/>
          </p:spPr>
        </p:pic>
      </p:gr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7" name="British musem assyria 32.jpg"/>
          <p:cNvPicPr/>
          <p:nvPr/>
        </p:nvPicPr>
        <p:blipFill>
          <a:blip r:embed="rId2">
            <a:extLst/>
          </a:blip>
          <a:stretch>
            <a:fillRect/>
          </a:stretch>
        </p:blipFill>
        <p:spPr>
          <a:xfrm>
            <a:off x="0" y="0"/>
            <a:ext cx="13004800" cy="9753600"/>
          </a:xfrm>
          <a:prstGeom prst="rect">
            <a:avLst/>
          </a:prstGeom>
          <a:ln w="12700">
            <a:miter lim="400000"/>
          </a:ln>
        </p:spPr>
      </p:pic>
      <p:sp>
        <p:nvSpPr>
          <p:cNvPr id="498" name="Shape 498"/>
          <p:cNvSpPr/>
          <p:nvPr/>
        </p:nvSpPr>
        <p:spPr>
          <a:xfrm>
            <a:off x="622300" y="6032500"/>
            <a:ext cx="4813300" cy="4013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Slingers could hurl a projectile at over 100 miles an hour with an effective range in excess of 100 yards.</a:t>
            </a:r>
          </a:p>
        </p:txBody>
      </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p:nvPr/>
        </p:nvSpPr>
        <p:spPr>
          <a:xfrm>
            <a:off x="825500" y="6007100"/>
            <a:ext cx="4813300" cy="4013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“Every one could sling stones at an hair breadth, and not miss” (Judges 20:16).</a:t>
            </a:r>
          </a:p>
        </p:txBody>
      </p:sp>
      <p:grpSp>
        <p:nvGrpSpPr>
          <p:cNvPr id="503" name="Group 503"/>
          <p:cNvGrpSpPr/>
          <p:nvPr/>
        </p:nvGrpSpPr>
        <p:grpSpPr>
          <a:xfrm>
            <a:off x="5801135" y="863600"/>
            <a:ext cx="6301966" cy="8343900"/>
            <a:chOff x="-76200" y="-63500"/>
            <a:chExt cx="6301965" cy="8343900"/>
          </a:xfrm>
        </p:grpSpPr>
        <p:pic>
          <p:nvPicPr>
            <p:cNvPr id="502" name="British musem assyria 32.jpg"/>
            <p:cNvPicPr/>
            <p:nvPr/>
          </p:nvPicPr>
          <p:blipFill>
            <a:blip r:embed="rId2">
              <a:extLst/>
            </a:blip>
            <a:srcRect l="42699" r="967"/>
            <a:stretch>
              <a:fillRect/>
            </a:stretch>
          </p:blipFill>
          <p:spPr>
            <a:xfrm>
              <a:off x="0" y="0"/>
              <a:ext cx="6162266" cy="8204200"/>
            </a:xfrm>
            <a:prstGeom prst="rect">
              <a:avLst/>
            </a:prstGeom>
            <a:ln>
              <a:noFill/>
            </a:ln>
            <a:effectLst/>
          </p:spPr>
        </p:pic>
        <p:pic>
          <p:nvPicPr>
            <p:cNvPr id="501" name="Picture 500"/>
            <p:cNvPicPr/>
            <p:nvPr/>
          </p:nvPicPr>
          <p:blipFill>
            <a:blip r:embed="rId3">
              <a:extLst/>
            </a:blip>
            <a:stretch>
              <a:fillRect/>
            </a:stretch>
          </p:blipFill>
          <p:spPr>
            <a:xfrm>
              <a:off x="-76200" y="-63500"/>
              <a:ext cx="6301966" cy="8343900"/>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p:cNvSpPr>
          <p:nvPr>
            <p:ph type="body" idx="1"/>
          </p:nvPr>
        </p:nvSpPr>
        <p:spPr>
          <a:xfrm>
            <a:off x="812800" y="787400"/>
            <a:ext cx="113665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image was sometimes reduced to the winged disc encircling a cross, plus the bottom of Asshur’s robe, with the bow at top.</a:t>
            </a:r>
          </a:p>
        </p:txBody>
      </p:sp>
      <p:pic>
        <p:nvPicPr>
          <p:cNvPr id="117" name="British Museum misc 35.jpg"/>
          <p:cNvPicPr/>
          <p:nvPr/>
        </p:nvPicPr>
        <p:blipFill>
          <a:blip r:embed="rId2">
            <a:extLst/>
          </a:blip>
          <a:stretch>
            <a:fillRect/>
          </a:stretch>
        </p:blipFill>
        <p:spPr>
          <a:xfrm>
            <a:off x="1955089" y="3018366"/>
            <a:ext cx="9093911" cy="6057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Shape 505"/>
          <p:cNvSpPr/>
          <p:nvPr/>
        </p:nvSpPr>
        <p:spPr>
          <a:xfrm>
            <a:off x="1041400" y="6235700"/>
            <a:ext cx="4660900" cy="3073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stones were at least half the size of a man’s fist.</a:t>
            </a:r>
          </a:p>
        </p:txBody>
      </p:sp>
      <p:grpSp>
        <p:nvGrpSpPr>
          <p:cNvPr id="508" name="Group 508"/>
          <p:cNvGrpSpPr/>
          <p:nvPr/>
        </p:nvGrpSpPr>
        <p:grpSpPr>
          <a:xfrm>
            <a:off x="5928135" y="787400"/>
            <a:ext cx="6301966" cy="8343900"/>
            <a:chOff x="-76200" y="-63500"/>
            <a:chExt cx="6301965" cy="8343900"/>
          </a:xfrm>
        </p:grpSpPr>
        <p:pic>
          <p:nvPicPr>
            <p:cNvPr id="507" name="british museum 171.jpg"/>
            <p:cNvPicPr/>
            <p:nvPr/>
          </p:nvPicPr>
          <p:blipFill>
            <a:blip r:embed="rId2">
              <a:extLst/>
            </a:blip>
            <a:srcRect l="37561"/>
            <a:stretch>
              <a:fillRect/>
            </a:stretch>
          </p:blipFill>
          <p:spPr>
            <a:xfrm>
              <a:off x="0" y="0"/>
              <a:ext cx="6105823" cy="8204200"/>
            </a:xfrm>
            <a:prstGeom prst="rect">
              <a:avLst/>
            </a:prstGeom>
            <a:ln>
              <a:noFill/>
            </a:ln>
            <a:effectLst/>
          </p:spPr>
        </p:pic>
        <p:pic>
          <p:nvPicPr>
            <p:cNvPr id="506" name="Picture 505"/>
            <p:cNvPicPr/>
            <p:nvPr/>
          </p:nvPicPr>
          <p:blipFill>
            <a:blip r:embed="rId3">
              <a:extLst/>
            </a:blip>
            <a:stretch>
              <a:fillRect/>
            </a:stretch>
          </p:blipFill>
          <p:spPr>
            <a:xfrm>
              <a:off x="-76200" y="-63500"/>
              <a:ext cx="6301966" cy="8343900"/>
            </a:xfrm>
            <a:prstGeom prst="rect">
              <a:avLst/>
            </a:prstGeom>
            <a:effectLst/>
          </p:spPr>
        </p:pic>
      </p:gr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 name="british museum 164.jpg"/>
          <p:cNvPicPr/>
          <p:nvPr/>
        </p:nvPicPr>
        <p:blipFill>
          <a:blip r:embed="rId2">
            <a:extLst/>
          </a:blip>
          <a:stretch>
            <a:fillRect/>
          </a:stretch>
        </p:blipFill>
        <p:spPr>
          <a:xfrm>
            <a:off x="0" y="0"/>
            <a:ext cx="13004800" cy="9753600"/>
          </a:xfrm>
          <a:prstGeom prst="rect">
            <a:avLst/>
          </a:prstGeom>
          <a:ln w="12700">
            <a:miter lim="400000"/>
          </a:ln>
        </p:spPr>
      </p:pic>
      <p:sp>
        <p:nvSpPr>
          <p:cNvPr id="511" name="Shape 511"/>
          <p:cNvSpPr/>
          <p:nvPr/>
        </p:nvSpPr>
        <p:spPr>
          <a:xfrm>
            <a:off x="1130300" y="4775200"/>
            <a:ext cx="4660900" cy="3073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FFFFFF"/>
                </a:solidFill>
                <a:latin typeface="+mj-lt"/>
                <a:ea typeface="+mj-ea"/>
                <a:cs typeface="+mj-cs"/>
                <a:sym typeface="Helvetica Neue Bold Condensed"/>
              </a:defRPr>
            </a:lvl1pPr>
          </a:lstStyle>
          <a:p>
            <a:pPr lvl="0">
              <a:defRPr sz="1800">
                <a:solidFill>
                  <a:srgbClr val="000000"/>
                </a:solidFill>
              </a:defRPr>
            </a:pPr>
            <a:r>
              <a:rPr sz="3564">
                <a:solidFill>
                  <a:srgbClr val="FFFFFF"/>
                </a:solidFill>
              </a:rPr>
              <a:t>These are some of the actual stones from the siege on display at the British Museum.</a:t>
            </a:r>
          </a:p>
        </p:txBody>
      </p:sp>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Shape 513"/>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94E3FE"/>
                </a:solidFill>
                <a:latin typeface="+mj-lt"/>
                <a:ea typeface="+mj-ea"/>
                <a:cs typeface="+mj-cs"/>
                <a:sym typeface="Helvetica Neue Bold Condensed"/>
              </a:rPr>
              <a:t>They had two types of SHIELDS. </a:t>
            </a:r>
          </a:p>
          <a:p>
            <a:pPr lvl="0" defTabSz="584200">
              <a:lnSpc>
                <a:spcPct val="110000"/>
              </a:lnSpc>
              <a:defRPr sz="1800"/>
            </a:pPr>
            <a:endParaRPr sz="3600">
              <a:solidFill>
                <a:srgbClr val="94E3FE"/>
              </a:solidFill>
              <a:latin typeface="+mj-lt"/>
              <a:ea typeface="+mj-ea"/>
              <a:cs typeface="+mj-cs"/>
              <a:sym typeface="Helvetica Neue Bold Condensed"/>
            </a:endParaRPr>
          </a:p>
          <a:p>
            <a:pPr lvl="0" defTabSz="584200">
              <a:lnSpc>
                <a:spcPct val="110000"/>
              </a:lnSpc>
              <a:defRPr sz="1800"/>
            </a:pPr>
            <a:r>
              <a:rPr sz="3600">
                <a:solidFill>
                  <a:srgbClr val="94E3FE"/>
                </a:solidFill>
                <a:latin typeface="+mj-lt"/>
                <a:ea typeface="+mj-ea"/>
                <a:cs typeface="+mj-cs"/>
                <a:sym typeface="Helvetica Neue Bold Condensed"/>
              </a:rPr>
              <a:t>One was small for close-in combat.</a:t>
            </a:r>
          </a:p>
        </p:txBody>
      </p:sp>
      <p:grpSp>
        <p:nvGrpSpPr>
          <p:cNvPr id="516" name="Group 516"/>
          <p:cNvGrpSpPr/>
          <p:nvPr/>
        </p:nvGrpSpPr>
        <p:grpSpPr>
          <a:xfrm>
            <a:off x="5870899" y="787400"/>
            <a:ext cx="6359202" cy="8420100"/>
            <a:chOff x="-76200" y="-63500"/>
            <a:chExt cx="6359200" cy="8420100"/>
          </a:xfrm>
        </p:grpSpPr>
        <p:pic>
          <p:nvPicPr>
            <p:cNvPr id="515" name="oriental museum 58.jpg"/>
            <p:cNvPicPr/>
            <p:nvPr/>
          </p:nvPicPr>
          <p:blipFill>
            <a:blip r:embed="rId2">
              <a:extLst/>
            </a:blip>
            <a:srcRect l="498" t="1559" r="47291"/>
            <a:stretch>
              <a:fillRect/>
            </a:stretch>
          </p:blipFill>
          <p:spPr>
            <a:xfrm>
              <a:off x="0" y="0"/>
              <a:ext cx="6219501" cy="8151271"/>
            </a:xfrm>
            <a:prstGeom prst="rect">
              <a:avLst/>
            </a:prstGeom>
            <a:ln>
              <a:noFill/>
            </a:ln>
            <a:effectLst/>
          </p:spPr>
        </p:pic>
        <p:pic>
          <p:nvPicPr>
            <p:cNvPr id="514" name="Picture 513"/>
            <p:cNvPicPr/>
            <p:nvPr/>
          </p:nvPicPr>
          <p:blipFill>
            <a:blip r:embed="rId3">
              <a:extLst/>
            </a:blip>
            <a:stretch>
              <a:fillRect/>
            </a:stretch>
          </p:blipFill>
          <p:spPr>
            <a:xfrm>
              <a:off x="-76200" y="-63500"/>
              <a:ext cx="6359201" cy="8420100"/>
            </a:xfrm>
            <a:prstGeom prst="rect">
              <a:avLst/>
            </a:prstGeom>
            <a:effectLst/>
          </p:spPr>
        </p:pic>
      </p:gr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Shape 518"/>
          <p:cNvSpPr/>
          <p:nvPr/>
        </p:nvSpPr>
        <p:spPr>
          <a:xfrm>
            <a:off x="1041400" y="38354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other was large enough to hide behind for siege and long distance combat.</a:t>
            </a:r>
          </a:p>
        </p:txBody>
      </p:sp>
      <p:grpSp>
        <p:nvGrpSpPr>
          <p:cNvPr id="521" name="Group 521"/>
          <p:cNvGrpSpPr/>
          <p:nvPr/>
        </p:nvGrpSpPr>
        <p:grpSpPr>
          <a:xfrm>
            <a:off x="5975829" y="787400"/>
            <a:ext cx="6254271" cy="8280400"/>
            <a:chOff x="-76200" y="-63500"/>
            <a:chExt cx="6254270" cy="8280400"/>
          </a:xfrm>
        </p:grpSpPr>
        <p:pic>
          <p:nvPicPr>
            <p:cNvPr id="520" name="British musem assyria 21.jpg"/>
            <p:cNvPicPr/>
            <p:nvPr/>
          </p:nvPicPr>
          <p:blipFill>
            <a:blip r:embed="rId2">
              <a:extLst/>
            </a:blip>
            <a:srcRect l="24977" r="25025"/>
            <a:stretch>
              <a:fillRect/>
            </a:stretch>
          </p:blipFill>
          <p:spPr>
            <a:xfrm>
              <a:off x="0" y="0"/>
              <a:ext cx="6114571" cy="8140700"/>
            </a:xfrm>
            <a:prstGeom prst="rect">
              <a:avLst/>
            </a:prstGeom>
            <a:ln>
              <a:noFill/>
            </a:ln>
            <a:effectLst/>
          </p:spPr>
        </p:pic>
        <p:pic>
          <p:nvPicPr>
            <p:cNvPr id="519" name="Picture 518"/>
            <p:cNvPicPr/>
            <p:nvPr/>
          </p:nvPicPr>
          <p:blipFill>
            <a:blip r:embed="rId3">
              <a:extLst/>
            </a:blip>
            <a:stretch>
              <a:fillRect/>
            </a:stretch>
          </p:blipFill>
          <p:spPr>
            <a:xfrm>
              <a:off x="-76200" y="-63500"/>
              <a:ext cx="6254271" cy="8280400"/>
            </a:xfrm>
            <a:prstGeom prst="rect">
              <a:avLst/>
            </a:prstGeom>
            <a:effectLst/>
          </p:spPr>
        </p:pic>
      </p:gr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Shape 523"/>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5400" dirty="0">
                <a:solidFill>
                  <a:srgbClr val="DEDDDE"/>
                </a:solidFill>
              </a:rPr>
              <a:t>The Gilgamesh </a:t>
            </a:r>
            <a:r>
              <a:rPr sz="5400" dirty="0">
                <a:solidFill>
                  <a:srgbClr val="FFFFFF"/>
                </a:solidFill>
              </a:rPr>
              <a:t>Flood</a:t>
            </a:r>
            <a:r>
              <a:rPr sz="5400" dirty="0">
                <a:solidFill>
                  <a:srgbClr val="DEDDDE"/>
                </a:solidFill>
              </a:rPr>
              <a:t> Epic</a:t>
            </a:r>
          </a:p>
        </p:txBody>
      </p:sp>
      <p:sp>
        <p:nvSpPr>
          <p:cNvPr id="524" name="Shape 524"/>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In the Assyrian library at Nineveh, archaeologists found a copy of the Gilgamesh Flood Epic.</a:t>
            </a:r>
          </a:p>
        </p:txBody>
      </p:sp>
      <p:grpSp>
        <p:nvGrpSpPr>
          <p:cNvPr id="527" name="Group 527"/>
          <p:cNvGrpSpPr/>
          <p:nvPr/>
        </p:nvGrpSpPr>
        <p:grpSpPr>
          <a:xfrm>
            <a:off x="6395269" y="889000"/>
            <a:ext cx="6025332" cy="7975600"/>
            <a:chOff x="-76200" y="-63500"/>
            <a:chExt cx="6025331" cy="7975600"/>
          </a:xfrm>
        </p:grpSpPr>
        <p:pic>
          <p:nvPicPr>
            <p:cNvPr id="526" name="British Museum misc 520.jpg"/>
            <p:cNvPicPr/>
            <p:nvPr/>
          </p:nvPicPr>
          <p:blipFill>
            <a:blip r:embed="rId2">
              <a:extLst/>
            </a:blip>
            <a:srcRect l="9411" r="9426"/>
            <a:stretch>
              <a:fillRect/>
            </a:stretch>
          </p:blipFill>
          <p:spPr>
            <a:xfrm>
              <a:off x="0" y="0"/>
              <a:ext cx="5885632" cy="7835900"/>
            </a:xfrm>
            <a:prstGeom prst="rect">
              <a:avLst/>
            </a:prstGeom>
            <a:ln>
              <a:noFill/>
            </a:ln>
            <a:effectLst/>
          </p:spPr>
        </p:pic>
        <p:pic>
          <p:nvPicPr>
            <p:cNvPr id="525" name="Picture 524"/>
            <p:cNvPicPr/>
            <p:nvPr/>
          </p:nvPicPr>
          <p:blipFill>
            <a:blip r:embed="rId3">
              <a:extLst/>
            </a:blip>
            <a:stretch>
              <a:fillRect/>
            </a:stretch>
          </p:blipFill>
          <p:spPr>
            <a:xfrm>
              <a:off x="-76200" y="-63500"/>
              <a:ext cx="6025332" cy="7975600"/>
            </a:xfrm>
            <a:prstGeom prst="rect">
              <a:avLst/>
            </a:prstGeom>
            <a:effectLst/>
          </p:spPr>
        </p:pic>
      </p:grpSp>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Shape 529"/>
          <p:cNvSpPr/>
          <p:nvPr/>
        </p:nvSpPr>
        <p:spPr>
          <a:xfrm>
            <a:off x="889000" y="1981200"/>
            <a:ext cx="505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There are fragments in the British Museum, the Oriental Museum, and elsewhere</a:t>
            </a:r>
          </a:p>
        </p:txBody>
      </p:sp>
      <p:pic>
        <p:nvPicPr>
          <p:cNvPr id="530" name="British Museum misc 520.jpg"/>
          <p:cNvPicPr/>
          <p:nvPr/>
        </p:nvPicPr>
        <p:blipFill>
          <a:blip r:embed="rId2">
            <a:extLst/>
          </a:blip>
          <a:stretch>
            <a:fillRect/>
          </a:stretch>
        </p:blipFill>
        <p:spPr>
          <a:xfrm>
            <a:off x="8039100" y="551879"/>
            <a:ext cx="4051300" cy="4381501"/>
          </a:xfrm>
          <a:prstGeom prst="rect">
            <a:avLst/>
          </a:prstGeom>
          <a:ln w="12700">
            <a:miter lim="400000"/>
          </a:ln>
        </p:spPr>
      </p:pic>
      <p:pic>
        <p:nvPicPr>
          <p:cNvPr id="531" name="oriental museum 90.jpg"/>
          <p:cNvPicPr/>
          <p:nvPr/>
        </p:nvPicPr>
        <p:blipFill>
          <a:blip r:embed="rId3">
            <a:extLst/>
          </a:blip>
          <a:stretch>
            <a:fillRect/>
          </a:stretch>
        </p:blipFill>
        <p:spPr>
          <a:xfrm>
            <a:off x="4533900" y="4695254"/>
            <a:ext cx="3937000" cy="4495801"/>
          </a:xfrm>
          <a:prstGeom prst="rect">
            <a:avLst/>
          </a:prstGeom>
          <a:ln w="12700">
            <a:miter lim="400000"/>
          </a:ln>
        </p:spPr>
      </p:pic>
      <p:pic>
        <p:nvPicPr>
          <p:cNvPr id="532" name="oriental museum 92.jpg"/>
          <p:cNvPicPr/>
          <p:nvPr/>
        </p:nvPicPr>
        <p:blipFill>
          <a:blip r:embed="rId4">
            <a:extLst/>
          </a:blip>
          <a:stretch>
            <a:fillRect/>
          </a:stretch>
        </p:blipFill>
        <p:spPr>
          <a:xfrm>
            <a:off x="9550400" y="4532467"/>
            <a:ext cx="3048000" cy="338335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Shape 534"/>
          <p:cNvSpPr/>
          <p:nvPr/>
        </p:nvSpPr>
        <p:spPr>
          <a:xfrm>
            <a:off x="1041400" y="3810000"/>
            <a:ext cx="6134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purports to be the account that Utnapishtim told Gilgamesh of how he survived the flood and gained immortality.</a:t>
            </a:r>
          </a:p>
        </p:txBody>
      </p:sp>
      <p:grpSp>
        <p:nvGrpSpPr>
          <p:cNvPr id="537" name="Group 537"/>
          <p:cNvGrpSpPr/>
          <p:nvPr/>
        </p:nvGrpSpPr>
        <p:grpSpPr>
          <a:xfrm>
            <a:off x="7663970" y="889000"/>
            <a:ext cx="4756631" cy="6286500"/>
            <a:chOff x="-76200" y="-63500"/>
            <a:chExt cx="4756629" cy="6286500"/>
          </a:xfrm>
        </p:grpSpPr>
        <p:pic>
          <p:nvPicPr>
            <p:cNvPr id="536" name="British Museum misc 520.jpg"/>
            <p:cNvPicPr/>
            <p:nvPr/>
          </p:nvPicPr>
          <p:blipFill>
            <a:blip r:embed="rId2">
              <a:extLst/>
            </a:blip>
            <a:srcRect l="9409" r="9443" b="18"/>
            <a:stretch>
              <a:fillRect/>
            </a:stretch>
          </p:blipFill>
          <p:spPr>
            <a:xfrm>
              <a:off x="0" y="0"/>
              <a:ext cx="4616930" cy="6146800"/>
            </a:xfrm>
            <a:prstGeom prst="rect">
              <a:avLst/>
            </a:prstGeom>
            <a:ln>
              <a:noFill/>
            </a:ln>
            <a:effectLst/>
          </p:spPr>
        </p:pic>
        <p:pic>
          <p:nvPicPr>
            <p:cNvPr id="535" name="Picture 534"/>
            <p:cNvPicPr/>
            <p:nvPr/>
          </p:nvPicPr>
          <p:blipFill>
            <a:blip r:embed="rId3">
              <a:extLst/>
            </a:blip>
            <a:stretch>
              <a:fillRect/>
            </a:stretch>
          </p:blipFill>
          <p:spPr>
            <a:xfrm>
              <a:off x="-76200" y="-63500"/>
              <a:ext cx="4756630" cy="6286500"/>
            </a:xfrm>
            <a:prstGeom prst="rect">
              <a:avLst/>
            </a:prstGeom>
            <a:effectLst/>
          </p:spPr>
        </p:pic>
      </p:gr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Shape 539"/>
          <p:cNvSpPr/>
          <p:nvPr/>
        </p:nvSpPr>
        <p:spPr>
          <a:xfrm>
            <a:off x="1041400" y="3187700"/>
            <a:ext cx="6108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Gilgamesh was the king of Erech in about 2500 B.C. which is near the time of the Flood, and it is possible that the Gilgamesh mythology is based on Nimrod. Genesis 10:10 says Erech was the beginning of Nimrod’s kingdom.</a:t>
            </a:r>
          </a:p>
        </p:txBody>
      </p:sp>
      <p:grpSp>
        <p:nvGrpSpPr>
          <p:cNvPr id="542" name="Group 542"/>
          <p:cNvGrpSpPr/>
          <p:nvPr/>
        </p:nvGrpSpPr>
        <p:grpSpPr>
          <a:xfrm>
            <a:off x="7663970" y="889000"/>
            <a:ext cx="4756631" cy="6286500"/>
            <a:chOff x="-76200" y="-63500"/>
            <a:chExt cx="4756629" cy="6286500"/>
          </a:xfrm>
        </p:grpSpPr>
        <p:pic>
          <p:nvPicPr>
            <p:cNvPr id="541" name="British Museum misc 520.jpg"/>
            <p:cNvPicPr/>
            <p:nvPr/>
          </p:nvPicPr>
          <p:blipFill>
            <a:blip r:embed="rId2">
              <a:extLst/>
            </a:blip>
            <a:srcRect l="9409" r="9443" b="18"/>
            <a:stretch>
              <a:fillRect/>
            </a:stretch>
          </p:blipFill>
          <p:spPr>
            <a:xfrm>
              <a:off x="0" y="0"/>
              <a:ext cx="4616930" cy="6146800"/>
            </a:xfrm>
            <a:prstGeom prst="rect">
              <a:avLst/>
            </a:prstGeom>
            <a:ln>
              <a:noFill/>
            </a:ln>
            <a:effectLst/>
          </p:spPr>
        </p:pic>
        <p:pic>
          <p:nvPicPr>
            <p:cNvPr id="540" name="Picture 539"/>
            <p:cNvPicPr/>
            <p:nvPr/>
          </p:nvPicPr>
          <p:blipFill>
            <a:blip r:embed="rId3">
              <a:extLst/>
            </a:blip>
            <a:stretch>
              <a:fillRect/>
            </a:stretch>
          </p:blipFill>
          <p:spPr>
            <a:xfrm>
              <a:off x="-76200" y="-63500"/>
              <a:ext cx="4756630" cy="6286500"/>
            </a:xfrm>
            <a:prstGeom prst="rect">
              <a:avLst/>
            </a:prstGeom>
            <a:effectLst/>
          </p:spPr>
        </p:pic>
      </p:gr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Shape 544"/>
          <p:cNvSpPr/>
          <p:nvPr/>
        </p:nvSpPr>
        <p:spPr>
          <a:xfrm>
            <a:off x="1041400" y="4330700"/>
            <a:ext cx="5867400" cy="497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Skeptics have used the Gilgamesh Epic as evidence that the Bible’s flood account is just one among many ancient legends. </a:t>
            </a:r>
          </a:p>
        </p:txBody>
      </p:sp>
      <p:grpSp>
        <p:nvGrpSpPr>
          <p:cNvPr id="547" name="Group 547"/>
          <p:cNvGrpSpPr/>
          <p:nvPr/>
        </p:nvGrpSpPr>
        <p:grpSpPr>
          <a:xfrm>
            <a:off x="7594204" y="1143000"/>
            <a:ext cx="4699396" cy="6210300"/>
            <a:chOff x="-76200" y="-63500"/>
            <a:chExt cx="4699395" cy="6210300"/>
          </a:xfrm>
        </p:grpSpPr>
        <p:pic>
          <p:nvPicPr>
            <p:cNvPr id="546" name="oriental museum 90.jpg"/>
            <p:cNvPicPr/>
            <p:nvPr/>
          </p:nvPicPr>
          <p:blipFill>
            <a:blip r:embed="rId2">
              <a:extLst/>
            </a:blip>
            <a:srcRect l="7061" r="7045"/>
            <a:stretch>
              <a:fillRect/>
            </a:stretch>
          </p:blipFill>
          <p:spPr>
            <a:xfrm>
              <a:off x="0" y="0"/>
              <a:ext cx="4559696" cy="6070600"/>
            </a:xfrm>
            <a:prstGeom prst="rect">
              <a:avLst/>
            </a:prstGeom>
            <a:ln>
              <a:noFill/>
            </a:ln>
            <a:effectLst/>
          </p:spPr>
        </p:pic>
        <p:pic>
          <p:nvPicPr>
            <p:cNvPr id="545" name="Picture 544"/>
            <p:cNvPicPr/>
            <p:nvPr/>
          </p:nvPicPr>
          <p:blipFill>
            <a:blip r:embed="rId3">
              <a:extLst/>
            </a:blip>
            <a:stretch>
              <a:fillRect/>
            </a:stretch>
          </p:blipFill>
          <p:spPr>
            <a:xfrm>
              <a:off x="-76200" y="-63500"/>
              <a:ext cx="4699396" cy="6210300"/>
            </a:xfrm>
            <a:prstGeom prst="rect">
              <a:avLst/>
            </a:prstGeom>
            <a:effectLst/>
          </p:spPr>
        </p:pic>
      </p:gr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Shape 549"/>
          <p:cNvSpPr/>
          <p:nvPr/>
        </p:nvSpPr>
        <p:spPr>
          <a:xfrm>
            <a:off x="1041400" y="4737100"/>
            <a:ext cx="5956300" cy="4572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Two thousand years ago Peter prophesied of scoffers in the end times who will deny the global Flood (2 Peter 3:3-5).</a:t>
            </a:r>
          </a:p>
        </p:txBody>
      </p:sp>
      <p:grpSp>
        <p:nvGrpSpPr>
          <p:cNvPr id="552" name="Group 552"/>
          <p:cNvGrpSpPr/>
          <p:nvPr/>
        </p:nvGrpSpPr>
        <p:grpSpPr>
          <a:xfrm>
            <a:off x="7594204" y="1143000"/>
            <a:ext cx="4699396" cy="6210300"/>
            <a:chOff x="-76200" y="-63500"/>
            <a:chExt cx="4699395" cy="6210300"/>
          </a:xfrm>
        </p:grpSpPr>
        <p:pic>
          <p:nvPicPr>
            <p:cNvPr id="551" name="oriental museum 90.jpg"/>
            <p:cNvPicPr/>
            <p:nvPr/>
          </p:nvPicPr>
          <p:blipFill>
            <a:blip r:embed="rId2">
              <a:extLst/>
            </a:blip>
            <a:srcRect l="7061" r="7045"/>
            <a:stretch>
              <a:fillRect/>
            </a:stretch>
          </p:blipFill>
          <p:spPr>
            <a:xfrm>
              <a:off x="0" y="0"/>
              <a:ext cx="4559696" cy="6070600"/>
            </a:xfrm>
            <a:prstGeom prst="rect">
              <a:avLst/>
            </a:prstGeom>
            <a:ln>
              <a:noFill/>
            </a:ln>
            <a:effectLst/>
          </p:spPr>
        </p:pic>
        <p:pic>
          <p:nvPicPr>
            <p:cNvPr id="550" name="Picture 549"/>
            <p:cNvPicPr/>
            <p:nvPr/>
          </p:nvPicPr>
          <p:blipFill>
            <a:blip r:embed="rId3">
              <a:extLst/>
            </a:blip>
            <a:stretch>
              <a:fillRect/>
            </a:stretch>
          </p:blipFill>
          <p:spPr>
            <a:xfrm>
              <a:off x="-76200" y="-63500"/>
              <a:ext cx="4699396" cy="6210300"/>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body" idx="1"/>
          </p:nvPr>
        </p:nvSpPr>
        <p:spPr>
          <a:xfrm>
            <a:off x="812800" y="825500"/>
            <a:ext cx="113665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And sometimes merely to the disc and the robe, the fringes of which become the rays of the sun</a:t>
            </a:r>
          </a:p>
        </p:txBody>
      </p:sp>
      <p:pic>
        <p:nvPicPr>
          <p:cNvPr id="120" name="British musem assyria 300.jpg"/>
          <p:cNvPicPr/>
          <p:nvPr/>
        </p:nvPicPr>
        <p:blipFill>
          <a:blip r:embed="rId2">
            <a:extLst/>
          </a:blip>
          <a:stretch>
            <a:fillRect/>
          </a:stretch>
        </p:blipFill>
        <p:spPr>
          <a:xfrm>
            <a:off x="1539436" y="2374900"/>
            <a:ext cx="9915964" cy="6819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Shape 554"/>
          <p:cNvSpPr/>
          <p:nvPr/>
        </p:nvSpPr>
        <p:spPr>
          <a:xfrm>
            <a:off x="1193800" y="4559300"/>
            <a:ext cx="4660900" cy="4749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Gilgamesh Epic is dramatically different from the Biblical account.</a:t>
            </a:r>
          </a:p>
        </p:txBody>
      </p:sp>
      <p:grpSp>
        <p:nvGrpSpPr>
          <p:cNvPr id="557" name="Group 557"/>
          <p:cNvGrpSpPr/>
          <p:nvPr/>
        </p:nvGrpSpPr>
        <p:grpSpPr>
          <a:xfrm>
            <a:off x="7759643" y="1079500"/>
            <a:ext cx="4470457" cy="5905500"/>
            <a:chOff x="-76200" y="-63500"/>
            <a:chExt cx="4470456" cy="5905500"/>
          </a:xfrm>
        </p:grpSpPr>
        <p:pic>
          <p:nvPicPr>
            <p:cNvPr id="556" name="oriental museum 92.jpg"/>
            <p:cNvPicPr/>
            <p:nvPr/>
          </p:nvPicPr>
          <p:blipFill>
            <a:blip r:embed="rId2">
              <a:extLst/>
            </a:blip>
            <a:srcRect l="1228" r="15395"/>
            <a:stretch>
              <a:fillRect/>
            </a:stretch>
          </p:blipFill>
          <p:spPr>
            <a:xfrm>
              <a:off x="0" y="0"/>
              <a:ext cx="4330757" cy="5765800"/>
            </a:xfrm>
            <a:prstGeom prst="rect">
              <a:avLst/>
            </a:prstGeom>
            <a:ln>
              <a:noFill/>
            </a:ln>
            <a:effectLst/>
          </p:spPr>
        </p:pic>
        <p:pic>
          <p:nvPicPr>
            <p:cNvPr id="555" name="Picture 554"/>
            <p:cNvPicPr/>
            <p:nvPr/>
          </p:nvPicPr>
          <p:blipFill>
            <a:blip r:embed="rId3">
              <a:extLst/>
            </a:blip>
            <a:stretch>
              <a:fillRect/>
            </a:stretch>
          </p:blipFill>
          <p:spPr>
            <a:xfrm>
              <a:off x="-76200" y="-63500"/>
              <a:ext cx="4470457" cy="5905500"/>
            </a:xfrm>
            <a:prstGeom prst="rect">
              <a:avLst/>
            </a:prstGeom>
            <a:effectLst/>
          </p:spPr>
        </p:pic>
      </p:gr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 name="Shape 559"/>
          <p:cNvSpPr/>
          <p:nvPr/>
        </p:nvSpPr>
        <p:spPr>
          <a:xfrm>
            <a:off x="1041400" y="4381500"/>
            <a:ext cx="6184900" cy="4927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Gilgamesh is an account of pagan gods who are weak and man-like and competitive. They are dishonest and deceptive.</a:t>
            </a:r>
          </a:p>
        </p:txBody>
      </p:sp>
      <p:grpSp>
        <p:nvGrpSpPr>
          <p:cNvPr id="562" name="Group 562"/>
          <p:cNvGrpSpPr/>
          <p:nvPr/>
        </p:nvGrpSpPr>
        <p:grpSpPr>
          <a:xfrm>
            <a:off x="7759643" y="1079500"/>
            <a:ext cx="4470457" cy="5905500"/>
            <a:chOff x="-76200" y="-63500"/>
            <a:chExt cx="4470456" cy="5905500"/>
          </a:xfrm>
        </p:grpSpPr>
        <p:pic>
          <p:nvPicPr>
            <p:cNvPr id="561" name="oriental museum 92.jpg"/>
            <p:cNvPicPr/>
            <p:nvPr/>
          </p:nvPicPr>
          <p:blipFill>
            <a:blip r:embed="rId2">
              <a:extLst/>
            </a:blip>
            <a:srcRect l="1228" r="15395"/>
            <a:stretch>
              <a:fillRect/>
            </a:stretch>
          </p:blipFill>
          <p:spPr>
            <a:xfrm>
              <a:off x="0" y="0"/>
              <a:ext cx="4330757" cy="5765800"/>
            </a:xfrm>
            <a:prstGeom prst="rect">
              <a:avLst/>
            </a:prstGeom>
            <a:ln>
              <a:noFill/>
            </a:ln>
            <a:effectLst/>
          </p:spPr>
        </p:pic>
        <p:pic>
          <p:nvPicPr>
            <p:cNvPr id="560" name="Picture 559"/>
            <p:cNvPicPr/>
            <p:nvPr/>
          </p:nvPicPr>
          <p:blipFill>
            <a:blip r:embed="rId3">
              <a:extLst/>
            </a:blip>
            <a:stretch>
              <a:fillRect/>
            </a:stretch>
          </p:blipFill>
          <p:spPr>
            <a:xfrm>
              <a:off x="-76200" y="-63500"/>
              <a:ext cx="4470457" cy="5905500"/>
            </a:xfrm>
            <a:prstGeom prst="rect">
              <a:avLst/>
            </a:prstGeom>
            <a:effectLst/>
          </p:spPr>
        </p:pic>
      </p:gr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Shape 564"/>
          <p:cNvSpPr/>
          <p:nvPr/>
        </p:nvSpPr>
        <p:spPr>
          <a:xfrm>
            <a:off x="977900" y="3086100"/>
            <a:ext cx="5753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When the god Ea tells Utnapishtim about the flood, he instructs him to keep it a secret by deceiving other men. He is to give them the impression that the gods are going to send blessing.</a:t>
            </a:r>
          </a:p>
        </p:txBody>
      </p:sp>
      <p:grpSp>
        <p:nvGrpSpPr>
          <p:cNvPr id="567" name="Group 567"/>
          <p:cNvGrpSpPr/>
          <p:nvPr/>
        </p:nvGrpSpPr>
        <p:grpSpPr>
          <a:xfrm>
            <a:off x="7654432" y="889000"/>
            <a:ext cx="4766169" cy="6299200"/>
            <a:chOff x="-76200" y="-63500"/>
            <a:chExt cx="4766168" cy="6299200"/>
          </a:xfrm>
        </p:grpSpPr>
        <p:pic>
          <p:nvPicPr>
            <p:cNvPr id="566" name="British Museum misc 520.jpg"/>
            <p:cNvPicPr/>
            <p:nvPr/>
          </p:nvPicPr>
          <p:blipFill>
            <a:blip r:embed="rId2">
              <a:extLst/>
            </a:blip>
            <a:srcRect l="9407" r="9458" b="35"/>
            <a:stretch>
              <a:fillRect/>
            </a:stretch>
          </p:blipFill>
          <p:spPr>
            <a:xfrm>
              <a:off x="0" y="0"/>
              <a:ext cx="4626469" cy="6159500"/>
            </a:xfrm>
            <a:prstGeom prst="rect">
              <a:avLst/>
            </a:prstGeom>
            <a:ln>
              <a:noFill/>
            </a:ln>
            <a:effectLst/>
          </p:spPr>
        </p:pic>
        <p:pic>
          <p:nvPicPr>
            <p:cNvPr id="565" name="Picture 564"/>
            <p:cNvPicPr/>
            <p:nvPr/>
          </p:nvPicPr>
          <p:blipFill>
            <a:blip r:embed="rId3">
              <a:extLst/>
            </a:blip>
            <a:stretch>
              <a:fillRect/>
            </a:stretch>
          </p:blipFill>
          <p:spPr>
            <a:xfrm>
              <a:off x="-76200" y="-63500"/>
              <a:ext cx="4766169" cy="6299200"/>
            </a:xfrm>
            <a:prstGeom prst="rect">
              <a:avLst/>
            </a:prstGeom>
            <a:effectLst/>
          </p:spPr>
        </p:pic>
      </p:gr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p:nvPr/>
        </p:nvSpPr>
        <p:spPr>
          <a:xfrm>
            <a:off x="1041400" y="4635500"/>
            <a:ext cx="5626100" cy="4673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When the storm comes, the gods are so frightened that they flee to heaven and cower like dogs.</a:t>
            </a:r>
          </a:p>
        </p:txBody>
      </p:sp>
      <p:grpSp>
        <p:nvGrpSpPr>
          <p:cNvPr id="572" name="Group 572"/>
          <p:cNvGrpSpPr/>
          <p:nvPr/>
        </p:nvGrpSpPr>
        <p:grpSpPr>
          <a:xfrm>
            <a:off x="7654432" y="889000"/>
            <a:ext cx="4766169" cy="6299200"/>
            <a:chOff x="-76200" y="-63500"/>
            <a:chExt cx="4766168" cy="6299200"/>
          </a:xfrm>
        </p:grpSpPr>
        <p:pic>
          <p:nvPicPr>
            <p:cNvPr id="571" name="British Museum misc 520.jpg"/>
            <p:cNvPicPr/>
            <p:nvPr/>
          </p:nvPicPr>
          <p:blipFill>
            <a:blip r:embed="rId2">
              <a:extLst/>
            </a:blip>
            <a:srcRect l="9407" r="9458" b="35"/>
            <a:stretch>
              <a:fillRect/>
            </a:stretch>
          </p:blipFill>
          <p:spPr>
            <a:xfrm>
              <a:off x="0" y="0"/>
              <a:ext cx="4626469" cy="6159500"/>
            </a:xfrm>
            <a:prstGeom prst="rect">
              <a:avLst/>
            </a:prstGeom>
            <a:ln>
              <a:noFill/>
            </a:ln>
            <a:effectLst/>
          </p:spPr>
        </p:pic>
        <p:pic>
          <p:nvPicPr>
            <p:cNvPr id="570" name="Picture 569"/>
            <p:cNvPicPr/>
            <p:nvPr/>
          </p:nvPicPr>
          <p:blipFill>
            <a:blip r:embed="rId3">
              <a:extLst/>
            </a:blip>
            <a:stretch>
              <a:fillRect/>
            </a:stretch>
          </p:blipFill>
          <p:spPr>
            <a:xfrm>
              <a:off x="-76200" y="-63500"/>
              <a:ext cx="4766169" cy="6299200"/>
            </a:xfrm>
            <a:prstGeom prst="rect">
              <a:avLst/>
            </a:prstGeom>
            <a:effectLst/>
          </p:spPr>
        </p:pic>
      </p:gr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Shape 574"/>
          <p:cNvSpPr/>
          <p:nvPr/>
        </p:nvSpPr>
        <p:spPr>
          <a:xfrm>
            <a:off x="977900" y="3683000"/>
            <a:ext cx="5956300" cy="490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Gilgamesh ark is a CUBE 200 feet square and six stories tall, which would have been ridiculously unstable and the roll factor would have been murderous.</a:t>
            </a:r>
          </a:p>
        </p:txBody>
      </p:sp>
      <p:pic>
        <p:nvPicPr>
          <p:cNvPr id="575" name="gilgamesh ark.jpg"/>
          <p:cNvPicPr/>
          <p:nvPr/>
        </p:nvPicPr>
        <p:blipFill>
          <a:blip r:embed="rId2">
            <a:extLst/>
          </a:blip>
          <a:stretch>
            <a:fillRect/>
          </a:stretch>
        </p:blipFill>
        <p:spPr>
          <a:xfrm>
            <a:off x="7353300" y="1739900"/>
            <a:ext cx="4927601" cy="461544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7" name="creation museum 2nd batch david (144) - Version 2.jpg"/>
          <p:cNvPicPr/>
          <p:nvPr/>
        </p:nvPicPr>
        <p:blipFill>
          <a:blip r:embed="rId2">
            <a:extLst/>
          </a:blip>
          <a:stretch>
            <a:fillRect/>
          </a:stretch>
        </p:blipFill>
        <p:spPr>
          <a:xfrm>
            <a:off x="0" y="0"/>
            <a:ext cx="13004800" cy="9753600"/>
          </a:xfrm>
          <a:prstGeom prst="rect">
            <a:avLst/>
          </a:prstGeom>
          <a:ln w="12700">
            <a:miter lim="400000"/>
          </a:ln>
        </p:spPr>
      </p:pic>
      <p:sp>
        <p:nvSpPr>
          <p:cNvPr id="578" name="Shape 578"/>
          <p:cNvSpPr/>
          <p:nvPr/>
        </p:nvSpPr>
        <p:spPr>
          <a:xfrm>
            <a:off x="571500" y="1930400"/>
            <a:ext cx="5956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By contrast Noah’s Ark described in the Bible was perfectly proportioned for sea travel</a:t>
            </a:r>
          </a:p>
        </p:txBody>
      </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Shape 580"/>
          <p:cNvSpPr/>
          <p:nvPr/>
        </p:nvSpPr>
        <p:spPr>
          <a:xfrm>
            <a:off x="1041400" y="5702300"/>
            <a:ext cx="5511800" cy="360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Gilgamesh flood lasts only six days and nights.</a:t>
            </a:r>
          </a:p>
        </p:txBody>
      </p:sp>
      <p:grpSp>
        <p:nvGrpSpPr>
          <p:cNvPr id="583" name="Group 583"/>
          <p:cNvGrpSpPr/>
          <p:nvPr/>
        </p:nvGrpSpPr>
        <p:grpSpPr>
          <a:xfrm>
            <a:off x="7654432" y="889000"/>
            <a:ext cx="4766169" cy="6299200"/>
            <a:chOff x="-76200" y="-63500"/>
            <a:chExt cx="4766168" cy="6299200"/>
          </a:xfrm>
        </p:grpSpPr>
        <p:pic>
          <p:nvPicPr>
            <p:cNvPr id="582" name="British Museum misc 520.jpg"/>
            <p:cNvPicPr/>
            <p:nvPr/>
          </p:nvPicPr>
          <p:blipFill>
            <a:blip r:embed="rId2">
              <a:extLst/>
            </a:blip>
            <a:srcRect l="9407" r="9458" b="35"/>
            <a:stretch>
              <a:fillRect/>
            </a:stretch>
          </p:blipFill>
          <p:spPr>
            <a:xfrm>
              <a:off x="0" y="0"/>
              <a:ext cx="4626469" cy="6159500"/>
            </a:xfrm>
            <a:prstGeom prst="rect">
              <a:avLst/>
            </a:prstGeom>
            <a:ln>
              <a:noFill/>
            </a:ln>
            <a:effectLst/>
          </p:spPr>
        </p:pic>
        <p:pic>
          <p:nvPicPr>
            <p:cNvPr id="581" name="Picture 580"/>
            <p:cNvPicPr/>
            <p:nvPr/>
          </p:nvPicPr>
          <p:blipFill>
            <a:blip r:embed="rId3">
              <a:extLst/>
            </a:blip>
            <a:stretch>
              <a:fillRect/>
            </a:stretch>
          </p:blipFill>
          <p:spPr>
            <a:xfrm>
              <a:off x="-76200" y="-63500"/>
              <a:ext cx="4766169" cy="6299200"/>
            </a:xfrm>
            <a:prstGeom prst="rect">
              <a:avLst/>
            </a:prstGeom>
            <a:effectLst/>
          </p:spPr>
        </p:pic>
      </p:grpSp>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Shape 585"/>
          <p:cNvSpPr/>
          <p:nvPr/>
        </p:nvSpPr>
        <p:spPr>
          <a:xfrm>
            <a:off x="1041400" y="2857500"/>
            <a:ext cx="5676900" cy="5778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As an adopted son of Pharaoh, educated in all the learning of Egypt and Babylon, Moses would have been familiar with these fables, yet there is not a hint of such things in his writings.</a:t>
            </a:r>
          </a:p>
        </p:txBody>
      </p:sp>
      <p:grpSp>
        <p:nvGrpSpPr>
          <p:cNvPr id="588" name="Group 588"/>
          <p:cNvGrpSpPr/>
          <p:nvPr/>
        </p:nvGrpSpPr>
        <p:grpSpPr>
          <a:xfrm>
            <a:off x="7654432" y="889000"/>
            <a:ext cx="4766169" cy="6299200"/>
            <a:chOff x="-76200" y="-63500"/>
            <a:chExt cx="4766168" cy="6299200"/>
          </a:xfrm>
        </p:grpSpPr>
        <p:pic>
          <p:nvPicPr>
            <p:cNvPr id="587" name="British Museum misc 520.jpg"/>
            <p:cNvPicPr/>
            <p:nvPr/>
          </p:nvPicPr>
          <p:blipFill>
            <a:blip r:embed="rId2">
              <a:extLst/>
            </a:blip>
            <a:srcRect l="9407" r="9458" b="35"/>
            <a:stretch>
              <a:fillRect/>
            </a:stretch>
          </p:blipFill>
          <p:spPr>
            <a:xfrm>
              <a:off x="0" y="0"/>
              <a:ext cx="4626469" cy="6159500"/>
            </a:xfrm>
            <a:prstGeom prst="rect">
              <a:avLst/>
            </a:prstGeom>
            <a:ln>
              <a:noFill/>
            </a:ln>
            <a:effectLst/>
          </p:spPr>
        </p:pic>
        <p:pic>
          <p:nvPicPr>
            <p:cNvPr id="586" name="Picture 585"/>
            <p:cNvPicPr/>
            <p:nvPr/>
          </p:nvPicPr>
          <p:blipFill>
            <a:blip r:embed="rId3">
              <a:extLst/>
            </a:blip>
            <a:stretch>
              <a:fillRect/>
            </a:stretch>
          </p:blipFill>
          <p:spPr>
            <a:xfrm>
              <a:off x="-76200" y="-63500"/>
              <a:ext cx="4766169" cy="6299200"/>
            </a:xfrm>
            <a:prstGeom prst="rect">
              <a:avLst/>
            </a:prstGeom>
            <a:effectLst/>
          </p:spPr>
        </p:pic>
      </p:gr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p:cNvSpPr>
          <p:nvPr>
            <p:ph type="title"/>
          </p:nvPr>
        </p:nvSpPr>
        <p:spPr>
          <a:xfrm>
            <a:off x="723900" y="7239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Shalmaneser’s Black Obelisk</a:t>
            </a:r>
          </a:p>
        </p:txBody>
      </p:sp>
      <p:sp>
        <p:nvSpPr>
          <p:cNvPr id="591" name="Shape 591"/>
          <p:cNvSpPr/>
          <p:nvPr/>
        </p:nvSpPr>
        <p:spPr>
          <a:xfrm>
            <a:off x="774700" y="36703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monument depicts five foreign kings bringing tribute to the Assyrian monarch. </a:t>
            </a:r>
          </a:p>
        </p:txBody>
      </p:sp>
      <p:grpSp>
        <p:nvGrpSpPr>
          <p:cNvPr id="594" name="Group 594"/>
          <p:cNvGrpSpPr/>
          <p:nvPr/>
        </p:nvGrpSpPr>
        <p:grpSpPr>
          <a:xfrm>
            <a:off x="5985199" y="787400"/>
            <a:ext cx="6359202" cy="8420100"/>
            <a:chOff x="-76200" y="-63500"/>
            <a:chExt cx="6359200" cy="8420100"/>
          </a:xfrm>
        </p:grpSpPr>
        <p:pic>
          <p:nvPicPr>
            <p:cNvPr id="593" name="British Museum misc 9.jpg"/>
            <p:cNvPicPr/>
            <p:nvPr/>
          </p:nvPicPr>
          <p:blipFill>
            <a:blip r:embed="rId2">
              <a:extLst/>
            </a:blip>
            <a:srcRect l="56" t="5706" b="5706"/>
            <a:stretch>
              <a:fillRect/>
            </a:stretch>
          </p:blipFill>
          <p:spPr>
            <a:xfrm>
              <a:off x="0" y="0"/>
              <a:ext cx="6219501" cy="8280400"/>
            </a:xfrm>
            <a:prstGeom prst="rect">
              <a:avLst/>
            </a:prstGeom>
            <a:ln>
              <a:noFill/>
            </a:ln>
            <a:effectLst/>
          </p:spPr>
        </p:pic>
        <p:pic>
          <p:nvPicPr>
            <p:cNvPr id="592" name="Picture 591"/>
            <p:cNvPicPr/>
            <p:nvPr/>
          </p:nvPicPr>
          <p:blipFill>
            <a:blip r:embed="rId3">
              <a:extLst/>
            </a:blip>
            <a:stretch>
              <a:fillRect/>
            </a:stretch>
          </p:blipFill>
          <p:spPr>
            <a:xfrm>
              <a:off x="-76200" y="-63500"/>
              <a:ext cx="6359201" cy="8420100"/>
            </a:xfrm>
            <a:prstGeom prst="rect">
              <a:avLst/>
            </a:prstGeom>
            <a:effectLst/>
          </p:spPr>
        </p:pic>
      </p:grpSp>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Shape 596"/>
          <p:cNvSpPr/>
          <p:nvPr/>
        </p:nvSpPr>
        <p:spPr>
          <a:xfrm>
            <a:off x="1041400" y="4762500"/>
            <a:ext cx="4660900" cy="4546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second series of panels from the top shows King Jehu of northern Israel bowing before Shalmaneser.</a:t>
            </a:r>
          </a:p>
        </p:txBody>
      </p:sp>
      <p:grpSp>
        <p:nvGrpSpPr>
          <p:cNvPr id="599" name="Group 599"/>
          <p:cNvGrpSpPr/>
          <p:nvPr/>
        </p:nvGrpSpPr>
        <p:grpSpPr>
          <a:xfrm>
            <a:off x="6388100" y="787400"/>
            <a:ext cx="5930901" cy="7849878"/>
            <a:chOff x="-76200" y="-63500"/>
            <a:chExt cx="5930900" cy="7849877"/>
          </a:xfrm>
        </p:grpSpPr>
        <p:pic>
          <p:nvPicPr>
            <p:cNvPr id="598" name="British Museum misc 38.jpg"/>
            <p:cNvPicPr/>
            <p:nvPr/>
          </p:nvPicPr>
          <p:blipFill>
            <a:blip r:embed="rId2">
              <a:extLst/>
            </a:blip>
            <a:srcRect l="21851" r="21851"/>
            <a:stretch>
              <a:fillRect/>
            </a:stretch>
          </p:blipFill>
          <p:spPr>
            <a:xfrm>
              <a:off x="0" y="0"/>
              <a:ext cx="5791200" cy="7708900"/>
            </a:xfrm>
            <a:prstGeom prst="rect">
              <a:avLst/>
            </a:prstGeom>
            <a:ln>
              <a:noFill/>
            </a:ln>
            <a:effectLst/>
          </p:spPr>
        </p:pic>
        <p:pic>
          <p:nvPicPr>
            <p:cNvPr id="597" name="Picture 596"/>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825500" y="546100"/>
            <a:ext cx="11595100" cy="3073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In the latter days of the kingdom of northern Israel, Assyria was a powerful empire that controlled much of the Middle East. It was Assyria that destroyed Samaria in 721 BC. The green denotes the Assyrian Empire.</a:t>
            </a:r>
          </a:p>
        </p:txBody>
      </p:sp>
      <p:pic>
        <p:nvPicPr>
          <p:cNvPr id="123" name="629X_Page_20 - Version 2.jpg"/>
          <p:cNvPicPr/>
          <p:nvPr/>
        </p:nvPicPr>
        <p:blipFill>
          <a:blip r:embed="rId2">
            <a:extLst/>
          </a:blip>
          <a:stretch>
            <a:fillRect/>
          </a:stretch>
        </p:blipFill>
        <p:spPr>
          <a:xfrm>
            <a:off x="1905000" y="3347411"/>
            <a:ext cx="9448800" cy="582198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British Museum misc 6 - Version 2.jpg"/>
          <p:cNvPicPr/>
          <p:nvPr/>
        </p:nvPicPr>
        <p:blipFill>
          <a:blip r:embed="rId2">
            <a:extLst/>
          </a:blip>
          <a:stretch>
            <a:fillRect/>
          </a:stretch>
        </p:blipFill>
        <p:spPr>
          <a:xfrm>
            <a:off x="-228600" y="0"/>
            <a:ext cx="13703300" cy="9753600"/>
          </a:xfrm>
          <a:prstGeom prst="rect">
            <a:avLst/>
          </a:prstGeom>
          <a:ln w="12700">
            <a:miter lim="400000"/>
          </a:ln>
        </p:spPr>
      </p:pic>
      <p:sp>
        <p:nvSpPr>
          <p:cNvPr id="602" name="Shape 602"/>
          <p:cNvSpPr/>
          <p:nvPr/>
        </p:nvSpPr>
        <p:spPr>
          <a:xfrm>
            <a:off x="1155700" y="6731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obelisk resides in the British Museum</a:t>
            </a:r>
          </a:p>
        </p:txBody>
      </p:sp>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 name="oriental museum 215 - Version 5.jpg"/>
          <p:cNvPicPr/>
          <p:nvPr/>
        </p:nvPicPr>
        <p:blipFill>
          <a:blip r:embed="rId2">
            <a:extLst/>
          </a:blip>
          <a:stretch>
            <a:fillRect/>
          </a:stretch>
        </p:blipFill>
        <p:spPr>
          <a:xfrm>
            <a:off x="25400" y="12700"/>
            <a:ext cx="12954001" cy="9715501"/>
          </a:xfrm>
          <a:prstGeom prst="rect">
            <a:avLst/>
          </a:prstGeom>
          <a:ln w="12700">
            <a:miter lim="400000"/>
          </a:ln>
        </p:spPr>
      </p:pic>
      <p:sp>
        <p:nvSpPr>
          <p:cNvPr id="605" name="Shape 605"/>
          <p:cNvSpPr/>
          <p:nvPr/>
        </p:nvSpPr>
        <p:spPr>
          <a:xfrm>
            <a:off x="482600" y="5054600"/>
            <a:ext cx="4660900" cy="4267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 symbols for Assyria’s sun god and for Ishtar appear on top of the panels.</a:t>
            </a:r>
          </a:p>
        </p:txBody>
      </p:sp>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p:nvPr/>
        </p:nvSpPr>
        <p:spPr>
          <a:xfrm>
            <a:off x="1041400" y="4838700"/>
            <a:ext cx="4660900" cy="4267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king of Assyria stands before Jehu and an attendant is holding an umbrella to shade him.</a:t>
            </a:r>
          </a:p>
        </p:txBody>
      </p:sp>
      <p:grpSp>
        <p:nvGrpSpPr>
          <p:cNvPr id="610" name="Group 610"/>
          <p:cNvGrpSpPr/>
          <p:nvPr/>
        </p:nvGrpSpPr>
        <p:grpSpPr>
          <a:xfrm>
            <a:off x="6194946" y="749300"/>
            <a:ext cx="6225654" cy="8242300"/>
            <a:chOff x="-78853" y="-63500"/>
            <a:chExt cx="6225653" cy="8242300"/>
          </a:xfrm>
        </p:grpSpPr>
        <p:pic>
          <p:nvPicPr>
            <p:cNvPr id="609" name="British Museum misc 38.jpg"/>
            <p:cNvPicPr/>
            <p:nvPr/>
          </p:nvPicPr>
          <p:blipFill>
            <a:blip r:embed="rId2">
              <a:extLst/>
            </a:blip>
            <a:srcRect t="921" b="1075"/>
            <a:stretch>
              <a:fillRect/>
            </a:stretch>
          </p:blipFill>
          <p:spPr>
            <a:xfrm>
              <a:off x="0" y="0"/>
              <a:ext cx="6083300" cy="8102600"/>
            </a:xfrm>
            <a:prstGeom prst="rect">
              <a:avLst/>
            </a:prstGeom>
            <a:ln>
              <a:noFill/>
            </a:ln>
            <a:effectLst/>
          </p:spPr>
        </p:pic>
        <p:pic>
          <p:nvPicPr>
            <p:cNvPr id="608" name="Picture 607"/>
            <p:cNvPicPr/>
            <p:nvPr/>
          </p:nvPicPr>
          <p:blipFill>
            <a:blip r:embed="rId3">
              <a:extLst/>
            </a:blip>
            <a:stretch>
              <a:fillRect/>
            </a:stretch>
          </p:blipFill>
          <p:spPr>
            <a:xfrm>
              <a:off x="-78854" y="-63500"/>
              <a:ext cx="6225654" cy="8242300"/>
            </a:xfrm>
            <a:prstGeom prst="rect">
              <a:avLst/>
            </a:prstGeom>
            <a:effectLst/>
          </p:spPr>
        </p:pic>
      </p:grpSp>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612"/>
          <p:cNvSpPr/>
          <p:nvPr/>
        </p:nvSpPr>
        <p:spPr>
          <a:xfrm>
            <a:off x="1041400" y="5219700"/>
            <a:ext cx="4660900" cy="4089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An attendant armed with a sword is beckoning for Jehu’s servants to bring the tributes forward.</a:t>
            </a:r>
          </a:p>
        </p:txBody>
      </p:sp>
      <p:grpSp>
        <p:nvGrpSpPr>
          <p:cNvPr id="615" name="Group 615"/>
          <p:cNvGrpSpPr/>
          <p:nvPr/>
        </p:nvGrpSpPr>
        <p:grpSpPr>
          <a:xfrm>
            <a:off x="6179029" y="850900"/>
            <a:ext cx="6254271" cy="8280400"/>
            <a:chOff x="-76200" y="-63500"/>
            <a:chExt cx="6254270" cy="8280400"/>
          </a:xfrm>
        </p:grpSpPr>
        <p:pic>
          <p:nvPicPr>
            <p:cNvPr id="614" name="oriental museum 217 - Version 2.jpg"/>
            <p:cNvPicPr/>
            <p:nvPr/>
          </p:nvPicPr>
          <p:blipFill>
            <a:blip r:embed="rId2">
              <a:extLst/>
            </a:blip>
            <a:srcRect l="23615" r="33194"/>
            <a:stretch>
              <a:fillRect/>
            </a:stretch>
          </p:blipFill>
          <p:spPr>
            <a:xfrm>
              <a:off x="0" y="0"/>
              <a:ext cx="6114571" cy="8140700"/>
            </a:xfrm>
            <a:prstGeom prst="rect">
              <a:avLst/>
            </a:prstGeom>
            <a:ln>
              <a:noFill/>
            </a:ln>
            <a:effectLst/>
          </p:spPr>
        </p:pic>
        <p:pic>
          <p:nvPicPr>
            <p:cNvPr id="613" name="Picture 612"/>
            <p:cNvPicPr/>
            <p:nvPr/>
          </p:nvPicPr>
          <p:blipFill>
            <a:blip r:embed="rId3">
              <a:extLst/>
            </a:blip>
            <a:stretch>
              <a:fillRect/>
            </a:stretch>
          </p:blipFill>
          <p:spPr>
            <a:xfrm>
              <a:off x="-76200" y="-63500"/>
              <a:ext cx="6254271" cy="8280400"/>
            </a:xfrm>
            <a:prstGeom prst="rect">
              <a:avLst/>
            </a:prstGeom>
            <a:effectLst/>
          </p:spPr>
        </p:pic>
      </p:grpSp>
    </p:spTree>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 name="oriental museum 217 - Version 2.jpg"/>
          <p:cNvPicPr/>
          <p:nvPr/>
        </p:nvPicPr>
        <p:blipFill>
          <a:blip r:embed="rId2">
            <a:extLst/>
          </a:blip>
          <a:stretch>
            <a:fillRect/>
          </a:stretch>
        </p:blipFill>
        <p:spPr>
          <a:xfrm>
            <a:off x="0" y="0"/>
            <a:ext cx="13021474" cy="97536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Shape 619"/>
          <p:cNvSpPr/>
          <p:nvPr/>
        </p:nvSpPr>
        <p:spPr>
          <a:xfrm>
            <a:off x="1041400" y="4762500"/>
            <a:ext cx="4660900" cy="4546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Jehu and his servants have beards and are wearing long robes with decorated hems, peaked caps, and pointed shoes.</a:t>
            </a:r>
          </a:p>
        </p:txBody>
      </p:sp>
      <p:grpSp>
        <p:nvGrpSpPr>
          <p:cNvPr id="622" name="Group 622"/>
          <p:cNvGrpSpPr/>
          <p:nvPr/>
        </p:nvGrpSpPr>
        <p:grpSpPr>
          <a:xfrm>
            <a:off x="6042095" y="787400"/>
            <a:ext cx="6530905" cy="8648700"/>
            <a:chOff x="-76200" y="-63500"/>
            <a:chExt cx="6530904" cy="8648700"/>
          </a:xfrm>
        </p:grpSpPr>
        <p:pic>
          <p:nvPicPr>
            <p:cNvPr id="621" name="oriental museum 214 - Version 2.jpg"/>
            <p:cNvPicPr/>
            <p:nvPr/>
          </p:nvPicPr>
          <p:blipFill>
            <a:blip r:embed="rId2">
              <a:extLst/>
            </a:blip>
            <a:srcRect l="1919" r="1750"/>
            <a:stretch>
              <a:fillRect/>
            </a:stretch>
          </p:blipFill>
          <p:spPr>
            <a:xfrm>
              <a:off x="0" y="0"/>
              <a:ext cx="6391205" cy="8509000"/>
            </a:xfrm>
            <a:prstGeom prst="rect">
              <a:avLst/>
            </a:prstGeom>
            <a:ln>
              <a:noFill/>
            </a:ln>
            <a:effectLst/>
          </p:spPr>
        </p:pic>
        <p:pic>
          <p:nvPicPr>
            <p:cNvPr id="620" name="Picture 619"/>
            <p:cNvPicPr/>
            <p:nvPr/>
          </p:nvPicPr>
          <p:blipFill>
            <a:blip r:embed="rId3">
              <a:extLst/>
            </a:blip>
            <a:stretch>
              <a:fillRect/>
            </a:stretch>
          </p:blipFill>
          <p:spPr>
            <a:xfrm>
              <a:off x="-76200" y="-63500"/>
              <a:ext cx="6530905" cy="8648700"/>
            </a:xfrm>
            <a:prstGeom prst="rect">
              <a:avLst/>
            </a:prstGeom>
            <a:effectLst/>
          </p:spPr>
        </p:pic>
      </p:grpSp>
    </p:spTree>
  </p:cSld>
  <p:clrMapOvr>
    <a:masterClrMapping/>
  </p:clrMapOvr>
  <p:transition spd="med"/>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 name="Shape 624"/>
          <p:cNvSpPr/>
          <p:nvPr/>
        </p:nvSpPr>
        <p:spPr>
          <a:xfrm>
            <a:off x="1041400" y="3873500"/>
            <a:ext cx="5956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inscription says: “The tribute of Jehu, son of Omri: I received from him silver, gold, a golden bowl, a golden vase with pointed bottom, golden tumblers, golden buckets, tin, a staff for a king, and spears.”</a:t>
            </a:r>
          </a:p>
        </p:txBody>
      </p:sp>
      <p:grpSp>
        <p:nvGrpSpPr>
          <p:cNvPr id="627" name="Group 627"/>
          <p:cNvGrpSpPr/>
          <p:nvPr/>
        </p:nvGrpSpPr>
        <p:grpSpPr>
          <a:xfrm>
            <a:off x="7298435" y="647700"/>
            <a:ext cx="5033265" cy="6654800"/>
            <a:chOff x="-80264" y="-63500"/>
            <a:chExt cx="5033264" cy="6654800"/>
          </a:xfrm>
        </p:grpSpPr>
        <p:pic>
          <p:nvPicPr>
            <p:cNvPr id="626" name="oriental museum 200.jpg"/>
            <p:cNvPicPr/>
            <p:nvPr/>
          </p:nvPicPr>
          <p:blipFill>
            <a:blip r:embed="rId2">
              <a:extLst/>
            </a:blip>
            <a:srcRect t="5699" b="5699"/>
            <a:stretch>
              <a:fillRect/>
            </a:stretch>
          </p:blipFill>
          <p:spPr>
            <a:xfrm>
              <a:off x="0" y="0"/>
              <a:ext cx="4889500" cy="6515100"/>
            </a:xfrm>
            <a:prstGeom prst="rect">
              <a:avLst/>
            </a:prstGeom>
            <a:ln>
              <a:noFill/>
            </a:ln>
            <a:effectLst/>
          </p:spPr>
        </p:pic>
        <p:pic>
          <p:nvPicPr>
            <p:cNvPr id="625" name="Picture 624"/>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9" name="oriental museum 214 - Version 3.jpg"/>
          <p:cNvPicPr/>
          <p:nvPr/>
        </p:nvPicPr>
        <p:blipFill>
          <a:blip r:embed="rId2">
            <a:extLst/>
          </a:blip>
          <a:stretch>
            <a:fillRect/>
          </a:stretch>
        </p:blipFill>
        <p:spPr>
          <a:xfrm>
            <a:off x="0" y="0"/>
            <a:ext cx="13042901" cy="977553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1" name="oriental museum 21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Shape 633"/>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Other panels on the obelisk depict two-humped camels and elephants brought by other kings from the region of India.</a:t>
            </a:r>
          </a:p>
        </p:txBody>
      </p:sp>
      <p:grpSp>
        <p:nvGrpSpPr>
          <p:cNvPr id="636" name="Group 636"/>
          <p:cNvGrpSpPr/>
          <p:nvPr/>
        </p:nvGrpSpPr>
        <p:grpSpPr>
          <a:xfrm>
            <a:off x="6311900" y="825500"/>
            <a:ext cx="6121401" cy="8103502"/>
            <a:chOff x="-76200" y="-63500"/>
            <a:chExt cx="6121400" cy="8103501"/>
          </a:xfrm>
        </p:grpSpPr>
        <p:pic>
          <p:nvPicPr>
            <p:cNvPr id="635" name="oriental museum 212.jpg"/>
            <p:cNvPicPr/>
            <p:nvPr/>
          </p:nvPicPr>
          <p:blipFill>
            <a:blip r:embed="rId2">
              <a:extLst/>
            </a:blip>
            <a:srcRect l="6832" r="43190"/>
            <a:stretch>
              <a:fillRect/>
            </a:stretch>
          </p:blipFill>
          <p:spPr>
            <a:xfrm>
              <a:off x="0" y="0"/>
              <a:ext cx="5981700" cy="7963802"/>
            </a:xfrm>
            <a:prstGeom prst="rect">
              <a:avLst/>
            </a:prstGeom>
            <a:ln>
              <a:noFill/>
            </a:ln>
            <a:effectLst/>
          </p:spPr>
        </p:pic>
        <p:pic>
          <p:nvPicPr>
            <p:cNvPr id="634" name="Picture 633"/>
            <p:cNvPicPr/>
            <p:nvPr/>
          </p:nvPicPr>
          <p:blipFill>
            <a:blip r:embed="rId3">
              <a:extLst/>
            </a:blip>
            <a:stretch>
              <a:fillRect/>
            </a:stretch>
          </p:blipFill>
          <p:spPr>
            <a:xfrm>
              <a:off x="-76200" y="-63500"/>
              <a:ext cx="6121400" cy="8103502"/>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British Museum misc 6 - Version 2.jpg"/>
          <p:cNvPicPr/>
          <p:nvPr/>
        </p:nvPicPr>
        <p:blipFill>
          <a:blip r:embed="rId2">
            <a:extLst/>
          </a:blip>
          <a:stretch>
            <a:fillRect/>
          </a:stretch>
        </p:blipFill>
        <p:spPr>
          <a:xfrm>
            <a:off x="0" y="101600"/>
            <a:ext cx="14655800" cy="9753600"/>
          </a:xfrm>
          <a:prstGeom prst="rect">
            <a:avLst/>
          </a:prstGeom>
          <a:ln w="12700">
            <a:miter lim="400000"/>
          </a:ln>
        </p:spPr>
      </p:pic>
      <p:sp>
        <p:nvSpPr>
          <p:cNvPr id="126" name="Shape 126"/>
          <p:cNvSpPr/>
          <p:nvPr/>
        </p:nvSpPr>
        <p:spPr>
          <a:xfrm>
            <a:off x="1562100" y="520700"/>
            <a:ext cx="382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78358">
              <a:lnSpc>
                <a:spcPct val="110000"/>
              </a:lnSpc>
              <a:defRPr sz="1800"/>
            </a:pPr>
            <a:r>
              <a:rPr sz="3564">
                <a:solidFill>
                  <a:srgbClr val="FFFFFF"/>
                </a:solidFill>
                <a:latin typeface="+mj-lt"/>
                <a:ea typeface="+mj-ea"/>
                <a:cs typeface="+mj-cs"/>
                <a:sym typeface="Helvetica Neue Bold Condensed"/>
              </a:rPr>
              <a:t>Assyrian annals mention nine Hebrew kings: Omri, Ahab, Jehu, Menahem, Pekah, Uzziah, Ahaz, Hezekiah, and Manesseh.</a:t>
            </a:r>
          </a:p>
        </p:txBody>
      </p:sp>
    </p:spTree>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Shape 638"/>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Bible does not mention Jehu’s tribute to Shalmaneser, but it does say that he disobeyed God and was given over to his enemies (2 Kings 10:31-33).</a:t>
            </a:r>
          </a:p>
        </p:txBody>
      </p:sp>
      <p:grpSp>
        <p:nvGrpSpPr>
          <p:cNvPr id="641" name="Group 641"/>
          <p:cNvGrpSpPr/>
          <p:nvPr/>
        </p:nvGrpSpPr>
        <p:grpSpPr>
          <a:xfrm>
            <a:off x="7196835" y="787400"/>
            <a:ext cx="5033265" cy="6654800"/>
            <a:chOff x="-80264" y="-63500"/>
            <a:chExt cx="5033264" cy="6654800"/>
          </a:xfrm>
        </p:grpSpPr>
        <p:pic>
          <p:nvPicPr>
            <p:cNvPr id="640" name="oriental museum 200.jpg"/>
            <p:cNvPicPr/>
            <p:nvPr/>
          </p:nvPicPr>
          <p:blipFill>
            <a:blip r:embed="rId2">
              <a:extLst/>
            </a:blip>
            <a:srcRect t="5699" b="5699"/>
            <a:stretch>
              <a:fillRect/>
            </a:stretch>
          </p:blipFill>
          <p:spPr>
            <a:xfrm>
              <a:off x="0" y="0"/>
              <a:ext cx="4889500" cy="6515100"/>
            </a:xfrm>
            <a:prstGeom prst="rect">
              <a:avLst/>
            </a:prstGeom>
            <a:ln>
              <a:noFill/>
            </a:ln>
            <a:effectLst/>
          </p:spPr>
        </p:pic>
        <p:pic>
          <p:nvPicPr>
            <p:cNvPr id="639" name="Picture 638"/>
            <p:cNvPicPr/>
            <p:nvPr/>
          </p:nvPicPr>
          <p:blipFill>
            <a:blip r:embed="rId3">
              <a:extLst/>
            </a:blip>
            <a:stretch>
              <a:fillRect/>
            </a:stretch>
          </p:blipFill>
          <p:spPr>
            <a:xfrm>
              <a:off x="-80265"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Shape 643"/>
          <p:cNvSpPr>
            <a:spLocks noGrp="1"/>
          </p:cNvSpPr>
          <p:nvPr>
            <p:ph type="title"/>
          </p:nvPr>
        </p:nvSpPr>
        <p:spPr>
          <a:xfrm>
            <a:off x="1041400" y="800100"/>
            <a:ext cx="5956300" cy="2870200"/>
          </a:xfrm>
          <a:prstGeom prst="rect">
            <a:avLst/>
          </a:prstGeom>
        </p:spPr>
        <p:txBody>
          <a:bodyPr>
            <a:normAutofit/>
          </a:bodyPr>
          <a:lstStyle>
            <a:lvl1pPr>
              <a:defRPr sz="6600"/>
            </a:lvl1pPr>
          </a:lstStyle>
          <a:p>
            <a:pPr lvl="0">
              <a:defRPr sz="1800">
                <a:solidFill>
                  <a:srgbClr val="000000"/>
                </a:solidFill>
              </a:defRPr>
            </a:pPr>
            <a:r>
              <a:rPr sz="5400" dirty="0" err="1">
                <a:solidFill>
                  <a:srgbClr val="DEDDDE"/>
                </a:solidFill>
              </a:rPr>
              <a:t>Shalmaneser’s</a:t>
            </a:r>
            <a:r>
              <a:rPr sz="5400" dirty="0">
                <a:solidFill>
                  <a:srgbClr val="DEDDDE"/>
                </a:solidFill>
              </a:rPr>
              <a:t> Stele</a:t>
            </a:r>
          </a:p>
        </p:txBody>
      </p:sp>
      <p:sp>
        <p:nvSpPr>
          <p:cNvPr id="644" name="Shape 644"/>
          <p:cNvSpPr/>
          <p:nvPr/>
        </p:nvSpPr>
        <p:spPr>
          <a:xfrm>
            <a:off x="1041400" y="3810000"/>
            <a:ext cx="505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72516">
              <a:lnSpc>
                <a:spcPct val="110000"/>
              </a:lnSpc>
              <a:defRPr sz="1800"/>
            </a:pPr>
            <a:r>
              <a:rPr sz="3528" dirty="0">
                <a:solidFill>
                  <a:srgbClr val="94E3FE"/>
                </a:solidFill>
                <a:latin typeface="+mj-lt"/>
                <a:ea typeface="+mj-ea"/>
                <a:cs typeface="+mj-cs"/>
                <a:sym typeface="Helvetica Neue Bold Condensed"/>
              </a:rPr>
              <a:t>This monument at the British Museum describes the first six military campaigns of </a:t>
            </a:r>
            <a:r>
              <a:rPr sz="3528" dirty="0" err="1">
                <a:solidFill>
                  <a:srgbClr val="94E3FE"/>
                </a:solidFill>
                <a:latin typeface="+mj-lt"/>
                <a:ea typeface="+mj-ea"/>
                <a:cs typeface="+mj-cs"/>
                <a:sym typeface="Helvetica Neue Bold Condensed"/>
              </a:rPr>
              <a:t>Shalmaneser</a:t>
            </a:r>
            <a:r>
              <a:rPr sz="3528" dirty="0">
                <a:solidFill>
                  <a:srgbClr val="94E3FE"/>
                </a:solidFill>
                <a:latin typeface="+mj-lt"/>
                <a:ea typeface="+mj-ea"/>
                <a:cs typeface="+mj-cs"/>
                <a:sym typeface="Helvetica Neue Bold Condensed"/>
              </a:rPr>
              <a:t>;  </a:t>
            </a:r>
            <a:r>
              <a:rPr sz="3528" u="sng" dirty="0">
                <a:solidFill>
                  <a:srgbClr val="94E3FE"/>
                </a:solidFill>
                <a:latin typeface="+mj-lt"/>
                <a:ea typeface="+mj-ea"/>
                <a:cs typeface="+mj-cs"/>
                <a:sym typeface="Helvetica Neue Bold Condensed"/>
              </a:rPr>
              <a:t>King Ahab</a:t>
            </a:r>
            <a:r>
              <a:rPr sz="3528" dirty="0">
                <a:solidFill>
                  <a:srgbClr val="94E3FE"/>
                </a:solidFill>
                <a:latin typeface="+mj-lt"/>
                <a:ea typeface="+mj-ea"/>
                <a:cs typeface="+mj-cs"/>
                <a:sym typeface="Helvetica Neue Bold Condensed"/>
              </a:rPr>
              <a:t> of Israel and King </a:t>
            </a:r>
            <a:r>
              <a:rPr sz="3528" dirty="0" err="1">
                <a:solidFill>
                  <a:srgbClr val="94E3FE"/>
                </a:solidFill>
                <a:latin typeface="+mj-lt"/>
                <a:ea typeface="+mj-ea"/>
                <a:cs typeface="+mj-cs"/>
                <a:sym typeface="Helvetica Neue Bold Condensed"/>
              </a:rPr>
              <a:t>Benhadad</a:t>
            </a:r>
            <a:r>
              <a:rPr sz="3528" dirty="0">
                <a:solidFill>
                  <a:srgbClr val="94E3FE"/>
                </a:solidFill>
                <a:latin typeface="+mj-lt"/>
                <a:ea typeface="+mj-ea"/>
                <a:cs typeface="+mj-cs"/>
                <a:sym typeface="Helvetica Neue Bold Condensed"/>
              </a:rPr>
              <a:t> of Syria are mentioned in the battle of </a:t>
            </a:r>
            <a:r>
              <a:rPr sz="3528" dirty="0" err="1">
                <a:solidFill>
                  <a:srgbClr val="94E3FE"/>
                </a:solidFill>
                <a:latin typeface="+mj-lt"/>
                <a:ea typeface="+mj-ea"/>
                <a:cs typeface="+mj-cs"/>
                <a:sym typeface="Helvetica Neue Bold Condensed"/>
              </a:rPr>
              <a:t>Karkara</a:t>
            </a:r>
            <a:r>
              <a:rPr sz="3528" dirty="0">
                <a:solidFill>
                  <a:srgbClr val="94E3FE"/>
                </a:solidFill>
                <a:latin typeface="+mj-lt"/>
                <a:ea typeface="+mj-ea"/>
                <a:cs typeface="+mj-cs"/>
                <a:sym typeface="Helvetica Neue Bold Condensed"/>
              </a:rPr>
              <a:t> (or </a:t>
            </a:r>
            <a:r>
              <a:rPr sz="3528" dirty="0" err="1">
                <a:solidFill>
                  <a:srgbClr val="94E3FE"/>
                </a:solidFill>
                <a:latin typeface="+mj-lt"/>
                <a:ea typeface="+mj-ea"/>
                <a:cs typeface="+mj-cs"/>
                <a:sym typeface="Helvetica Neue Bold Condensed"/>
              </a:rPr>
              <a:t>Qarqara</a:t>
            </a:r>
            <a:r>
              <a:rPr sz="3528" dirty="0">
                <a:solidFill>
                  <a:srgbClr val="94E3FE"/>
                </a:solidFill>
                <a:latin typeface="+mj-lt"/>
                <a:ea typeface="+mj-ea"/>
                <a:cs typeface="+mj-cs"/>
                <a:sym typeface="Helvetica Neue Bold Condensed"/>
              </a:rPr>
              <a:t>).</a:t>
            </a:r>
          </a:p>
        </p:txBody>
      </p:sp>
      <p:grpSp>
        <p:nvGrpSpPr>
          <p:cNvPr id="647" name="Group 647"/>
          <p:cNvGrpSpPr/>
          <p:nvPr/>
        </p:nvGrpSpPr>
        <p:grpSpPr>
          <a:xfrm>
            <a:off x="6239368" y="901700"/>
            <a:ext cx="6244732" cy="8267700"/>
            <a:chOff x="-81270" y="-63500"/>
            <a:chExt cx="6244731" cy="8267700"/>
          </a:xfrm>
        </p:grpSpPr>
        <p:pic>
          <p:nvPicPr>
            <p:cNvPr id="646" name="British musem assyria 35.jpg"/>
            <p:cNvPicPr/>
            <p:nvPr/>
          </p:nvPicPr>
          <p:blipFill>
            <a:blip r:embed="rId2">
              <a:extLst/>
            </a:blip>
            <a:srcRect t="4436" r="143" b="4525"/>
            <a:stretch>
              <a:fillRect/>
            </a:stretch>
          </p:blipFill>
          <p:spPr>
            <a:xfrm>
              <a:off x="0" y="0"/>
              <a:ext cx="6099961" cy="8128000"/>
            </a:xfrm>
            <a:prstGeom prst="rect">
              <a:avLst/>
            </a:prstGeom>
            <a:ln>
              <a:noFill/>
            </a:ln>
            <a:effectLst/>
          </p:spPr>
        </p:pic>
        <p:pic>
          <p:nvPicPr>
            <p:cNvPr id="645" name="Picture 644"/>
            <p:cNvPicPr/>
            <p:nvPr/>
          </p:nvPicPr>
          <p:blipFill>
            <a:blip r:embed="rId3">
              <a:extLst/>
            </a:blip>
            <a:stretch>
              <a:fillRect/>
            </a:stretch>
          </p:blipFill>
          <p:spPr>
            <a:xfrm>
              <a:off x="-81271" y="-63500"/>
              <a:ext cx="6244732" cy="8267700"/>
            </a:xfrm>
            <a:prstGeom prst="rect">
              <a:avLst/>
            </a:prstGeom>
            <a:effectLst/>
          </p:spPr>
        </p:pic>
      </p:grpSp>
    </p:spTree>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Shape 649"/>
          <p:cNvSpPr/>
          <p:nvPr/>
        </p:nvSpPr>
        <p:spPr>
          <a:xfrm>
            <a:off x="1041400" y="5219700"/>
            <a:ext cx="4660900" cy="4089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 approached Karkara. I destroyed, tore down, and bound Karkara, his royal residence.”</a:t>
            </a:r>
          </a:p>
        </p:txBody>
      </p:sp>
      <p:grpSp>
        <p:nvGrpSpPr>
          <p:cNvPr id="652" name="Group 652"/>
          <p:cNvGrpSpPr/>
          <p:nvPr/>
        </p:nvGrpSpPr>
        <p:grpSpPr>
          <a:xfrm>
            <a:off x="6309417" y="825500"/>
            <a:ext cx="6111184" cy="8089900"/>
            <a:chOff x="-76200" y="-63500"/>
            <a:chExt cx="6111183" cy="8089900"/>
          </a:xfrm>
        </p:grpSpPr>
        <p:pic>
          <p:nvPicPr>
            <p:cNvPr id="651" name="DSC_1876.png"/>
            <p:cNvPicPr/>
            <p:nvPr/>
          </p:nvPicPr>
          <p:blipFill>
            <a:blip r:embed="rId2">
              <a:extLst/>
            </a:blip>
            <a:srcRect l="6759" r="6884"/>
            <a:stretch>
              <a:fillRect/>
            </a:stretch>
          </p:blipFill>
          <p:spPr>
            <a:xfrm>
              <a:off x="0" y="0"/>
              <a:ext cx="5971484" cy="7950200"/>
            </a:xfrm>
            <a:prstGeom prst="rect">
              <a:avLst/>
            </a:prstGeom>
            <a:ln>
              <a:noFill/>
            </a:ln>
            <a:effectLst/>
          </p:spPr>
        </p:pic>
        <p:pic>
          <p:nvPicPr>
            <p:cNvPr id="650" name="Picture 649"/>
            <p:cNvPicPr/>
            <p:nvPr/>
          </p:nvPicPr>
          <p:blipFill>
            <a:blip r:embed="rId3">
              <a:extLst/>
            </a:blip>
            <a:stretch>
              <a:fillRect/>
            </a:stretch>
          </p:blipFill>
          <p:spPr>
            <a:xfrm>
              <a:off x="-76200" y="-63500"/>
              <a:ext cx="6111184" cy="8089900"/>
            </a:xfrm>
            <a:prstGeom prst="rect">
              <a:avLst/>
            </a:prstGeom>
            <a:effectLst/>
          </p:spPr>
        </p:pic>
      </p:grpSp>
    </p:spTree>
  </p:cSld>
  <p:clrMapOvr>
    <a:masterClrMapping/>
  </p:clrMapOvr>
  <p:transition spd="med"/>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 name="Shape 654"/>
          <p:cNvSpPr/>
          <p:nvPr/>
        </p:nvSpPr>
        <p:spPr>
          <a:xfrm>
            <a:off x="1092200" y="34925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60831">
              <a:lnSpc>
                <a:spcPct val="110000"/>
              </a:lnSpc>
              <a:defRPr sz="1800"/>
            </a:pPr>
            <a:r>
              <a:rPr sz="3455">
                <a:solidFill>
                  <a:srgbClr val="94E3FE"/>
                </a:solidFill>
                <a:latin typeface="+mj-lt"/>
                <a:ea typeface="+mj-ea"/>
                <a:cs typeface="+mj-cs"/>
                <a:sym typeface="Helvetica Neue Bold Condensed"/>
              </a:rPr>
              <a:t>“He brought along to help him 1,200 chariots, 1,200 cavalrymen, 20,000 foot soldiers belonging to Benhadad of Damascus ... 2000 chariots, 10,000 foot soldiers </a:t>
            </a:r>
            <a:r>
              <a:rPr sz="3455" u="sng">
                <a:solidFill>
                  <a:srgbClr val="94E3FE"/>
                </a:solidFill>
                <a:latin typeface="+mj-lt"/>
                <a:ea typeface="+mj-ea"/>
                <a:cs typeface="+mj-cs"/>
                <a:sym typeface="Helvetica Neue Bold Condensed"/>
              </a:rPr>
              <a:t>belonging to Ahab the Israelite</a:t>
            </a:r>
            <a:r>
              <a:rPr sz="3455">
                <a:solidFill>
                  <a:srgbClr val="94E3FE"/>
                </a:solidFill>
                <a:latin typeface="+mj-lt"/>
                <a:ea typeface="+mj-ea"/>
                <a:cs typeface="+mj-cs"/>
                <a:sym typeface="Helvetica Neue Bold Condensed"/>
              </a:rPr>
              <a:t>.”</a:t>
            </a:r>
          </a:p>
        </p:txBody>
      </p:sp>
      <p:grpSp>
        <p:nvGrpSpPr>
          <p:cNvPr id="657" name="Group 657"/>
          <p:cNvGrpSpPr/>
          <p:nvPr/>
        </p:nvGrpSpPr>
        <p:grpSpPr>
          <a:xfrm>
            <a:off x="6417450" y="863600"/>
            <a:ext cx="6053950" cy="8013700"/>
            <a:chOff x="-76200" y="-63500"/>
            <a:chExt cx="6053949" cy="8013700"/>
          </a:xfrm>
        </p:grpSpPr>
        <p:pic>
          <p:nvPicPr>
            <p:cNvPr id="656" name="DSC_1876.png"/>
            <p:cNvPicPr/>
            <p:nvPr/>
          </p:nvPicPr>
          <p:blipFill>
            <a:blip r:embed="rId2">
              <a:extLst/>
            </a:blip>
            <a:srcRect l="6733" r="6910"/>
            <a:stretch>
              <a:fillRect/>
            </a:stretch>
          </p:blipFill>
          <p:spPr>
            <a:xfrm>
              <a:off x="0" y="0"/>
              <a:ext cx="5914250" cy="7874000"/>
            </a:xfrm>
            <a:prstGeom prst="rect">
              <a:avLst/>
            </a:prstGeom>
            <a:ln>
              <a:noFill/>
            </a:ln>
            <a:effectLst/>
          </p:spPr>
        </p:pic>
        <p:pic>
          <p:nvPicPr>
            <p:cNvPr id="655" name="Picture 654"/>
            <p:cNvPicPr/>
            <p:nvPr/>
          </p:nvPicPr>
          <p:blipFill>
            <a:blip r:embed="rId3">
              <a:extLst/>
            </a:blip>
            <a:stretch>
              <a:fillRect/>
            </a:stretch>
          </p:blipFill>
          <p:spPr>
            <a:xfrm>
              <a:off x="-76200" y="-63500"/>
              <a:ext cx="6053950" cy="8013700"/>
            </a:xfrm>
            <a:prstGeom prst="rect">
              <a:avLst/>
            </a:prstGeom>
            <a:effectLst/>
          </p:spPr>
        </p:pic>
      </p:grpSp>
    </p:spTree>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Shape 659"/>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Tiglath-pileser (also Pul) mentioned four of Israel’s kings in his records.</a:t>
            </a:r>
          </a:p>
        </p:txBody>
      </p:sp>
      <p:grpSp>
        <p:nvGrpSpPr>
          <p:cNvPr id="662" name="Group 662"/>
          <p:cNvGrpSpPr/>
          <p:nvPr/>
        </p:nvGrpSpPr>
        <p:grpSpPr>
          <a:xfrm>
            <a:off x="6309699" y="787400"/>
            <a:ext cx="5920402" cy="7835900"/>
            <a:chOff x="-76200" y="-63500"/>
            <a:chExt cx="5920401" cy="7835900"/>
          </a:xfrm>
        </p:grpSpPr>
        <p:pic>
          <p:nvPicPr>
            <p:cNvPr id="661" name="British musem assyria 90.jpg"/>
            <p:cNvPicPr/>
            <p:nvPr/>
          </p:nvPicPr>
          <p:blipFill>
            <a:blip r:embed="rId2">
              <a:extLst/>
            </a:blip>
            <a:srcRect l="11381" r="11245"/>
            <a:stretch>
              <a:fillRect/>
            </a:stretch>
          </p:blipFill>
          <p:spPr>
            <a:xfrm>
              <a:off x="0" y="0"/>
              <a:ext cx="5780702" cy="7696200"/>
            </a:xfrm>
            <a:prstGeom prst="rect">
              <a:avLst/>
            </a:prstGeom>
            <a:ln>
              <a:noFill/>
            </a:ln>
            <a:effectLst/>
          </p:spPr>
        </p:pic>
        <p:pic>
          <p:nvPicPr>
            <p:cNvPr id="660" name="Picture 659"/>
            <p:cNvPicPr/>
            <p:nvPr/>
          </p:nvPicPr>
          <p:blipFill>
            <a:blip r:embed="rId3">
              <a:extLst/>
            </a:blip>
            <a:stretch>
              <a:fillRect/>
            </a:stretch>
          </p:blipFill>
          <p:spPr>
            <a:xfrm>
              <a:off x="-76200" y="-63500"/>
              <a:ext cx="5920402" cy="7835900"/>
            </a:xfrm>
            <a:prstGeom prst="rect">
              <a:avLst/>
            </a:prstGeom>
            <a:effectLst/>
          </p:spPr>
        </p:pic>
      </p:grpSp>
      <p:sp>
        <p:nvSpPr>
          <p:cNvPr id="663" name="Shape 663"/>
          <p:cNvSpPr/>
          <p:nvPr/>
        </p:nvSpPr>
        <p:spPr>
          <a:xfrm>
            <a:off x="939800" y="7620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The Annals of Tiglath-pileser</a:t>
            </a:r>
          </a:p>
        </p:txBody>
      </p:sp>
    </p:spTree>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 name="British Museum misc 51.jpg"/>
          <p:cNvPicPr/>
          <p:nvPr/>
        </p:nvPicPr>
        <p:blipFill>
          <a:blip r:embed="rId2">
            <a:extLst/>
          </a:blip>
          <a:stretch>
            <a:fillRect/>
          </a:stretch>
        </p:blipFill>
        <p:spPr>
          <a:xfrm>
            <a:off x="0" y="0"/>
            <a:ext cx="13004800" cy="9753600"/>
          </a:xfrm>
          <a:prstGeom prst="rect">
            <a:avLst/>
          </a:prstGeom>
          <a:ln w="12700">
            <a:miter lim="400000"/>
          </a:ln>
        </p:spPr>
      </p:pic>
      <p:sp>
        <p:nvSpPr>
          <p:cNvPr id="666" name="Shape 666"/>
          <p:cNvSpPr/>
          <p:nvPr/>
        </p:nvSpPr>
        <p:spPr>
          <a:xfrm>
            <a:off x="6985000" y="508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Tiglath-pileser in his chariot</a:t>
            </a:r>
          </a:p>
        </p:txBody>
      </p:sp>
    </p:spTree>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Shape 668"/>
          <p:cNvSpPr/>
          <p:nvPr/>
        </p:nvSpPr>
        <p:spPr>
          <a:xfrm>
            <a:off x="1041400" y="2540000"/>
            <a:ext cx="4660900" cy="676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78358">
              <a:lnSpc>
                <a:spcPct val="110000"/>
              </a:lnSpc>
              <a:defRPr sz="1800"/>
            </a:pPr>
            <a:r>
              <a:rPr sz="3564">
                <a:solidFill>
                  <a:srgbClr val="FFFFFF"/>
                </a:solidFill>
                <a:latin typeface="+mj-lt"/>
                <a:ea typeface="+mj-ea"/>
                <a:cs typeface="+mj-cs"/>
                <a:sym typeface="Helvetica Neue Bold Condensed"/>
              </a:rPr>
              <a:t>Annals of Tiglath-pilesar</a:t>
            </a:r>
          </a:p>
          <a:p>
            <a:pPr lvl="0" defTabSz="578358">
              <a:lnSpc>
                <a:spcPct val="110000"/>
              </a:lnSpc>
              <a:defRPr sz="1800"/>
            </a:pPr>
            <a:endParaRPr sz="3564">
              <a:solidFill>
                <a:srgbClr val="94E3FE"/>
              </a:solidFill>
              <a:latin typeface="+mj-lt"/>
              <a:ea typeface="+mj-ea"/>
              <a:cs typeface="+mj-cs"/>
              <a:sym typeface="Helvetica Neue Bold Condensed"/>
            </a:endParaRPr>
          </a:p>
          <a:p>
            <a:pPr lvl="0" defTabSz="578358">
              <a:lnSpc>
                <a:spcPct val="110000"/>
              </a:lnSpc>
              <a:defRPr sz="1800"/>
            </a:pPr>
            <a:r>
              <a:rPr sz="3564">
                <a:solidFill>
                  <a:srgbClr val="94E3FE"/>
                </a:solidFill>
                <a:latin typeface="+mj-lt"/>
                <a:ea typeface="+mj-ea"/>
                <a:cs typeface="+mj-cs"/>
                <a:sym typeface="Helvetica Neue Bold Condensed"/>
              </a:rPr>
              <a:t>“As for </a:t>
            </a:r>
            <a:r>
              <a:rPr sz="3564" u="sng">
                <a:solidFill>
                  <a:srgbClr val="94E3FE"/>
                </a:solidFill>
                <a:latin typeface="+mj-lt"/>
                <a:ea typeface="+mj-ea"/>
                <a:cs typeface="+mj-cs"/>
                <a:sym typeface="Helvetica Neue Bold Condensed"/>
              </a:rPr>
              <a:t>Menahem</a:t>
            </a:r>
            <a:r>
              <a:rPr sz="3564">
                <a:solidFill>
                  <a:srgbClr val="94E3FE"/>
                </a:solidFill>
                <a:latin typeface="+mj-lt"/>
                <a:ea typeface="+mj-ea"/>
                <a:cs typeface="+mj-cs"/>
                <a:sym typeface="Helvetica Neue Bold Condensed"/>
              </a:rPr>
              <a:t>, I overwhelmed him like a snowstorm and he fled like a bird alone, and bowed to my feet. I returned him to his place and imposed tribute upon him.”</a:t>
            </a:r>
          </a:p>
        </p:txBody>
      </p:sp>
      <p:grpSp>
        <p:nvGrpSpPr>
          <p:cNvPr id="671" name="Group 671"/>
          <p:cNvGrpSpPr/>
          <p:nvPr/>
        </p:nvGrpSpPr>
        <p:grpSpPr>
          <a:xfrm>
            <a:off x="6424168" y="787400"/>
            <a:ext cx="5805933" cy="7683500"/>
            <a:chOff x="-76200" y="-63500"/>
            <a:chExt cx="5805932" cy="7683500"/>
          </a:xfrm>
        </p:grpSpPr>
        <p:pic>
          <p:nvPicPr>
            <p:cNvPr id="670" name="British Museum misc 57 - Version 2.jpg"/>
            <p:cNvPicPr/>
            <p:nvPr/>
          </p:nvPicPr>
          <p:blipFill>
            <a:blip r:embed="rId2">
              <a:extLst/>
            </a:blip>
            <a:srcRect l="3312" r="3389"/>
            <a:stretch>
              <a:fillRect/>
            </a:stretch>
          </p:blipFill>
          <p:spPr>
            <a:xfrm>
              <a:off x="0" y="0"/>
              <a:ext cx="5666233" cy="7543800"/>
            </a:xfrm>
            <a:prstGeom prst="rect">
              <a:avLst/>
            </a:prstGeom>
            <a:ln>
              <a:noFill/>
            </a:ln>
            <a:effectLst/>
          </p:spPr>
        </p:pic>
        <p:pic>
          <p:nvPicPr>
            <p:cNvPr id="669" name="Picture 668"/>
            <p:cNvPicPr/>
            <p:nvPr/>
          </p:nvPicPr>
          <p:blipFill>
            <a:blip r:embed="rId3">
              <a:extLst/>
            </a:blip>
            <a:stretch>
              <a:fillRect/>
            </a:stretch>
          </p:blipFill>
          <p:spPr>
            <a:xfrm>
              <a:off x="-76200" y="-63500"/>
              <a:ext cx="5805933" cy="7683500"/>
            </a:xfrm>
            <a:prstGeom prst="rect">
              <a:avLst/>
            </a:prstGeom>
            <a:effectLst/>
          </p:spPr>
        </p:pic>
      </p:grpSp>
    </p:spTree>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Shape 673"/>
          <p:cNvSpPr/>
          <p:nvPr/>
        </p:nvSpPr>
        <p:spPr>
          <a:xfrm>
            <a:off x="1231900" y="2311400"/>
            <a:ext cx="4660900" cy="6400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0" defTabSz="566674">
              <a:lnSpc>
                <a:spcPct val="110000"/>
              </a:lnSpc>
              <a:defRPr sz="1800"/>
            </a:pPr>
            <a:r>
              <a:rPr sz="3492">
                <a:solidFill>
                  <a:srgbClr val="FFFFFF"/>
                </a:solidFill>
                <a:latin typeface="+mj-lt"/>
                <a:ea typeface="+mj-ea"/>
                <a:cs typeface="+mj-cs"/>
                <a:sym typeface="Helvetica Neue Bold Condensed"/>
              </a:rPr>
              <a:t>The Bible says:</a:t>
            </a:r>
          </a:p>
          <a:p>
            <a:pPr lvl="0" defTabSz="566674">
              <a:lnSpc>
                <a:spcPct val="110000"/>
              </a:lnSpc>
              <a:defRPr sz="1800"/>
            </a:pPr>
            <a:endParaRPr sz="3492">
              <a:solidFill>
                <a:srgbClr val="94E3FE"/>
              </a:solidFill>
              <a:latin typeface="+mj-lt"/>
              <a:ea typeface="+mj-ea"/>
              <a:cs typeface="+mj-cs"/>
              <a:sym typeface="Helvetica Neue Bold Condensed"/>
            </a:endParaRPr>
          </a:p>
          <a:p>
            <a:pPr lvl="0" defTabSz="566674">
              <a:lnSpc>
                <a:spcPct val="110000"/>
              </a:lnSpc>
              <a:defRPr sz="1800"/>
            </a:pPr>
            <a:r>
              <a:rPr sz="3492">
                <a:solidFill>
                  <a:srgbClr val="94E3FE"/>
                </a:solidFill>
                <a:latin typeface="+mj-lt"/>
                <a:ea typeface="+mj-ea"/>
                <a:cs typeface="+mj-cs"/>
                <a:sym typeface="Helvetica Neue Bold Condensed"/>
              </a:rPr>
              <a:t>“And Pul the king of Assyria came against the land: and Menahem gave Pul a thousand talents of silver, that his hand might be with him to confirm the kingdom in his hand” (2 Kings 15:19).</a:t>
            </a:r>
          </a:p>
        </p:txBody>
      </p:sp>
      <p:grpSp>
        <p:nvGrpSpPr>
          <p:cNvPr id="676" name="Group 676"/>
          <p:cNvGrpSpPr/>
          <p:nvPr/>
        </p:nvGrpSpPr>
        <p:grpSpPr>
          <a:xfrm>
            <a:off x="7196835" y="787400"/>
            <a:ext cx="5033265" cy="6654800"/>
            <a:chOff x="-76200" y="-63500"/>
            <a:chExt cx="5033264" cy="6654800"/>
          </a:xfrm>
        </p:grpSpPr>
        <p:pic>
          <p:nvPicPr>
            <p:cNvPr id="675" name="British Museum misc 57.jpg"/>
            <p:cNvPicPr/>
            <p:nvPr/>
          </p:nvPicPr>
          <p:blipFill>
            <a:blip r:embed="rId2">
              <a:extLst/>
            </a:blip>
            <a:srcRect l="24990" r="25032"/>
            <a:stretch>
              <a:fillRect/>
            </a:stretch>
          </p:blipFill>
          <p:spPr>
            <a:xfrm>
              <a:off x="0" y="0"/>
              <a:ext cx="4893565" cy="6515100"/>
            </a:xfrm>
            <a:prstGeom prst="rect">
              <a:avLst/>
            </a:prstGeom>
            <a:ln>
              <a:noFill/>
            </a:ln>
            <a:effectLst/>
          </p:spPr>
        </p:pic>
        <p:pic>
          <p:nvPicPr>
            <p:cNvPr id="674" name="Picture 673"/>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 name="Shape 678"/>
          <p:cNvSpPr/>
          <p:nvPr/>
        </p:nvSpPr>
        <p:spPr>
          <a:xfrm>
            <a:off x="990600" y="28829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Annals of Tiglath-pilser also confirm the events of 2 Kings 15:29-30 and 16:7-9 -- the captivity of the Galilee region, the assassination of Pekah, the enthronement of Hoshea, Ahaz’s tribute, and Rezin of Syria’s slaying. </a:t>
            </a:r>
          </a:p>
        </p:txBody>
      </p:sp>
      <p:grpSp>
        <p:nvGrpSpPr>
          <p:cNvPr id="681" name="Group 681"/>
          <p:cNvGrpSpPr/>
          <p:nvPr/>
        </p:nvGrpSpPr>
        <p:grpSpPr>
          <a:xfrm>
            <a:off x="7196835" y="787400"/>
            <a:ext cx="5033265" cy="6654800"/>
            <a:chOff x="-76200" y="-63500"/>
            <a:chExt cx="5033264" cy="6654800"/>
          </a:xfrm>
        </p:grpSpPr>
        <p:pic>
          <p:nvPicPr>
            <p:cNvPr id="680" name="British musem assyria 49 - Version 2.jpg"/>
            <p:cNvPicPr/>
            <p:nvPr/>
          </p:nvPicPr>
          <p:blipFill>
            <a:blip r:embed="rId2">
              <a:extLst/>
            </a:blip>
            <a:srcRect l="1184" r="1265"/>
            <a:stretch>
              <a:fillRect/>
            </a:stretch>
          </p:blipFill>
          <p:spPr>
            <a:xfrm>
              <a:off x="0" y="0"/>
              <a:ext cx="4893565" cy="6515100"/>
            </a:xfrm>
            <a:prstGeom prst="rect">
              <a:avLst/>
            </a:prstGeom>
            <a:ln>
              <a:noFill/>
            </a:ln>
            <a:effectLst/>
          </p:spPr>
        </p:pic>
        <p:pic>
          <p:nvPicPr>
            <p:cNvPr id="679" name="Picture 678"/>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Shape 683"/>
          <p:cNvSpPr/>
          <p:nvPr/>
        </p:nvSpPr>
        <p:spPr>
          <a:xfrm>
            <a:off x="1041400" y="3810000"/>
            <a:ext cx="4533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Astartu Relief at the British Museum depicts the capture of the city of Astartu in northern Israel. </a:t>
            </a:r>
          </a:p>
        </p:txBody>
      </p:sp>
      <p:grpSp>
        <p:nvGrpSpPr>
          <p:cNvPr id="686" name="Group 686"/>
          <p:cNvGrpSpPr/>
          <p:nvPr/>
        </p:nvGrpSpPr>
        <p:grpSpPr>
          <a:xfrm>
            <a:off x="6118914" y="838200"/>
            <a:ext cx="6111185" cy="8089900"/>
            <a:chOff x="-76200" y="-63500"/>
            <a:chExt cx="6111183" cy="8089900"/>
          </a:xfrm>
        </p:grpSpPr>
        <p:pic>
          <p:nvPicPr>
            <p:cNvPr id="685" name="British Museum misc 51 - Version 2.jpg"/>
            <p:cNvPicPr/>
            <p:nvPr/>
          </p:nvPicPr>
          <p:blipFill>
            <a:blip r:embed="rId2">
              <a:extLst/>
            </a:blip>
            <a:srcRect l="8453" r="8402"/>
            <a:stretch>
              <a:fillRect/>
            </a:stretch>
          </p:blipFill>
          <p:spPr>
            <a:xfrm>
              <a:off x="0" y="0"/>
              <a:ext cx="5971484" cy="7950200"/>
            </a:xfrm>
            <a:prstGeom prst="rect">
              <a:avLst/>
            </a:prstGeom>
            <a:ln>
              <a:noFill/>
            </a:ln>
            <a:effectLst/>
          </p:spPr>
        </p:pic>
        <p:pic>
          <p:nvPicPr>
            <p:cNvPr id="684" name="Picture 683"/>
            <p:cNvPicPr/>
            <p:nvPr/>
          </p:nvPicPr>
          <p:blipFill>
            <a:blip r:embed="rId3">
              <a:extLst/>
            </a:blip>
            <a:stretch>
              <a:fillRect/>
            </a:stretch>
          </p:blipFill>
          <p:spPr>
            <a:xfrm>
              <a:off x="-76200" y="-63500"/>
              <a:ext cx="6111184" cy="8089900"/>
            </a:xfrm>
            <a:prstGeom prst="rect">
              <a:avLst/>
            </a:prstGeom>
            <a:effectLst/>
          </p:spPr>
        </p:pic>
      </p:grpSp>
      <p:sp>
        <p:nvSpPr>
          <p:cNvPr id="687" name="Shape 687"/>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The Astartu Relief</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p:nvPr/>
        </p:nvSpPr>
        <p:spPr>
          <a:xfrm>
            <a:off x="1041400" y="3810000"/>
            <a:ext cx="4813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There are at least 55 rulers, cities, and countries that appear both in the Bible and in the ancient Assyrian records.</a:t>
            </a:r>
          </a:p>
        </p:txBody>
      </p:sp>
      <p:grpSp>
        <p:nvGrpSpPr>
          <p:cNvPr id="131" name="Group 131"/>
          <p:cNvGrpSpPr/>
          <p:nvPr/>
        </p:nvGrpSpPr>
        <p:grpSpPr>
          <a:xfrm>
            <a:off x="7196835" y="787400"/>
            <a:ext cx="5033265" cy="6654800"/>
            <a:chOff x="-76200" y="-63500"/>
            <a:chExt cx="5033264" cy="6654800"/>
          </a:xfrm>
        </p:grpSpPr>
        <p:pic>
          <p:nvPicPr>
            <p:cNvPr id="130" name="British Museum misc 401.jpg"/>
            <p:cNvPicPr/>
            <p:nvPr/>
          </p:nvPicPr>
          <p:blipFill>
            <a:blip r:embed="rId2">
              <a:extLst/>
            </a:blip>
            <a:srcRect l="10406" r="10472"/>
            <a:stretch>
              <a:fillRect/>
            </a:stretch>
          </p:blipFill>
          <p:spPr>
            <a:xfrm>
              <a:off x="0" y="0"/>
              <a:ext cx="4893565" cy="6515100"/>
            </a:xfrm>
            <a:prstGeom prst="rect">
              <a:avLst/>
            </a:prstGeom>
            <a:ln>
              <a:noFill/>
            </a:ln>
            <a:effectLst/>
          </p:spPr>
        </p:pic>
        <p:pic>
          <p:nvPicPr>
            <p:cNvPr id="129" name="Picture 128"/>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Shape 689"/>
          <p:cNvSpPr/>
          <p:nvPr/>
        </p:nvSpPr>
        <p:spPr>
          <a:xfrm>
            <a:off x="1041400" y="3810000"/>
            <a:ext cx="4533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occurred when the Assyrian armies attacked northern Israel and Galilee a few years before the final destruction of Samaria.</a:t>
            </a:r>
          </a:p>
        </p:txBody>
      </p:sp>
      <p:grpSp>
        <p:nvGrpSpPr>
          <p:cNvPr id="692" name="Group 692"/>
          <p:cNvGrpSpPr/>
          <p:nvPr/>
        </p:nvGrpSpPr>
        <p:grpSpPr>
          <a:xfrm>
            <a:off x="6118914" y="838200"/>
            <a:ext cx="6111185" cy="8089900"/>
            <a:chOff x="-76200" y="-63500"/>
            <a:chExt cx="6111183" cy="8089900"/>
          </a:xfrm>
        </p:grpSpPr>
        <p:pic>
          <p:nvPicPr>
            <p:cNvPr id="691" name="British Museum misc 51 - Version 2.jpg"/>
            <p:cNvPicPr/>
            <p:nvPr/>
          </p:nvPicPr>
          <p:blipFill>
            <a:blip r:embed="rId2">
              <a:extLst/>
            </a:blip>
            <a:srcRect l="8453" r="8402"/>
            <a:stretch>
              <a:fillRect/>
            </a:stretch>
          </p:blipFill>
          <p:spPr>
            <a:xfrm>
              <a:off x="0" y="0"/>
              <a:ext cx="5971484" cy="7950200"/>
            </a:xfrm>
            <a:prstGeom prst="rect">
              <a:avLst/>
            </a:prstGeom>
            <a:ln>
              <a:noFill/>
            </a:ln>
            <a:effectLst/>
          </p:spPr>
        </p:pic>
        <p:pic>
          <p:nvPicPr>
            <p:cNvPr id="690" name="Picture 689"/>
            <p:cNvPicPr/>
            <p:nvPr/>
          </p:nvPicPr>
          <p:blipFill>
            <a:blip r:embed="rId3">
              <a:extLst/>
            </a:blip>
            <a:stretch>
              <a:fillRect/>
            </a:stretch>
          </p:blipFill>
          <p:spPr>
            <a:xfrm>
              <a:off x="-76200" y="-63500"/>
              <a:ext cx="6111184" cy="8089900"/>
            </a:xfrm>
            <a:prstGeom prst="rect">
              <a:avLst/>
            </a:prstGeom>
            <a:effectLst/>
          </p:spPr>
        </p:pic>
      </p:grpSp>
    </p:spTree>
  </p:cSld>
  <p:clrMapOvr>
    <a:masterClrMapping/>
  </p:clrMapOvr>
  <p:transition spd="med"/>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 name="Shape 694"/>
          <p:cNvSpPr/>
          <p:nvPr/>
        </p:nvSpPr>
        <p:spPr>
          <a:xfrm>
            <a:off x="749300" y="812800"/>
            <a:ext cx="11099800" cy="1498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bottom shows King Tiglath-pileser driven in his chariot led by two honor guards.</a:t>
            </a:r>
          </a:p>
        </p:txBody>
      </p:sp>
      <p:pic>
        <p:nvPicPr>
          <p:cNvPr id="695" name="British musem assyria 42 - Version 2.jpg"/>
          <p:cNvPicPr/>
          <p:nvPr/>
        </p:nvPicPr>
        <p:blipFill>
          <a:blip r:embed="rId2">
            <a:extLst/>
          </a:blip>
          <a:stretch>
            <a:fillRect/>
          </a:stretch>
        </p:blipFill>
        <p:spPr>
          <a:xfrm>
            <a:off x="1130300" y="2322126"/>
            <a:ext cx="10731500" cy="688537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7" name="British Museum misc 51 - Version 2.jpg"/>
          <p:cNvPicPr/>
          <p:nvPr/>
        </p:nvPicPr>
        <p:blipFill>
          <a:blip r:embed="rId2">
            <a:extLst/>
          </a:blip>
          <a:stretch>
            <a:fillRect/>
          </a:stretch>
        </p:blipFill>
        <p:spPr>
          <a:xfrm>
            <a:off x="562578" y="3276600"/>
            <a:ext cx="11874501" cy="5579863"/>
          </a:xfrm>
          <a:prstGeom prst="rect">
            <a:avLst/>
          </a:prstGeom>
          <a:ln w="12700">
            <a:miter lim="400000"/>
          </a:ln>
        </p:spPr>
      </p:pic>
      <p:sp>
        <p:nvSpPr>
          <p:cNvPr id="698" name="Shape 698"/>
          <p:cNvSpPr/>
          <p:nvPr/>
        </p:nvSpPr>
        <p:spPr>
          <a:xfrm>
            <a:off x="596900" y="1016000"/>
            <a:ext cx="11112500" cy="193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top shows Jewish captives led away by an armed guard; they are clothed in fringed robes and skull caps and pointed shoes.</a:t>
            </a:r>
          </a:p>
        </p:txBody>
      </p:sp>
    </p:spTree>
  </p:cSld>
  <p:clrMapOvr>
    <a:masterClrMapping/>
  </p:clrMapOvr>
  <p:transition spd="med"/>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0" name="DSC_1882.png"/>
          <p:cNvPicPr/>
          <p:nvPr/>
        </p:nvPicPr>
        <p:blipFill>
          <a:blip r:embed="rId2">
            <a:extLst/>
          </a:blip>
          <a:stretch>
            <a:fillRect/>
          </a:stretch>
        </p:blipFill>
        <p:spPr>
          <a:xfrm>
            <a:off x="317500" y="241300"/>
            <a:ext cx="12361334" cy="9271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Shape 702"/>
          <p:cNvSpPr/>
          <p:nvPr/>
        </p:nvSpPr>
        <p:spPr>
          <a:xfrm>
            <a:off x="10414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For Sargon and the fall of Samaria and Sennacherib’s siege of Lachish, Jerusalem, and his death at the hands of his sons, see Archaeology 6 “Hezekiah and His Times”</a:t>
            </a:r>
          </a:p>
        </p:txBody>
      </p:sp>
      <p:grpSp>
        <p:nvGrpSpPr>
          <p:cNvPr id="705" name="Group 705"/>
          <p:cNvGrpSpPr/>
          <p:nvPr/>
        </p:nvGrpSpPr>
        <p:grpSpPr>
          <a:xfrm>
            <a:off x="7196835" y="787400"/>
            <a:ext cx="5033265" cy="6654800"/>
            <a:chOff x="-76200" y="-63500"/>
            <a:chExt cx="5033264" cy="6654800"/>
          </a:xfrm>
        </p:grpSpPr>
        <p:pic>
          <p:nvPicPr>
            <p:cNvPr id="704" name="British Museum misc 73.jpg"/>
            <p:cNvPicPr/>
            <p:nvPr/>
          </p:nvPicPr>
          <p:blipFill>
            <a:blip r:embed="rId2">
              <a:extLst/>
            </a:blip>
            <a:srcRect l="4641" r="4481"/>
            <a:stretch>
              <a:fillRect/>
            </a:stretch>
          </p:blipFill>
          <p:spPr>
            <a:xfrm>
              <a:off x="0" y="0"/>
              <a:ext cx="4893565" cy="6515100"/>
            </a:xfrm>
            <a:prstGeom prst="rect">
              <a:avLst/>
            </a:prstGeom>
            <a:ln>
              <a:noFill/>
            </a:ln>
            <a:effectLst/>
          </p:spPr>
        </p:pic>
        <p:pic>
          <p:nvPicPr>
            <p:cNvPr id="703" name="Picture 702"/>
            <p:cNvPicPr/>
            <p:nvPr/>
          </p:nvPicPr>
          <p:blipFill>
            <a:blip r:embed="rId3">
              <a:extLst/>
            </a:blip>
            <a:stretch>
              <a:fillRect/>
            </a:stretch>
          </p:blipFill>
          <p:spPr>
            <a:xfrm>
              <a:off x="-76200" y="-63500"/>
              <a:ext cx="5033265" cy="6654800"/>
            </a:xfrm>
            <a:prstGeom prst="rect">
              <a:avLst/>
            </a:prstGeom>
            <a:effectLst/>
          </p:spPr>
        </p:pic>
      </p:grpSp>
      <p:sp>
        <p:nvSpPr>
          <p:cNvPr id="706" name="Shape 706"/>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Sargon and Sennacherib</a:t>
            </a:r>
          </a:p>
        </p:txBody>
      </p:sp>
    </p:spTree>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 name="Shape 708"/>
          <p:cNvSpPr/>
          <p:nvPr/>
        </p:nvSpPr>
        <p:spPr>
          <a:xfrm>
            <a:off x="1041400" y="3810000"/>
            <a:ext cx="5461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God used Assyria as an instrument to punish Israel, but her day of judgment came and it was terrible to behold. Israel still lives, but Assyria is only a museum piece. </a:t>
            </a:r>
          </a:p>
        </p:txBody>
      </p:sp>
      <p:grpSp>
        <p:nvGrpSpPr>
          <p:cNvPr id="711" name="Group 711"/>
          <p:cNvGrpSpPr/>
          <p:nvPr/>
        </p:nvGrpSpPr>
        <p:grpSpPr>
          <a:xfrm>
            <a:off x="6815046" y="635000"/>
            <a:ext cx="5567454" cy="7366000"/>
            <a:chOff x="-76200" y="-63500"/>
            <a:chExt cx="5567453" cy="7366000"/>
          </a:xfrm>
        </p:grpSpPr>
        <p:pic>
          <p:nvPicPr>
            <p:cNvPr id="710"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09" name="Picture 708"/>
            <p:cNvPicPr/>
            <p:nvPr/>
          </p:nvPicPr>
          <p:blipFill>
            <a:blip r:embed="rId3">
              <a:extLst/>
            </a:blip>
            <a:stretch>
              <a:fillRect/>
            </a:stretch>
          </p:blipFill>
          <p:spPr>
            <a:xfrm>
              <a:off x="-76200" y="-63500"/>
              <a:ext cx="5567454" cy="7366000"/>
            </a:xfrm>
            <a:prstGeom prst="rect">
              <a:avLst/>
            </a:prstGeom>
            <a:effectLst/>
          </p:spPr>
        </p:pic>
      </p:grpSp>
      <p:sp>
        <p:nvSpPr>
          <p:cNvPr id="712" name="Shape 712"/>
          <p:cNvSpPr/>
          <p:nvPr/>
        </p:nvSpPr>
        <p:spPr>
          <a:xfrm>
            <a:off x="1041400" y="457200"/>
            <a:ext cx="54102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The Destruction of Assyria</a:t>
            </a:r>
          </a:p>
        </p:txBody>
      </p:sp>
    </p:spTree>
  </p:cSld>
  <p:clrMapOvr>
    <a:masterClrMapping/>
  </p:clrMapOvr>
  <p:transition spd="med"/>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 name="Shape 714"/>
          <p:cNvSpPr/>
          <p:nvPr/>
        </p:nvSpPr>
        <p:spPr>
          <a:xfrm>
            <a:off x="850900" y="36703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destruction of Assyria was prophesied in Isaiah 10:5-19 and Ezekiel 31:3-13 and the destruction of Nineveh in particular was prophesied in Nahum 2-3 and Zephaniah 2:13-15.</a:t>
            </a:r>
          </a:p>
        </p:txBody>
      </p:sp>
      <p:grpSp>
        <p:nvGrpSpPr>
          <p:cNvPr id="717" name="Group 717"/>
          <p:cNvGrpSpPr/>
          <p:nvPr/>
        </p:nvGrpSpPr>
        <p:grpSpPr>
          <a:xfrm>
            <a:off x="6815046" y="635000"/>
            <a:ext cx="5567454" cy="7366000"/>
            <a:chOff x="-76200" y="-63500"/>
            <a:chExt cx="5567453" cy="7366000"/>
          </a:xfrm>
        </p:grpSpPr>
        <p:pic>
          <p:nvPicPr>
            <p:cNvPr id="716" name="View_of_ancient_Nineveh,_Description_de_L'Universe_(Alain_Manesson_Mallet,_1719).jpg"/>
            <p:cNvPicPr/>
            <p:nvPr/>
          </p:nvPicPr>
          <p:blipFill>
            <a:blip r:embed="rId2">
              <a:extLst/>
            </a:blip>
            <a:srcRect l="8476" r="8471"/>
            <a:stretch>
              <a:fillRect/>
            </a:stretch>
          </p:blipFill>
          <p:spPr>
            <a:xfrm>
              <a:off x="0" y="0"/>
              <a:ext cx="5427754" cy="7226300"/>
            </a:xfrm>
            <a:prstGeom prst="rect">
              <a:avLst/>
            </a:prstGeom>
            <a:ln>
              <a:noFill/>
            </a:ln>
            <a:effectLst/>
          </p:spPr>
        </p:pic>
        <p:pic>
          <p:nvPicPr>
            <p:cNvPr id="715" name="Picture 714"/>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Shape 719"/>
          <p:cNvSpPr/>
          <p:nvPr/>
        </p:nvSpPr>
        <p:spPr>
          <a:xfrm>
            <a:off x="850900" y="4394200"/>
            <a:ext cx="5715000" cy="4508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Nahum prophesied about 713 B.C., which was a century before Nineveh fell. Consider the precision of the prophecies:</a:t>
            </a:r>
          </a:p>
        </p:txBody>
      </p:sp>
      <p:grpSp>
        <p:nvGrpSpPr>
          <p:cNvPr id="722" name="Group 722"/>
          <p:cNvGrpSpPr/>
          <p:nvPr/>
        </p:nvGrpSpPr>
        <p:grpSpPr>
          <a:xfrm>
            <a:off x="6815046" y="635000"/>
            <a:ext cx="5567454" cy="7366000"/>
            <a:chOff x="-76200" y="-63500"/>
            <a:chExt cx="5567453" cy="7366000"/>
          </a:xfrm>
        </p:grpSpPr>
        <p:pic>
          <p:nvPicPr>
            <p:cNvPr id="721"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20" name="Picture 719"/>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p:nvPr/>
        </p:nvSpPr>
        <p:spPr>
          <a:xfrm>
            <a:off x="889000" y="5422900"/>
            <a:ext cx="5715000" cy="388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1. The city would endure a long siege.</a:t>
            </a:r>
          </a:p>
          <a:p>
            <a:pPr lvl="0" defTabSz="584200">
              <a:lnSpc>
                <a:spcPct val="110000"/>
              </a:lnSpc>
              <a:defRPr sz="1800"/>
            </a:pPr>
            <a:r>
              <a:rPr sz="3600">
                <a:solidFill>
                  <a:srgbClr val="94E3FE"/>
                </a:solidFill>
                <a:latin typeface="+mj-lt"/>
                <a:ea typeface="+mj-ea"/>
                <a:cs typeface="+mj-cs"/>
                <a:sym typeface="Helvetica Neue Bold Condensed"/>
              </a:rPr>
              <a:t>“Draw thee waters for the siege...” (Nah. 3:14).</a:t>
            </a:r>
          </a:p>
        </p:txBody>
      </p:sp>
      <p:grpSp>
        <p:nvGrpSpPr>
          <p:cNvPr id="727" name="Group 727"/>
          <p:cNvGrpSpPr/>
          <p:nvPr/>
        </p:nvGrpSpPr>
        <p:grpSpPr>
          <a:xfrm>
            <a:off x="6815046" y="635000"/>
            <a:ext cx="5567454" cy="7366000"/>
            <a:chOff x="-76200" y="-63500"/>
            <a:chExt cx="5567453" cy="7366000"/>
          </a:xfrm>
        </p:grpSpPr>
        <p:pic>
          <p:nvPicPr>
            <p:cNvPr id="726"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25" name="Picture 724"/>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Shape 729"/>
          <p:cNvSpPr/>
          <p:nvPr/>
        </p:nvSpPr>
        <p:spPr>
          <a:xfrm>
            <a:off x="889000" y="4826000"/>
            <a:ext cx="5715000" cy="4432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2. Nineveh’s palace would be breached by a flood.</a:t>
            </a:r>
          </a:p>
          <a:p>
            <a:pPr lvl="0" defTabSz="584200">
              <a:lnSpc>
                <a:spcPct val="110000"/>
              </a:lnSpc>
              <a:defRPr sz="1800"/>
            </a:pPr>
            <a:r>
              <a:rPr sz="3600">
                <a:solidFill>
                  <a:srgbClr val="94E3FE"/>
                </a:solidFill>
                <a:latin typeface="+mj-lt"/>
                <a:ea typeface="+mj-ea"/>
                <a:cs typeface="+mj-cs"/>
                <a:sym typeface="Helvetica Neue Bold Condensed"/>
              </a:rPr>
              <a:t>“The gates of the rivers shall be opened, and the palace shall be dissolved” (Nah. 2:6).</a:t>
            </a:r>
          </a:p>
        </p:txBody>
      </p:sp>
      <p:grpSp>
        <p:nvGrpSpPr>
          <p:cNvPr id="732" name="Group 732"/>
          <p:cNvGrpSpPr/>
          <p:nvPr/>
        </p:nvGrpSpPr>
        <p:grpSpPr>
          <a:xfrm>
            <a:off x="6815046" y="635000"/>
            <a:ext cx="5567454" cy="7366000"/>
            <a:chOff x="-76200" y="-63500"/>
            <a:chExt cx="5567453" cy="7366000"/>
          </a:xfrm>
        </p:grpSpPr>
        <p:pic>
          <p:nvPicPr>
            <p:cNvPr id="731"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30" name="Picture 729"/>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p:nvPr/>
        </p:nvSpPr>
        <p:spPr>
          <a:xfrm>
            <a:off x="1041400" y="3810000"/>
            <a:ext cx="382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Assyrian Empire was prosperous, technologically advanced, and very wicked.</a:t>
            </a:r>
          </a:p>
        </p:txBody>
      </p:sp>
      <p:grpSp>
        <p:nvGrpSpPr>
          <p:cNvPr id="136" name="Group 136"/>
          <p:cNvGrpSpPr/>
          <p:nvPr/>
        </p:nvGrpSpPr>
        <p:grpSpPr>
          <a:xfrm>
            <a:off x="7196835" y="787400"/>
            <a:ext cx="5033265" cy="6654800"/>
            <a:chOff x="-76200" y="-63500"/>
            <a:chExt cx="5033264" cy="6654800"/>
          </a:xfrm>
        </p:grpSpPr>
        <p:pic>
          <p:nvPicPr>
            <p:cNvPr id="135" name="British Museum misc 441.jpg"/>
            <p:cNvPicPr/>
            <p:nvPr/>
          </p:nvPicPr>
          <p:blipFill>
            <a:blip r:embed="rId2">
              <a:extLst/>
            </a:blip>
            <a:srcRect l="2855" r="2933"/>
            <a:stretch>
              <a:fillRect/>
            </a:stretch>
          </p:blipFill>
          <p:spPr>
            <a:xfrm>
              <a:off x="0" y="0"/>
              <a:ext cx="4893565" cy="6515100"/>
            </a:xfrm>
            <a:prstGeom prst="rect">
              <a:avLst/>
            </a:prstGeom>
            <a:ln>
              <a:noFill/>
            </a:ln>
            <a:effectLst/>
          </p:spPr>
        </p:pic>
        <p:pic>
          <p:nvPicPr>
            <p:cNvPr id="134" name="Picture 133"/>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Shape 734"/>
          <p:cNvSpPr/>
          <p:nvPr/>
        </p:nvSpPr>
        <p:spPr>
          <a:xfrm>
            <a:off x="889000" y="4483100"/>
            <a:ext cx="5715000" cy="4826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3. Nineveh’s defenders would be drunk. </a:t>
            </a:r>
          </a:p>
          <a:p>
            <a:pPr lvl="0" defTabSz="584200">
              <a:lnSpc>
                <a:spcPct val="110000"/>
              </a:lnSpc>
              <a:defRPr sz="1800"/>
            </a:pPr>
            <a:r>
              <a:rPr sz="3600">
                <a:solidFill>
                  <a:srgbClr val="94E3FE"/>
                </a:solidFill>
                <a:latin typeface="+mj-lt"/>
                <a:ea typeface="+mj-ea"/>
                <a:cs typeface="+mj-cs"/>
                <a:sym typeface="Helvetica Neue Bold Condensed"/>
              </a:rPr>
              <a:t>“... while they are drunken as drunkards, they shall be devoured as stubble” (Nah. 1:10).</a:t>
            </a:r>
          </a:p>
        </p:txBody>
      </p:sp>
      <p:grpSp>
        <p:nvGrpSpPr>
          <p:cNvPr id="737" name="Group 737"/>
          <p:cNvGrpSpPr/>
          <p:nvPr/>
        </p:nvGrpSpPr>
        <p:grpSpPr>
          <a:xfrm>
            <a:off x="6815046" y="635000"/>
            <a:ext cx="5567454" cy="7366000"/>
            <a:chOff x="-76200" y="-63500"/>
            <a:chExt cx="5567453" cy="7366000"/>
          </a:xfrm>
        </p:grpSpPr>
        <p:pic>
          <p:nvPicPr>
            <p:cNvPr id="736"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35" name="Picture 734"/>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p:nvPr/>
        </p:nvSpPr>
        <p:spPr>
          <a:xfrm>
            <a:off x="850900" y="5168900"/>
            <a:ext cx="5715000" cy="4089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4. Nineveh’s fortifications would be destroyed by fire.</a:t>
            </a:r>
            <a:r>
              <a:rPr sz="3600">
                <a:solidFill>
                  <a:srgbClr val="94E3FE"/>
                </a:solidFill>
                <a:latin typeface="+mj-lt"/>
                <a:ea typeface="+mj-ea"/>
                <a:cs typeface="+mj-cs"/>
                <a:sym typeface="Helvetica Neue Bold Condensed"/>
              </a:rPr>
              <a:t> </a:t>
            </a:r>
          </a:p>
          <a:p>
            <a:pPr lvl="0" defTabSz="584200">
              <a:lnSpc>
                <a:spcPct val="110000"/>
              </a:lnSpc>
              <a:defRPr sz="1800"/>
            </a:pPr>
            <a:r>
              <a:rPr sz="3600">
                <a:solidFill>
                  <a:srgbClr val="94E3FE"/>
                </a:solidFill>
                <a:latin typeface="+mj-lt"/>
                <a:ea typeface="+mj-ea"/>
                <a:cs typeface="+mj-cs"/>
                <a:sym typeface="Helvetica Neue Bold Condensed"/>
              </a:rPr>
              <a:t>“... the fire shall devour thy bars” (Nah. 3:13).</a:t>
            </a:r>
          </a:p>
        </p:txBody>
      </p:sp>
      <p:grpSp>
        <p:nvGrpSpPr>
          <p:cNvPr id="742" name="Group 742"/>
          <p:cNvGrpSpPr/>
          <p:nvPr/>
        </p:nvGrpSpPr>
        <p:grpSpPr>
          <a:xfrm>
            <a:off x="6815046" y="635000"/>
            <a:ext cx="5567454" cy="7366000"/>
            <a:chOff x="-76200" y="-63500"/>
            <a:chExt cx="5567453" cy="7366000"/>
          </a:xfrm>
        </p:grpSpPr>
        <p:pic>
          <p:nvPicPr>
            <p:cNvPr id="741"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40" name="Picture 739"/>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4" name="british museum 209.jpg"/>
          <p:cNvPicPr/>
          <p:nvPr/>
        </p:nvPicPr>
        <p:blipFill>
          <a:blip r:embed="rId2">
            <a:extLst/>
          </a:blip>
          <a:stretch>
            <a:fillRect/>
          </a:stretch>
        </p:blipFill>
        <p:spPr>
          <a:xfrm>
            <a:off x="0" y="0"/>
            <a:ext cx="14655800" cy="9753600"/>
          </a:xfrm>
          <a:prstGeom prst="rect">
            <a:avLst/>
          </a:prstGeom>
          <a:ln w="12700">
            <a:miter lim="400000"/>
          </a:ln>
        </p:spPr>
      </p:pic>
      <p:sp>
        <p:nvSpPr>
          <p:cNvPr id="745" name="Shape 745"/>
          <p:cNvSpPr/>
          <p:nvPr/>
        </p:nvSpPr>
        <p:spPr>
          <a:xfrm>
            <a:off x="2565400" y="2908300"/>
            <a:ext cx="5715000" cy="2197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These are actual burnt panels from the palace in Nineveh.</a:t>
            </a:r>
          </a:p>
        </p:txBody>
      </p:sp>
    </p:spTree>
  </p:cSld>
  <p:clrMapOvr>
    <a:masterClrMapping/>
  </p:clrMapOvr>
  <p:transition spd="med"/>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Shape 747"/>
          <p:cNvSpPr/>
          <p:nvPr/>
        </p:nvSpPr>
        <p:spPr>
          <a:xfrm>
            <a:off x="850900" y="3048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5. The enemy would run over the city unopposed and chariots would run abreast in the city’s wide streets.</a:t>
            </a:r>
          </a:p>
          <a:p>
            <a:pPr lvl="0" defTabSz="584200">
              <a:lnSpc>
                <a:spcPct val="110000"/>
              </a:lnSpc>
              <a:defRPr sz="1800"/>
            </a:pPr>
            <a:r>
              <a:rPr sz="3600">
                <a:solidFill>
                  <a:srgbClr val="94E3FE"/>
                </a:solidFill>
                <a:latin typeface="+mj-lt"/>
                <a:ea typeface="+mj-ea"/>
                <a:cs typeface="+mj-cs"/>
                <a:sym typeface="Helvetica Neue Bold Condensed"/>
              </a:rPr>
              <a:t>“The chariots shall rage in the streets, they shall justle one against another in the broad ways...” (Nah. 2:4)</a:t>
            </a:r>
          </a:p>
        </p:txBody>
      </p:sp>
      <p:grpSp>
        <p:nvGrpSpPr>
          <p:cNvPr id="750" name="Group 750"/>
          <p:cNvGrpSpPr/>
          <p:nvPr/>
        </p:nvGrpSpPr>
        <p:grpSpPr>
          <a:xfrm>
            <a:off x="6815046" y="635000"/>
            <a:ext cx="5567454" cy="7366000"/>
            <a:chOff x="-76200" y="-63500"/>
            <a:chExt cx="5567453" cy="7366000"/>
          </a:xfrm>
        </p:grpSpPr>
        <p:pic>
          <p:nvPicPr>
            <p:cNvPr id="749"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48" name="Picture 747"/>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Shape 752"/>
          <p:cNvSpPr/>
          <p:nvPr/>
        </p:nvSpPr>
        <p:spPr>
          <a:xfrm>
            <a:off x="889000" y="5245100"/>
            <a:ext cx="5715000" cy="4064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defTabSz="584200">
              <a:lnSpc>
                <a:spcPct val="110000"/>
              </a:lnSpc>
              <a:defRPr sz="1800"/>
            </a:pPr>
            <a:r>
              <a:rPr sz="3600">
                <a:solidFill>
                  <a:srgbClr val="FFFFFF"/>
                </a:solidFill>
                <a:latin typeface="+mj-lt"/>
                <a:ea typeface="+mj-ea"/>
                <a:cs typeface="+mj-cs"/>
                <a:sym typeface="Helvetica Neue Bold Condensed"/>
              </a:rPr>
              <a:t>6. Nineveh would be left utterly waste.</a:t>
            </a:r>
          </a:p>
          <a:p>
            <a:pPr lvl="0" defTabSz="584200">
              <a:lnSpc>
                <a:spcPct val="110000"/>
              </a:lnSpc>
              <a:defRPr sz="1800"/>
            </a:pPr>
            <a:r>
              <a:rPr sz="3600">
                <a:solidFill>
                  <a:srgbClr val="94E3FE"/>
                </a:solidFill>
                <a:latin typeface="+mj-lt"/>
                <a:ea typeface="+mj-ea"/>
                <a:cs typeface="+mj-cs"/>
                <a:sym typeface="Helvetica Neue Bold Condensed"/>
              </a:rPr>
              <a:t>“She is empty, and void, and waste” (Nah. 2:10). </a:t>
            </a:r>
          </a:p>
        </p:txBody>
      </p:sp>
      <p:grpSp>
        <p:nvGrpSpPr>
          <p:cNvPr id="755" name="Group 755"/>
          <p:cNvGrpSpPr/>
          <p:nvPr/>
        </p:nvGrpSpPr>
        <p:grpSpPr>
          <a:xfrm>
            <a:off x="6815046" y="635000"/>
            <a:ext cx="5567454" cy="7366000"/>
            <a:chOff x="-76200" y="-63500"/>
            <a:chExt cx="5567453" cy="7366000"/>
          </a:xfrm>
        </p:grpSpPr>
        <p:pic>
          <p:nvPicPr>
            <p:cNvPr id="754"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53" name="Picture 752"/>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Shape 757"/>
          <p:cNvSpPr/>
          <p:nvPr/>
        </p:nvSpPr>
        <p:spPr>
          <a:xfrm>
            <a:off x="889000" y="5245100"/>
            <a:ext cx="5715000" cy="4064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Everything happened just as the prophets predicted.</a:t>
            </a:r>
          </a:p>
        </p:txBody>
      </p:sp>
      <p:grpSp>
        <p:nvGrpSpPr>
          <p:cNvPr id="760" name="Group 760"/>
          <p:cNvGrpSpPr/>
          <p:nvPr/>
        </p:nvGrpSpPr>
        <p:grpSpPr>
          <a:xfrm>
            <a:off x="6815046" y="635000"/>
            <a:ext cx="5567454" cy="7366000"/>
            <a:chOff x="-76200" y="-63500"/>
            <a:chExt cx="5567453" cy="7366000"/>
          </a:xfrm>
        </p:grpSpPr>
        <p:pic>
          <p:nvPicPr>
            <p:cNvPr id="759" name="British musem assyria 18.jpg"/>
            <p:cNvPicPr/>
            <p:nvPr/>
          </p:nvPicPr>
          <p:blipFill>
            <a:blip r:embed="rId2">
              <a:extLst/>
            </a:blip>
            <a:srcRect l="24984" r="25029"/>
            <a:stretch>
              <a:fillRect/>
            </a:stretch>
          </p:blipFill>
          <p:spPr>
            <a:xfrm>
              <a:off x="0" y="0"/>
              <a:ext cx="5427754" cy="7226300"/>
            </a:xfrm>
            <a:prstGeom prst="rect">
              <a:avLst/>
            </a:prstGeom>
            <a:ln>
              <a:noFill/>
            </a:ln>
            <a:effectLst/>
          </p:spPr>
        </p:pic>
        <p:pic>
          <p:nvPicPr>
            <p:cNvPr id="758" name="Picture 757"/>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Shape 762"/>
          <p:cNvSpPr/>
          <p:nvPr/>
        </p:nvSpPr>
        <p:spPr>
          <a:xfrm>
            <a:off x="850900" y="30099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Babylonian Chronicle for 609 B.C., only three years after Nineveh’s fall, said “the city was reduced to a mound of ruin and heaps of debris” (Babylonian Chronicle for 615-609, British Museum, Room 55).</a:t>
            </a:r>
          </a:p>
        </p:txBody>
      </p:sp>
      <p:grpSp>
        <p:nvGrpSpPr>
          <p:cNvPr id="765" name="Group 765"/>
          <p:cNvGrpSpPr/>
          <p:nvPr/>
        </p:nvGrpSpPr>
        <p:grpSpPr>
          <a:xfrm>
            <a:off x="6815046" y="635000"/>
            <a:ext cx="5567454" cy="7366000"/>
            <a:chOff x="-76200" y="-63500"/>
            <a:chExt cx="5567453" cy="7366000"/>
          </a:xfrm>
        </p:grpSpPr>
        <p:pic>
          <p:nvPicPr>
            <p:cNvPr id="764" name="nineveh.png"/>
            <p:cNvPicPr/>
            <p:nvPr/>
          </p:nvPicPr>
          <p:blipFill>
            <a:blip r:embed="rId2">
              <a:extLst/>
            </a:blip>
            <a:srcRect l="2154" r="50900"/>
            <a:stretch>
              <a:fillRect/>
            </a:stretch>
          </p:blipFill>
          <p:spPr>
            <a:xfrm>
              <a:off x="0" y="0"/>
              <a:ext cx="5427754" cy="7226300"/>
            </a:xfrm>
            <a:prstGeom prst="rect">
              <a:avLst/>
            </a:prstGeom>
            <a:ln>
              <a:noFill/>
            </a:ln>
            <a:effectLst/>
          </p:spPr>
        </p:pic>
        <p:pic>
          <p:nvPicPr>
            <p:cNvPr id="763" name="Picture 762"/>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Shape 767"/>
          <p:cNvSpPr/>
          <p:nvPr/>
        </p:nvSpPr>
        <p:spPr>
          <a:xfrm>
            <a:off x="889000" y="38100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Nineveh was gradually buried out of sight under the desert sands. Its exact location was forgotten until Austen Henry Layard’s excavations in the mid-19th century, more than 2400 years after its fall.</a:t>
            </a:r>
          </a:p>
        </p:txBody>
      </p:sp>
      <p:grpSp>
        <p:nvGrpSpPr>
          <p:cNvPr id="770" name="Group 770"/>
          <p:cNvGrpSpPr/>
          <p:nvPr/>
        </p:nvGrpSpPr>
        <p:grpSpPr>
          <a:xfrm>
            <a:off x="6815046" y="635000"/>
            <a:ext cx="5567454" cy="7366000"/>
            <a:chOff x="-76200" y="-63500"/>
            <a:chExt cx="5567453" cy="7366000"/>
          </a:xfrm>
        </p:grpSpPr>
        <p:pic>
          <p:nvPicPr>
            <p:cNvPr id="769" name="nineveh.png"/>
            <p:cNvPicPr/>
            <p:nvPr/>
          </p:nvPicPr>
          <p:blipFill>
            <a:blip r:embed="rId2">
              <a:extLst/>
            </a:blip>
            <a:srcRect l="38073" r="14982"/>
            <a:stretch>
              <a:fillRect/>
            </a:stretch>
          </p:blipFill>
          <p:spPr>
            <a:xfrm>
              <a:off x="0" y="0"/>
              <a:ext cx="5427754" cy="7226300"/>
            </a:xfrm>
            <a:prstGeom prst="rect">
              <a:avLst/>
            </a:prstGeom>
            <a:ln>
              <a:noFill/>
            </a:ln>
            <a:effectLst/>
          </p:spPr>
        </p:pic>
        <p:pic>
          <p:nvPicPr>
            <p:cNvPr id="768" name="Picture 767"/>
            <p:cNvPicPr/>
            <p:nvPr/>
          </p:nvPicPr>
          <p:blipFill>
            <a:blip r:embed="rId3">
              <a:extLst/>
            </a:blip>
            <a:stretch>
              <a:fillRect/>
            </a:stretch>
          </p:blipFill>
          <p:spPr>
            <a:xfrm>
              <a:off x="-76200"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p:nvPr/>
        </p:nvSpPr>
        <p:spPr>
          <a:xfrm>
            <a:off x="850900" y="2603500"/>
            <a:ext cx="571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“There were no signs of human habitation. The eye wandered over a parched and barren waste, across which occasionally swept the whirlwind, dragging with a cloud of sand. [It is a] ruin of heaps” (Austen Henry Layard, Nineveh and Its Remains).</a:t>
            </a:r>
          </a:p>
        </p:txBody>
      </p:sp>
      <p:grpSp>
        <p:nvGrpSpPr>
          <p:cNvPr id="775" name="Group 775"/>
          <p:cNvGrpSpPr/>
          <p:nvPr/>
        </p:nvGrpSpPr>
        <p:grpSpPr>
          <a:xfrm>
            <a:off x="6815046" y="635000"/>
            <a:ext cx="5567454" cy="7366000"/>
            <a:chOff x="-81053" y="-63500"/>
            <a:chExt cx="5567453" cy="7366000"/>
          </a:xfrm>
        </p:grpSpPr>
        <p:pic>
          <p:nvPicPr>
            <p:cNvPr id="774" name="1225747.png"/>
            <p:cNvPicPr/>
            <p:nvPr/>
          </p:nvPicPr>
          <p:blipFill>
            <a:blip r:embed="rId2">
              <a:extLst/>
            </a:blip>
            <a:srcRect t="2498" r="89" b="8650"/>
            <a:stretch>
              <a:fillRect/>
            </a:stretch>
          </p:blipFill>
          <p:spPr>
            <a:xfrm>
              <a:off x="0" y="0"/>
              <a:ext cx="5422900" cy="7226300"/>
            </a:xfrm>
            <a:prstGeom prst="rect">
              <a:avLst/>
            </a:prstGeom>
            <a:ln>
              <a:noFill/>
            </a:ln>
            <a:effectLst/>
          </p:spPr>
        </p:pic>
        <p:pic>
          <p:nvPicPr>
            <p:cNvPr id="773" name="Picture 772"/>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Shape 777"/>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780" name="Group 780"/>
          <p:cNvGrpSpPr/>
          <p:nvPr/>
        </p:nvGrpSpPr>
        <p:grpSpPr>
          <a:xfrm>
            <a:off x="6560753" y="901700"/>
            <a:ext cx="5821747" cy="7327900"/>
            <a:chOff x="-271846" y="-127000"/>
            <a:chExt cx="5821746" cy="7327900"/>
          </a:xfrm>
        </p:grpSpPr>
        <p:pic>
          <p:nvPicPr>
            <p:cNvPr id="779"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778" name="Picture 77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title"/>
          </p:nvPr>
        </p:nvSpPr>
        <p:spPr>
          <a:xfrm>
            <a:off x="889000" y="2540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Assyria</a:t>
            </a:r>
          </a:p>
        </p:txBody>
      </p:sp>
      <p:grpSp>
        <p:nvGrpSpPr>
          <p:cNvPr id="141" name="Group 141"/>
          <p:cNvGrpSpPr/>
          <p:nvPr/>
        </p:nvGrpSpPr>
        <p:grpSpPr>
          <a:xfrm>
            <a:off x="7946135" y="635000"/>
            <a:ext cx="4146128" cy="5473700"/>
            <a:chOff x="-76200" y="-63500"/>
            <a:chExt cx="4146126" cy="5473700"/>
          </a:xfrm>
        </p:grpSpPr>
        <p:pic>
          <p:nvPicPr>
            <p:cNvPr id="140" name="British Museum misc 441.jpg"/>
            <p:cNvPicPr/>
            <p:nvPr/>
          </p:nvPicPr>
          <p:blipFill>
            <a:blip r:embed="rId2">
              <a:extLst/>
            </a:blip>
            <a:srcRect l="2889" r="2941" b="43"/>
            <a:stretch>
              <a:fillRect/>
            </a:stretch>
          </p:blipFill>
          <p:spPr>
            <a:xfrm>
              <a:off x="0" y="0"/>
              <a:ext cx="4006427" cy="5334000"/>
            </a:xfrm>
            <a:prstGeom prst="rect">
              <a:avLst/>
            </a:prstGeom>
            <a:ln>
              <a:noFill/>
            </a:ln>
            <a:effectLst/>
          </p:spPr>
        </p:pic>
        <p:pic>
          <p:nvPicPr>
            <p:cNvPr id="139" name="Picture 138"/>
            <p:cNvPicPr/>
            <p:nvPr/>
          </p:nvPicPr>
          <p:blipFill>
            <a:blip r:embed="rId3">
              <a:extLst/>
            </a:blip>
            <a:stretch>
              <a:fillRect/>
            </a:stretch>
          </p:blipFill>
          <p:spPr>
            <a:xfrm>
              <a:off x="-76200" y="-63500"/>
              <a:ext cx="4146127" cy="5473700"/>
            </a:xfrm>
            <a:prstGeom prst="rect">
              <a:avLst/>
            </a:prstGeom>
            <a:effectLst/>
          </p:spPr>
        </p:pic>
      </p:grpSp>
      <p:sp>
        <p:nvSpPr>
          <p:cNvPr id="142" name="Shape 142"/>
          <p:cNvSpPr/>
          <p:nvPr/>
        </p:nvSpPr>
        <p:spPr>
          <a:xfrm>
            <a:off x="914400" y="3314700"/>
            <a:ext cx="66802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defTabSz="584200">
              <a:spcBef>
                <a:spcPts val="3200"/>
              </a:spcBef>
              <a:defRPr sz="1800"/>
            </a:pPr>
            <a:r>
              <a:rPr sz="3600">
                <a:solidFill>
                  <a:srgbClr val="94E3FE"/>
                </a:solidFill>
                <a:latin typeface="+mj-lt"/>
                <a:ea typeface="+mj-ea"/>
                <a:cs typeface="+mj-cs"/>
                <a:sym typeface="Helvetica Neue Bold Condensed"/>
              </a:rPr>
              <a:t>The Bible describes its chief moral characteristics as </a:t>
            </a:r>
          </a:p>
          <a:p>
            <a:pPr marL="431800" lvl="0" indent="-431800" defTabSz="584200">
              <a:spcBef>
                <a:spcPts val="3200"/>
              </a:spcBef>
              <a:buSzPct val="125000"/>
              <a:buChar char="•"/>
              <a:defRPr sz="1800"/>
            </a:pPr>
            <a:r>
              <a:rPr sz="3600">
                <a:solidFill>
                  <a:srgbClr val="94E3FE"/>
                </a:solidFill>
                <a:latin typeface="Helvetica Neue"/>
                <a:ea typeface="Helvetica Neue"/>
                <a:cs typeface="Helvetica Neue"/>
                <a:sym typeface="Helvetica Neue"/>
              </a:rPr>
              <a:t>pride (Isaiah 10:12)</a:t>
            </a:r>
          </a:p>
          <a:p>
            <a:pPr marL="431800" lvl="0" indent="-431800" defTabSz="584200">
              <a:spcBef>
                <a:spcPts val="3200"/>
              </a:spcBef>
              <a:buSzPct val="125000"/>
              <a:buChar char="•"/>
              <a:defRPr sz="1800"/>
            </a:pPr>
            <a:r>
              <a:rPr sz="3600">
                <a:solidFill>
                  <a:srgbClr val="94E3FE"/>
                </a:solidFill>
                <a:latin typeface="Helvetica Neue"/>
                <a:ea typeface="Helvetica Neue"/>
                <a:cs typeface="Helvetica Neue"/>
                <a:sym typeface="Helvetica Neue"/>
              </a:rPr>
              <a:t>violence, deceit, covetousness (Nahum 3:1)</a:t>
            </a:r>
          </a:p>
          <a:p>
            <a:pPr marL="431800" lvl="0" indent="-431800" defTabSz="584200">
              <a:spcBef>
                <a:spcPts val="3200"/>
              </a:spcBef>
              <a:buSzPct val="125000"/>
              <a:buChar char="•"/>
              <a:defRPr sz="1800"/>
            </a:pPr>
            <a:r>
              <a:rPr sz="3600">
                <a:solidFill>
                  <a:srgbClr val="94E3FE"/>
                </a:solidFill>
                <a:latin typeface="Helvetica Neue"/>
                <a:ea typeface="Helvetica Neue"/>
                <a:cs typeface="Helvetica Neue"/>
                <a:sym typeface="Helvetica Neue"/>
              </a:rPr>
              <a:t>idolatry, witchcraft (Nahum 3:4)</a:t>
            </a:r>
          </a:p>
        </p:txBody>
      </p:sp>
    </p:spTree>
  </p:cSld>
  <p:clrMapOvr>
    <a:masterClrMapping/>
  </p:clrMapOvr>
  <p:transition spd="med"/>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Shape 782"/>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85" name="Group 785"/>
          <p:cNvGrpSpPr/>
          <p:nvPr/>
        </p:nvGrpSpPr>
        <p:grpSpPr>
          <a:xfrm>
            <a:off x="9141817" y="2451100"/>
            <a:ext cx="3139083" cy="3848100"/>
            <a:chOff x="-269314" y="-127000"/>
            <a:chExt cx="3139081" cy="3848100"/>
          </a:xfrm>
        </p:grpSpPr>
        <p:pic>
          <p:nvPicPr>
            <p:cNvPr id="784"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83" name="Picture 782"/>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p:nvPr/>
        </p:nvSpPr>
        <p:spPr>
          <a:xfrm>
            <a:off x="1041400" y="6464300"/>
            <a:ext cx="3822700" cy="2844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This description has been confirmed by archaeology.</a:t>
            </a:r>
          </a:p>
        </p:txBody>
      </p:sp>
      <p:grpSp>
        <p:nvGrpSpPr>
          <p:cNvPr id="147" name="Group 147"/>
          <p:cNvGrpSpPr/>
          <p:nvPr/>
        </p:nvGrpSpPr>
        <p:grpSpPr>
          <a:xfrm>
            <a:off x="5985368" y="787400"/>
            <a:ext cx="6244732" cy="8267700"/>
            <a:chOff x="-76200" y="-63500"/>
            <a:chExt cx="6244731" cy="8267700"/>
          </a:xfrm>
        </p:grpSpPr>
        <p:pic>
          <p:nvPicPr>
            <p:cNvPr id="146" name="British musem assyria 218.jpg"/>
            <p:cNvPicPr/>
            <p:nvPr/>
          </p:nvPicPr>
          <p:blipFill>
            <a:blip r:embed="rId2">
              <a:extLst/>
            </a:blip>
            <a:srcRect l="14225" r="35797"/>
            <a:stretch>
              <a:fillRect/>
            </a:stretch>
          </p:blipFill>
          <p:spPr>
            <a:xfrm>
              <a:off x="0" y="0"/>
              <a:ext cx="6105032" cy="8128000"/>
            </a:xfrm>
            <a:prstGeom prst="rect">
              <a:avLst/>
            </a:prstGeom>
            <a:ln>
              <a:noFill/>
            </a:ln>
            <a:effectLst/>
          </p:spPr>
        </p:pic>
        <p:pic>
          <p:nvPicPr>
            <p:cNvPr id="145" name="Picture 144"/>
            <p:cNvPicPr/>
            <p:nvPr/>
          </p:nvPicPr>
          <p:blipFill>
            <a:blip r:embed="rId3">
              <a:extLst/>
            </a:blip>
            <a:stretch>
              <a:fillRect/>
            </a:stretch>
          </p:blipFill>
          <p:spPr>
            <a:xfrm>
              <a:off x="-76200" y="-63500"/>
              <a:ext cx="6244732" cy="8267700"/>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a:spLocks noGrp="1"/>
          </p:cNvSpPr>
          <p:nvPr>
            <p:ph type="title"/>
          </p:nvPr>
        </p:nvSpPr>
        <p:spPr>
          <a:xfrm>
            <a:off x="1041400" y="787400"/>
            <a:ext cx="5956300" cy="2870200"/>
          </a:xfrm>
          <a:prstGeom prst="rect">
            <a:avLst/>
          </a:prstGeom>
        </p:spPr>
        <p:txBody>
          <a:bodyPr>
            <a:normAutofit/>
          </a:bodyPr>
          <a:lstStyle>
            <a:lvl1pPr defTabSz="572516">
              <a:defRPr sz="6468"/>
            </a:lvl1pPr>
          </a:lstStyle>
          <a:p>
            <a:pPr lvl="0">
              <a:defRPr sz="1800">
                <a:solidFill>
                  <a:srgbClr val="000000"/>
                </a:solidFill>
              </a:defRPr>
            </a:pPr>
            <a:r>
              <a:rPr sz="6468">
                <a:solidFill>
                  <a:srgbClr val="DEDDDE"/>
                </a:solidFill>
              </a:rPr>
              <a:t>Assyria’s Kings mentioned in the Bible</a:t>
            </a:r>
          </a:p>
        </p:txBody>
      </p:sp>
      <p:sp>
        <p:nvSpPr>
          <p:cNvPr id="150" name="Shape 150"/>
          <p:cNvSpPr/>
          <p:nvPr/>
        </p:nvSpPr>
        <p:spPr>
          <a:xfrm>
            <a:off x="1041400" y="3810000"/>
            <a:ext cx="444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Six Assyrian kings are mentioned by name in the Bible.</a:t>
            </a:r>
          </a:p>
        </p:txBody>
      </p:sp>
      <p:grpSp>
        <p:nvGrpSpPr>
          <p:cNvPr id="153" name="Group 153"/>
          <p:cNvGrpSpPr/>
          <p:nvPr/>
        </p:nvGrpSpPr>
        <p:grpSpPr>
          <a:xfrm>
            <a:off x="7196835" y="787400"/>
            <a:ext cx="5033265" cy="6654800"/>
            <a:chOff x="-76200" y="-63500"/>
            <a:chExt cx="5033264" cy="6654800"/>
          </a:xfrm>
        </p:grpSpPr>
        <p:pic>
          <p:nvPicPr>
            <p:cNvPr id="152" name="British musem assyria 200.jpg"/>
            <p:cNvPicPr/>
            <p:nvPr/>
          </p:nvPicPr>
          <p:blipFill>
            <a:blip r:embed="rId2">
              <a:extLst/>
            </a:blip>
            <a:srcRect l="1187" r="1015"/>
            <a:stretch>
              <a:fillRect/>
            </a:stretch>
          </p:blipFill>
          <p:spPr>
            <a:xfrm>
              <a:off x="0" y="0"/>
              <a:ext cx="4893565" cy="6515100"/>
            </a:xfrm>
            <a:prstGeom prst="rect">
              <a:avLst/>
            </a:prstGeom>
            <a:ln>
              <a:noFill/>
            </a:ln>
            <a:effectLst/>
          </p:spPr>
        </p:pic>
        <p:pic>
          <p:nvPicPr>
            <p:cNvPr id="151" name="Picture 150"/>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Shape 78"/>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1" name="Group 81"/>
          <p:cNvGrpSpPr/>
          <p:nvPr/>
        </p:nvGrpSpPr>
        <p:grpSpPr>
          <a:xfrm>
            <a:off x="6815046" y="635000"/>
            <a:ext cx="5567454" cy="7366000"/>
            <a:chOff x="-81053" y="-63500"/>
            <a:chExt cx="5567453" cy="7366000"/>
          </a:xfrm>
        </p:grpSpPr>
        <p:pic>
          <p:nvPicPr>
            <p:cNvPr id="80"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79" name="Picture 78"/>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nvSpPr>
        <p:spPr>
          <a:xfrm>
            <a:off x="1689100" y="6705600"/>
            <a:ext cx="10210800" cy="3225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These kings ruled at the height of the Assyrian Empire from 745-627 BC from the time of King Hezekiah to that of Josiah.  At that time Nineveh was destroyed by Babylon.</a:t>
            </a:r>
          </a:p>
        </p:txBody>
      </p:sp>
      <p:pic>
        <p:nvPicPr>
          <p:cNvPr id="156" name="629X_Page_20 - Version 2.jpg"/>
          <p:cNvPicPr/>
          <p:nvPr/>
        </p:nvPicPr>
        <p:blipFill>
          <a:blip r:embed="rId2">
            <a:extLst/>
          </a:blip>
          <a:stretch>
            <a:fillRect/>
          </a:stretch>
        </p:blipFill>
        <p:spPr>
          <a:xfrm>
            <a:off x="1701800" y="571500"/>
            <a:ext cx="9588501" cy="590806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xfrm>
            <a:off x="8763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Tiglath-pileser</a:t>
            </a:r>
          </a:p>
        </p:txBody>
      </p:sp>
      <p:grpSp>
        <p:nvGrpSpPr>
          <p:cNvPr id="161" name="Group 161"/>
          <p:cNvGrpSpPr/>
          <p:nvPr/>
        </p:nvGrpSpPr>
        <p:grpSpPr>
          <a:xfrm>
            <a:off x="6662363" y="787400"/>
            <a:ext cx="5758237" cy="7620000"/>
            <a:chOff x="-76200" y="-63500"/>
            <a:chExt cx="5758236" cy="7620000"/>
          </a:xfrm>
        </p:grpSpPr>
        <p:pic>
          <p:nvPicPr>
            <p:cNvPr id="160" name="British musem assyria 90.jpg"/>
            <p:cNvPicPr/>
            <p:nvPr/>
          </p:nvPicPr>
          <p:blipFill>
            <a:blip r:embed="rId2">
              <a:extLst/>
            </a:blip>
            <a:srcRect l="11381" r="11245"/>
            <a:stretch>
              <a:fillRect/>
            </a:stretch>
          </p:blipFill>
          <p:spPr>
            <a:xfrm>
              <a:off x="0" y="0"/>
              <a:ext cx="5618537" cy="7480300"/>
            </a:xfrm>
            <a:prstGeom prst="rect">
              <a:avLst/>
            </a:prstGeom>
            <a:ln>
              <a:noFill/>
            </a:ln>
            <a:effectLst/>
          </p:spPr>
        </p:pic>
        <p:pic>
          <p:nvPicPr>
            <p:cNvPr id="159" name="Picture 158"/>
            <p:cNvPicPr/>
            <p:nvPr/>
          </p:nvPicPr>
          <p:blipFill>
            <a:blip r:embed="rId3">
              <a:extLst/>
            </a:blip>
            <a:stretch>
              <a:fillRect/>
            </a:stretch>
          </p:blipFill>
          <p:spPr>
            <a:xfrm>
              <a:off x="-76200" y="-63500"/>
              <a:ext cx="5758237" cy="7620000"/>
            </a:xfrm>
            <a:prstGeom prst="rect">
              <a:avLst/>
            </a:prstGeom>
            <a:effectLst/>
          </p:spPr>
        </p:pic>
      </p:grpSp>
      <p:sp>
        <p:nvSpPr>
          <p:cNvPr id="162" name="Shape 162"/>
          <p:cNvSpPr/>
          <p:nvPr/>
        </p:nvSpPr>
        <p:spPr>
          <a:xfrm>
            <a:off x="939800" y="3721100"/>
            <a:ext cx="5511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Also called Pul. He put Israel under tribute during the reign of Menahem (2 Kings 15:1920). He carried some of the northern cities into captivity (2 Kings 15:29). He also took tribute from Ahaz (2 Kings 16:7-10).</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Shape 164"/>
          <p:cNvSpPr>
            <a:spLocks noGrp="1"/>
          </p:cNvSpPr>
          <p:nvPr>
            <p:ph type="title"/>
          </p:nvPr>
        </p:nvSpPr>
        <p:spPr>
          <a:xfrm>
            <a:off x="723900" y="7366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Shalmaneser V</a:t>
            </a:r>
          </a:p>
        </p:txBody>
      </p:sp>
      <p:grpSp>
        <p:nvGrpSpPr>
          <p:cNvPr id="167" name="Group 167"/>
          <p:cNvGrpSpPr/>
          <p:nvPr/>
        </p:nvGrpSpPr>
        <p:grpSpPr>
          <a:xfrm>
            <a:off x="6042602" y="787400"/>
            <a:ext cx="6187498" cy="8191500"/>
            <a:chOff x="-76200" y="-63500"/>
            <a:chExt cx="6187496" cy="8191500"/>
          </a:xfrm>
        </p:grpSpPr>
        <p:pic>
          <p:nvPicPr>
            <p:cNvPr id="166" name="British musem assyria 38 - Version 2.jpg"/>
            <p:cNvPicPr/>
            <p:nvPr/>
          </p:nvPicPr>
          <p:blipFill>
            <a:blip r:embed="rId2">
              <a:extLst/>
            </a:blip>
            <a:srcRect l="24990" r="25032"/>
            <a:stretch>
              <a:fillRect/>
            </a:stretch>
          </p:blipFill>
          <p:spPr>
            <a:xfrm>
              <a:off x="0" y="0"/>
              <a:ext cx="6047797" cy="8050189"/>
            </a:xfrm>
            <a:prstGeom prst="rect">
              <a:avLst/>
            </a:prstGeom>
            <a:ln>
              <a:noFill/>
            </a:ln>
            <a:effectLst/>
          </p:spPr>
        </p:pic>
        <p:pic>
          <p:nvPicPr>
            <p:cNvPr id="165" name="Picture 164"/>
            <p:cNvPicPr/>
            <p:nvPr/>
          </p:nvPicPr>
          <p:blipFill>
            <a:blip r:embed="rId3">
              <a:extLst/>
            </a:blip>
            <a:stretch>
              <a:fillRect/>
            </a:stretch>
          </p:blipFill>
          <p:spPr>
            <a:xfrm>
              <a:off x="-76200" y="-63500"/>
              <a:ext cx="6187497" cy="8191500"/>
            </a:xfrm>
            <a:prstGeom prst="rect">
              <a:avLst/>
            </a:prstGeom>
            <a:effectLst/>
          </p:spPr>
        </p:pic>
      </p:grpSp>
      <p:sp>
        <p:nvSpPr>
          <p:cNvPr id="168" name="Shape 168"/>
          <p:cNvSpPr/>
          <p:nvPr/>
        </p:nvSpPr>
        <p:spPr>
          <a:xfrm>
            <a:off x="800100" y="3708400"/>
            <a:ext cx="4787900" cy="3492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 beseiged Samaria and died during the siege. He is mentioned in 2 Kings 17:3 and 18:9.</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Sargon II</a:t>
            </a:r>
          </a:p>
        </p:txBody>
      </p:sp>
      <p:grpSp>
        <p:nvGrpSpPr>
          <p:cNvPr id="173" name="Group 173"/>
          <p:cNvGrpSpPr/>
          <p:nvPr/>
        </p:nvGrpSpPr>
        <p:grpSpPr>
          <a:xfrm>
            <a:off x="6013985" y="787400"/>
            <a:ext cx="6216115" cy="8229600"/>
            <a:chOff x="-76200" y="-63500"/>
            <a:chExt cx="6216113" cy="8229600"/>
          </a:xfrm>
        </p:grpSpPr>
        <p:pic>
          <p:nvPicPr>
            <p:cNvPr id="172" name="Louvre misc 119.jpg"/>
            <p:cNvPicPr/>
            <p:nvPr/>
          </p:nvPicPr>
          <p:blipFill>
            <a:blip r:embed="rId2">
              <a:extLst/>
            </a:blip>
            <a:srcRect l="24990" r="25032"/>
            <a:stretch>
              <a:fillRect/>
            </a:stretch>
          </p:blipFill>
          <p:spPr>
            <a:xfrm>
              <a:off x="0" y="0"/>
              <a:ext cx="6076414" cy="8089900"/>
            </a:xfrm>
            <a:prstGeom prst="rect">
              <a:avLst/>
            </a:prstGeom>
            <a:ln>
              <a:noFill/>
            </a:ln>
            <a:effectLst/>
          </p:spPr>
        </p:pic>
        <p:pic>
          <p:nvPicPr>
            <p:cNvPr id="171" name="Picture 170"/>
            <p:cNvPicPr/>
            <p:nvPr/>
          </p:nvPicPr>
          <p:blipFill>
            <a:blip r:embed="rId3">
              <a:extLst/>
            </a:blip>
            <a:stretch>
              <a:fillRect/>
            </a:stretch>
          </p:blipFill>
          <p:spPr>
            <a:xfrm>
              <a:off x="-76200" y="-63500"/>
              <a:ext cx="6216114" cy="8229600"/>
            </a:xfrm>
            <a:prstGeom prst="rect">
              <a:avLst/>
            </a:prstGeom>
            <a:effectLst/>
          </p:spPr>
        </p:pic>
      </p:grpSp>
      <p:sp>
        <p:nvSpPr>
          <p:cNvPr id="174" name="Shape 174"/>
          <p:cNvSpPr/>
          <p:nvPr/>
        </p:nvSpPr>
        <p:spPr>
          <a:xfrm>
            <a:off x="1041400" y="3810000"/>
            <a:ext cx="444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 completed the destruction of Samaria and the captivity of Israel in 721 B.C. and is mentioned in Isaiah 20:1.</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Sennacherib</a:t>
            </a:r>
          </a:p>
        </p:txBody>
      </p:sp>
      <p:grpSp>
        <p:nvGrpSpPr>
          <p:cNvPr id="179" name="Group 179"/>
          <p:cNvGrpSpPr/>
          <p:nvPr/>
        </p:nvGrpSpPr>
        <p:grpSpPr>
          <a:xfrm>
            <a:off x="6128398" y="812800"/>
            <a:ext cx="6139802" cy="8128000"/>
            <a:chOff x="-76200" y="-63500"/>
            <a:chExt cx="6139800" cy="8128000"/>
          </a:xfrm>
        </p:grpSpPr>
        <p:pic>
          <p:nvPicPr>
            <p:cNvPr id="178" name="oriental museum 145.jpg"/>
            <p:cNvPicPr/>
            <p:nvPr/>
          </p:nvPicPr>
          <p:blipFill>
            <a:blip r:embed="rId2">
              <a:extLst/>
            </a:blip>
            <a:srcRect l="116"/>
            <a:stretch>
              <a:fillRect/>
            </a:stretch>
          </p:blipFill>
          <p:spPr>
            <a:xfrm>
              <a:off x="0" y="0"/>
              <a:ext cx="6000101" cy="7988300"/>
            </a:xfrm>
            <a:prstGeom prst="rect">
              <a:avLst/>
            </a:prstGeom>
            <a:ln>
              <a:noFill/>
            </a:ln>
            <a:effectLst/>
          </p:spPr>
        </p:pic>
        <p:pic>
          <p:nvPicPr>
            <p:cNvPr id="177" name="Picture 176"/>
            <p:cNvPicPr/>
            <p:nvPr/>
          </p:nvPicPr>
          <p:blipFill>
            <a:blip r:embed="rId3">
              <a:extLst/>
            </a:blip>
            <a:stretch>
              <a:fillRect/>
            </a:stretch>
          </p:blipFill>
          <p:spPr>
            <a:xfrm>
              <a:off x="-76200" y="-63500"/>
              <a:ext cx="6139801" cy="8128000"/>
            </a:xfrm>
            <a:prstGeom prst="rect">
              <a:avLst/>
            </a:prstGeom>
            <a:effectLst/>
          </p:spPr>
        </p:pic>
      </p:grpSp>
      <p:sp>
        <p:nvSpPr>
          <p:cNvPr id="180" name="Shape 180"/>
          <p:cNvSpPr/>
          <p:nvPr/>
        </p:nvSpPr>
        <p:spPr>
          <a:xfrm>
            <a:off x="1041400" y="3810000"/>
            <a:ext cx="444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lvl1pPr defTabSz="549148">
              <a:lnSpc>
                <a:spcPct val="110000"/>
              </a:lnSpc>
              <a:defRPr sz="3384">
                <a:solidFill>
                  <a:srgbClr val="94E3FE"/>
                </a:solidFill>
                <a:latin typeface="+mj-lt"/>
                <a:ea typeface="+mj-ea"/>
                <a:cs typeface="+mj-cs"/>
                <a:sym typeface="Helvetica Neue Bold Condensed"/>
              </a:defRPr>
            </a:lvl1pPr>
          </a:lstStyle>
          <a:p>
            <a:pPr lvl="0">
              <a:defRPr sz="1800">
                <a:solidFill>
                  <a:srgbClr val="000000"/>
                </a:solidFill>
              </a:defRPr>
            </a:pPr>
            <a:r>
              <a:rPr sz="3384">
                <a:solidFill>
                  <a:srgbClr val="94E3FE"/>
                </a:solidFill>
              </a:rPr>
              <a:t>His army was defeated at the gates of Jerusalem by the Angel of the Lord (2 Kings 18-19; Isaiah 36-37). He was murdered by his sons as he worshiped his idol Nisroch (2 Kings 19:37).</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hape 182"/>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Esarhaddon</a:t>
            </a:r>
          </a:p>
        </p:txBody>
      </p:sp>
      <p:grpSp>
        <p:nvGrpSpPr>
          <p:cNvPr id="185" name="Group 185"/>
          <p:cNvGrpSpPr/>
          <p:nvPr/>
        </p:nvGrpSpPr>
        <p:grpSpPr>
          <a:xfrm>
            <a:off x="6061681" y="787400"/>
            <a:ext cx="6168420" cy="8166100"/>
            <a:chOff x="-81207" y="-63500"/>
            <a:chExt cx="6168418" cy="8166100"/>
          </a:xfrm>
        </p:grpSpPr>
        <p:pic>
          <p:nvPicPr>
            <p:cNvPr id="184" name="esarhaddon 2.jpg"/>
            <p:cNvPicPr/>
            <p:nvPr/>
          </p:nvPicPr>
          <p:blipFill>
            <a:blip r:embed="rId2">
              <a:extLst/>
            </a:blip>
            <a:srcRect t="4843" b="22079"/>
            <a:stretch>
              <a:fillRect/>
            </a:stretch>
          </p:blipFill>
          <p:spPr>
            <a:xfrm>
              <a:off x="0" y="0"/>
              <a:ext cx="6023712" cy="8026400"/>
            </a:xfrm>
            <a:prstGeom prst="rect">
              <a:avLst/>
            </a:prstGeom>
            <a:ln>
              <a:noFill/>
            </a:ln>
            <a:effectLst/>
          </p:spPr>
        </p:pic>
        <p:pic>
          <p:nvPicPr>
            <p:cNvPr id="183" name="Picture 182"/>
            <p:cNvPicPr/>
            <p:nvPr/>
          </p:nvPicPr>
          <p:blipFill>
            <a:blip r:embed="rId3">
              <a:extLst/>
            </a:blip>
            <a:stretch>
              <a:fillRect/>
            </a:stretch>
          </p:blipFill>
          <p:spPr>
            <a:xfrm>
              <a:off x="-81208" y="-63500"/>
              <a:ext cx="6168420" cy="8166100"/>
            </a:xfrm>
            <a:prstGeom prst="rect">
              <a:avLst/>
            </a:prstGeom>
            <a:effectLst/>
          </p:spPr>
        </p:pic>
      </p:grpSp>
      <p:sp>
        <p:nvSpPr>
          <p:cNvPr id="186" name="Shape 186"/>
          <p:cNvSpPr/>
          <p:nvPr/>
        </p:nvSpPr>
        <p:spPr>
          <a:xfrm>
            <a:off x="1041400" y="3810000"/>
            <a:ext cx="444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He took the throne after Sennacherib was murdered (Isaiah 37:38). He is also mentioned in Ezra 4:2.</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p:cNvSpPr>
          <p:nvPr>
            <p:ph type="title"/>
          </p:nvPr>
        </p:nvSpPr>
        <p:spPr>
          <a:xfrm>
            <a:off x="689317" y="787400"/>
            <a:ext cx="6308383" cy="2870200"/>
          </a:xfrm>
          <a:prstGeom prst="rect">
            <a:avLst/>
          </a:prstGeom>
        </p:spPr>
        <p:txBody>
          <a:bodyPr>
            <a:normAutofit/>
          </a:bodyPr>
          <a:lstStyle>
            <a:lvl1pPr>
              <a:defRPr sz="6600"/>
            </a:lvl1pPr>
          </a:lstStyle>
          <a:p>
            <a:pPr lvl="0">
              <a:defRPr sz="1800">
                <a:solidFill>
                  <a:srgbClr val="000000"/>
                </a:solidFill>
              </a:defRPr>
            </a:pPr>
            <a:r>
              <a:rPr sz="6600" dirty="0" err="1">
                <a:solidFill>
                  <a:srgbClr val="DEDDDE"/>
                </a:solidFill>
              </a:rPr>
              <a:t>Asshurbanipal</a:t>
            </a:r>
            <a:endParaRPr sz="6600" dirty="0">
              <a:solidFill>
                <a:srgbClr val="DEDDDE"/>
              </a:solidFill>
            </a:endParaRPr>
          </a:p>
        </p:txBody>
      </p:sp>
      <p:grpSp>
        <p:nvGrpSpPr>
          <p:cNvPr id="191" name="Group 191"/>
          <p:cNvGrpSpPr/>
          <p:nvPr/>
        </p:nvGrpSpPr>
        <p:grpSpPr>
          <a:xfrm>
            <a:off x="6233328" y="876300"/>
            <a:ext cx="6034872" cy="7988300"/>
            <a:chOff x="-81096" y="-63500"/>
            <a:chExt cx="6034870" cy="7988300"/>
          </a:xfrm>
        </p:grpSpPr>
        <p:pic>
          <p:nvPicPr>
            <p:cNvPr id="190" name="British musem assyria 232 - Version 2.jpg"/>
            <p:cNvPicPr/>
            <p:nvPr/>
          </p:nvPicPr>
          <p:blipFill>
            <a:blip r:embed="rId2">
              <a:extLst/>
            </a:blip>
            <a:srcRect t="3781" r="83" b="3831"/>
            <a:stretch>
              <a:fillRect/>
            </a:stretch>
          </p:blipFill>
          <p:spPr>
            <a:xfrm>
              <a:off x="0" y="0"/>
              <a:ext cx="5890274" cy="7848600"/>
            </a:xfrm>
            <a:prstGeom prst="rect">
              <a:avLst/>
            </a:prstGeom>
            <a:ln>
              <a:noFill/>
            </a:ln>
            <a:effectLst/>
          </p:spPr>
        </p:pic>
        <p:pic>
          <p:nvPicPr>
            <p:cNvPr id="189" name="Picture 188"/>
            <p:cNvPicPr/>
            <p:nvPr/>
          </p:nvPicPr>
          <p:blipFill>
            <a:blip r:embed="rId3">
              <a:extLst/>
            </a:blip>
            <a:stretch>
              <a:fillRect/>
            </a:stretch>
          </p:blipFill>
          <p:spPr>
            <a:xfrm>
              <a:off x="-81097" y="-63500"/>
              <a:ext cx="6034871" cy="7988300"/>
            </a:xfrm>
            <a:prstGeom prst="rect">
              <a:avLst/>
            </a:prstGeom>
            <a:effectLst/>
          </p:spPr>
        </p:pic>
      </p:grpSp>
      <p:sp>
        <p:nvSpPr>
          <p:cNvPr id="192" name="Shape 192"/>
          <p:cNvSpPr/>
          <p:nvPr/>
        </p:nvSpPr>
        <p:spPr>
          <a:xfrm>
            <a:off x="1041400" y="3810000"/>
            <a:ext cx="4445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dirty="0">
                <a:solidFill>
                  <a:srgbClr val="94E3FE"/>
                </a:solidFill>
              </a:rPr>
              <a:t>He destroyed Thebes in Egypt and collected a great library. He is mentioned in Ezra 4:10.</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a:spLocks noGrp="1"/>
          </p:cNvSpPr>
          <p:nvPr>
            <p:ph type="title"/>
          </p:nvPr>
        </p:nvSpPr>
        <p:spPr>
          <a:xfrm>
            <a:off x="1041400" y="787400"/>
            <a:ext cx="49657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Assyria’s Palaces</a:t>
            </a:r>
          </a:p>
        </p:txBody>
      </p:sp>
      <p:sp>
        <p:nvSpPr>
          <p:cNvPr id="195" name="Shape 195"/>
          <p:cNvSpPr/>
          <p:nvPr/>
        </p:nvSpPr>
        <p:spPr>
          <a:xfrm>
            <a:off x="1041400" y="3810000"/>
            <a:ext cx="505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Sennacherib’s palace in Nineveh had 71 rooms and was called “the Palace without a Rival.” </a:t>
            </a:r>
          </a:p>
        </p:txBody>
      </p:sp>
      <p:grpSp>
        <p:nvGrpSpPr>
          <p:cNvPr id="198" name="Group 198"/>
          <p:cNvGrpSpPr/>
          <p:nvPr/>
        </p:nvGrpSpPr>
        <p:grpSpPr>
          <a:xfrm>
            <a:off x="6375400" y="952500"/>
            <a:ext cx="5930901" cy="7849878"/>
            <a:chOff x="-81008" y="-63500"/>
            <a:chExt cx="5930900" cy="7849877"/>
          </a:xfrm>
        </p:grpSpPr>
        <p:pic>
          <p:nvPicPr>
            <p:cNvPr id="197" name="British Museum misc 552.jpg"/>
            <p:cNvPicPr/>
            <p:nvPr/>
          </p:nvPicPr>
          <p:blipFill>
            <a:blip r:embed="rId2">
              <a:extLst/>
            </a:blip>
            <a:srcRect t="15866" b="15733"/>
            <a:stretch>
              <a:fillRect/>
            </a:stretch>
          </p:blipFill>
          <p:spPr>
            <a:xfrm>
              <a:off x="0" y="0"/>
              <a:ext cx="5786392" cy="7710178"/>
            </a:xfrm>
            <a:prstGeom prst="rect">
              <a:avLst/>
            </a:prstGeom>
            <a:ln>
              <a:noFill/>
            </a:ln>
            <a:effectLst/>
          </p:spPr>
        </p:pic>
        <p:pic>
          <p:nvPicPr>
            <p:cNvPr id="196" name="Picture 195"/>
            <p:cNvPicPr/>
            <p:nvPr/>
          </p:nvPicPr>
          <p:blipFill>
            <a:blip r:embed="rId3">
              <a:extLst/>
            </a:blip>
            <a:stretch>
              <a:fillRect/>
            </a:stretch>
          </p:blipFill>
          <p:spPr>
            <a:xfrm>
              <a:off x="-81009" y="-63500"/>
              <a:ext cx="5930901" cy="7849878"/>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British musem assyria 84 - Version 2.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oriental museum 172.jpg"/>
          <p:cNvPicPr/>
          <p:nvPr/>
        </p:nvPicPr>
        <p:blipFill>
          <a:blip r:embed="rId2">
            <a:extLst/>
          </a:blip>
          <a:stretch>
            <a:fillRect/>
          </a:stretch>
        </p:blipFill>
        <p:spPr>
          <a:xfrm>
            <a:off x="495299" y="1737085"/>
            <a:ext cx="12014201" cy="6273801"/>
          </a:xfrm>
          <a:prstGeom prst="rect">
            <a:avLst/>
          </a:prstGeom>
          <a:ln w="12700">
            <a:miter lim="400000"/>
          </a:ln>
        </p:spPr>
      </p:pic>
      <p:sp>
        <p:nvSpPr>
          <p:cNvPr id="203" name="Shape 203"/>
          <p:cNvSpPr/>
          <p:nvPr/>
        </p:nvSpPr>
        <p:spPr>
          <a:xfrm>
            <a:off x="952500" y="5626100"/>
            <a:ext cx="50546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A drawing of Sennacherib’s palace from the Oriental Institute</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4" name="Shape 84"/>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Five</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Assyria’s Palaces</a:t>
            </a:r>
          </a:p>
        </p:txBody>
      </p:sp>
      <p:sp>
        <p:nvSpPr>
          <p:cNvPr id="206" name="Shape 206"/>
          <p:cNvSpPr/>
          <p:nvPr/>
        </p:nvSpPr>
        <p:spPr>
          <a:xfrm>
            <a:off x="1041400" y="3810000"/>
            <a:ext cx="5054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rooms were lined with stone slabs covered with bas-reliefs depicting hunting and military exploits.</a:t>
            </a:r>
          </a:p>
        </p:txBody>
      </p:sp>
      <p:grpSp>
        <p:nvGrpSpPr>
          <p:cNvPr id="209" name="Group 209"/>
          <p:cNvGrpSpPr/>
          <p:nvPr/>
        </p:nvGrpSpPr>
        <p:grpSpPr>
          <a:xfrm>
            <a:off x="7196835" y="787400"/>
            <a:ext cx="5033265" cy="6654800"/>
            <a:chOff x="-76200" y="-63500"/>
            <a:chExt cx="5033264" cy="6654800"/>
          </a:xfrm>
        </p:grpSpPr>
        <p:pic>
          <p:nvPicPr>
            <p:cNvPr id="208" name="British Museum misc 72.jpg"/>
            <p:cNvPicPr/>
            <p:nvPr/>
          </p:nvPicPr>
          <p:blipFill>
            <a:blip r:embed="rId2">
              <a:extLst/>
            </a:blip>
            <a:srcRect l="6474" r="6546"/>
            <a:stretch>
              <a:fillRect/>
            </a:stretch>
          </p:blipFill>
          <p:spPr>
            <a:xfrm>
              <a:off x="0" y="0"/>
              <a:ext cx="4893565" cy="6515100"/>
            </a:xfrm>
            <a:prstGeom prst="rect">
              <a:avLst/>
            </a:prstGeom>
            <a:ln>
              <a:noFill/>
            </a:ln>
            <a:effectLst/>
          </p:spPr>
        </p:pic>
        <p:pic>
          <p:nvPicPr>
            <p:cNvPr id="207" name="Picture 206"/>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 name="British musem assyria 106 - Version 2.jpg"/>
          <p:cNvPicPr/>
          <p:nvPr/>
        </p:nvPicPr>
        <p:blipFill>
          <a:blip r:embed="rId2">
            <a:extLst/>
          </a:blip>
          <a:stretch>
            <a:fillRect/>
          </a:stretch>
        </p:blipFill>
        <p:spPr>
          <a:xfrm>
            <a:off x="-12700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3" name="Louvre misc 116.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oriental museum 115.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Shape 217"/>
          <p:cNvSpPr/>
          <p:nvPr/>
        </p:nvSpPr>
        <p:spPr>
          <a:xfrm>
            <a:off x="1041400" y="3467100"/>
            <a:ext cx="4813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Nineveh’s walls were 30 feet high and 45 feet thick and had 15 great gates. The inner city wall was seven miles in circuit and was fronted by a deep moat.</a:t>
            </a:r>
          </a:p>
        </p:txBody>
      </p:sp>
      <p:grpSp>
        <p:nvGrpSpPr>
          <p:cNvPr id="220" name="Group 220"/>
          <p:cNvGrpSpPr/>
          <p:nvPr/>
        </p:nvGrpSpPr>
        <p:grpSpPr>
          <a:xfrm>
            <a:off x="7196835" y="787400"/>
            <a:ext cx="5033265" cy="6654800"/>
            <a:chOff x="-76200" y="-63500"/>
            <a:chExt cx="5033264" cy="6654800"/>
          </a:xfrm>
        </p:grpSpPr>
        <p:pic>
          <p:nvPicPr>
            <p:cNvPr id="219" name="British Museum misc 482 - Version 2.jpg"/>
            <p:cNvPicPr/>
            <p:nvPr/>
          </p:nvPicPr>
          <p:blipFill>
            <a:blip r:embed="rId2">
              <a:extLst/>
            </a:blip>
            <a:srcRect l="21768" r="21815"/>
            <a:stretch>
              <a:fillRect/>
            </a:stretch>
          </p:blipFill>
          <p:spPr>
            <a:xfrm>
              <a:off x="0" y="0"/>
              <a:ext cx="4893565" cy="6515100"/>
            </a:xfrm>
            <a:prstGeom prst="rect">
              <a:avLst/>
            </a:prstGeom>
            <a:ln>
              <a:noFill/>
            </a:ln>
            <a:effectLst/>
          </p:spPr>
        </p:pic>
        <p:pic>
          <p:nvPicPr>
            <p:cNvPr id="218" name="Picture 217"/>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p:nvPr/>
        </p:nvSpPr>
        <p:spPr>
          <a:xfrm>
            <a:off x="1041400" y="4978400"/>
            <a:ext cx="4749800" cy="4330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Water was brought into the city by canals and aqueducts from as far as 25 miles away.</a:t>
            </a:r>
          </a:p>
        </p:txBody>
      </p:sp>
      <p:grpSp>
        <p:nvGrpSpPr>
          <p:cNvPr id="225" name="Group 225"/>
          <p:cNvGrpSpPr/>
          <p:nvPr/>
        </p:nvGrpSpPr>
        <p:grpSpPr>
          <a:xfrm>
            <a:off x="7196835" y="787400"/>
            <a:ext cx="5033265" cy="6654800"/>
            <a:chOff x="-76200" y="-63500"/>
            <a:chExt cx="5033264" cy="6654800"/>
          </a:xfrm>
        </p:grpSpPr>
        <p:pic>
          <p:nvPicPr>
            <p:cNvPr id="224" name="British Museum misc 482 - Version 2.jpg"/>
            <p:cNvPicPr/>
            <p:nvPr/>
          </p:nvPicPr>
          <p:blipFill>
            <a:blip r:embed="rId2">
              <a:extLst/>
            </a:blip>
            <a:srcRect l="21768" r="21815"/>
            <a:stretch>
              <a:fillRect/>
            </a:stretch>
          </p:blipFill>
          <p:spPr>
            <a:xfrm>
              <a:off x="0" y="0"/>
              <a:ext cx="4893565" cy="6515100"/>
            </a:xfrm>
            <a:prstGeom prst="rect">
              <a:avLst/>
            </a:prstGeom>
            <a:ln>
              <a:noFill/>
            </a:ln>
            <a:effectLst/>
          </p:spPr>
        </p:pic>
        <p:pic>
          <p:nvPicPr>
            <p:cNvPr id="223" name="Picture 222"/>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p:nvPr/>
        </p:nvSpPr>
        <p:spPr>
          <a:xfrm>
            <a:off x="1041400" y="6362700"/>
            <a:ext cx="4749800" cy="2692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These were the gates at Shalmaneser’s palace. </a:t>
            </a:r>
          </a:p>
        </p:txBody>
      </p:sp>
      <p:grpSp>
        <p:nvGrpSpPr>
          <p:cNvPr id="230" name="Group 230"/>
          <p:cNvGrpSpPr/>
          <p:nvPr/>
        </p:nvGrpSpPr>
        <p:grpSpPr>
          <a:xfrm>
            <a:off x="5886478" y="533400"/>
            <a:ext cx="6559523" cy="8686800"/>
            <a:chOff x="-82521" y="-63500"/>
            <a:chExt cx="6559522" cy="8686800"/>
          </a:xfrm>
        </p:grpSpPr>
        <p:pic>
          <p:nvPicPr>
            <p:cNvPr id="229" name="British musem assyria 56.jpg"/>
            <p:cNvPicPr/>
            <p:nvPr/>
          </p:nvPicPr>
          <p:blipFill>
            <a:blip r:embed="rId2">
              <a:extLst/>
            </a:blip>
            <a:srcRect t="1076" b="18421"/>
            <a:stretch>
              <a:fillRect/>
            </a:stretch>
          </p:blipFill>
          <p:spPr>
            <a:xfrm>
              <a:off x="0" y="0"/>
              <a:ext cx="6413500" cy="8547100"/>
            </a:xfrm>
            <a:prstGeom prst="rect">
              <a:avLst/>
            </a:prstGeom>
            <a:ln>
              <a:noFill/>
            </a:ln>
            <a:effectLst/>
          </p:spPr>
        </p:pic>
        <p:pic>
          <p:nvPicPr>
            <p:cNvPr id="228" name="Picture 227"/>
            <p:cNvPicPr/>
            <p:nvPr/>
          </p:nvPicPr>
          <p:blipFill>
            <a:blip r:embed="rId3">
              <a:extLst/>
            </a:blip>
            <a:stretch>
              <a:fillRect/>
            </a:stretch>
          </p:blipFill>
          <p:spPr>
            <a:xfrm>
              <a:off x="-82522" y="-63500"/>
              <a:ext cx="6559523" cy="8686800"/>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p:nvPr/>
        </p:nvSpPr>
        <p:spPr>
          <a:xfrm>
            <a:off x="1041400" y="5448300"/>
            <a:ext cx="4749800" cy="360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They were made of wood reinforced by strips of bronze embossed with military scenes.  </a:t>
            </a:r>
          </a:p>
        </p:txBody>
      </p:sp>
      <p:grpSp>
        <p:nvGrpSpPr>
          <p:cNvPr id="235" name="Group 235"/>
          <p:cNvGrpSpPr/>
          <p:nvPr/>
        </p:nvGrpSpPr>
        <p:grpSpPr>
          <a:xfrm>
            <a:off x="5886478" y="533400"/>
            <a:ext cx="6559523" cy="8686800"/>
            <a:chOff x="-76200" y="-63500"/>
            <a:chExt cx="6559522" cy="8686800"/>
          </a:xfrm>
        </p:grpSpPr>
        <p:pic>
          <p:nvPicPr>
            <p:cNvPr id="234" name="British musem assyria 66.jpg"/>
            <p:cNvPicPr/>
            <p:nvPr/>
          </p:nvPicPr>
          <p:blipFill>
            <a:blip r:embed="rId2">
              <a:extLst/>
            </a:blip>
            <a:srcRect l="24975" r="25024"/>
            <a:stretch>
              <a:fillRect/>
            </a:stretch>
          </p:blipFill>
          <p:spPr>
            <a:xfrm>
              <a:off x="0" y="0"/>
              <a:ext cx="6419822" cy="8547100"/>
            </a:xfrm>
            <a:prstGeom prst="rect">
              <a:avLst/>
            </a:prstGeom>
            <a:ln>
              <a:noFill/>
            </a:ln>
            <a:effectLst/>
          </p:spPr>
        </p:pic>
        <p:pic>
          <p:nvPicPr>
            <p:cNvPr id="233" name="Picture 232"/>
            <p:cNvPicPr/>
            <p:nvPr/>
          </p:nvPicPr>
          <p:blipFill>
            <a:blip r:embed="rId3">
              <a:extLst/>
            </a:blip>
            <a:stretch>
              <a:fillRect/>
            </a:stretch>
          </p:blipFill>
          <p:spPr>
            <a:xfrm>
              <a:off x="-76200" y="-63500"/>
              <a:ext cx="6559522" cy="8686800"/>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p:nvPr/>
        </p:nvSpPr>
        <p:spPr>
          <a:xfrm>
            <a:off x="914400" y="2705100"/>
            <a:ext cx="4749800" cy="6515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throne rooms of the palaces were guarded by lamassu, which were human-headed winged bulls or lions. These are idolatrous creatures. The head signifies intelligence; the wings speed; the body power.</a:t>
            </a:r>
          </a:p>
        </p:txBody>
      </p:sp>
      <p:grpSp>
        <p:nvGrpSpPr>
          <p:cNvPr id="240" name="Group 240"/>
          <p:cNvGrpSpPr/>
          <p:nvPr/>
        </p:nvGrpSpPr>
        <p:grpSpPr>
          <a:xfrm>
            <a:off x="5886478" y="533400"/>
            <a:ext cx="6559523" cy="8686800"/>
            <a:chOff x="-82521" y="-63500"/>
            <a:chExt cx="6559522" cy="8686800"/>
          </a:xfrm>
        </p:grpSpPr>
        <p:pic>
          <p:nvPicPr>
            <p:cNvPr id="239" name="British musem assyria 92.jpg"/>
            <p:cNvPicPr/>
            <p:nvPr/>
          </p:nvPicPr>
          <p:blipFill>
            <a:blip r:embed="rId2">
              <a:extLst/>
            </a:blip>
            <a:srcRect t="5657" b="5789"/>
            <a:stretch>
              <a:fillRect/>
            </a:stretch>
          </p:blipFill>
          <p:spPr>
            <a:xfrm>
              <a:off x="0" y="0"/>
              <a:ext cx="6413500" cy="8547100"/>
            </a:xfrm>
            <a:prstGeom prst="rect">
              <a:avLst/>
            </a:prstGeom>
            <a:ln>
              <a:noFill/>
            </a:ln>
            <a:effectLst/>
          </p:spPr>
        </p:pic>
        <p:pic>
          <p:nvPicPr>
            <p:cNvPr id="238" name="Picture 237"/>
            <p:cNvPicPr/>
            <p:nvPr/>
          </p:nvPicPr>
          <p:blipFill>
            <a:blip r:embed="rId3">
              <a:extLst/>
            </a:blip>
            <a:stretch>
              <a:fillRect/>
            </a:stretch>
          </p:blipFill>
          <p:spPr>
            <a:xfrm>
              <a:off x="-82522" y="-63500"/>
              <a:ext cx="6559523" cy="8686800"/>
            </a:xfrm>
            <a:prstGeom prst="rect">
              <a:avLst/>
            </a:prstGeom>
            <a:effectLst/>
          </p:spPr>
        </p:pic>
      </p:gr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p:nvPr/>
        </p:nvSpPr>
        <p:spPr>
          <a:xfrm>
            <a:off x="787400" y="5283200"/>
            <a:ext cx="4749800" cy="3505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They had five legs so that when viewed from the front they appeared to be standing still. </a:t>
            </a:r>
          </a:p>
        </p:txBody>
      </p:sp>
      <p:grpSp>
        <p:nvGrpSpPr>
          <p:cNvPr id="245" name="Group 245"/>
          <p:cNvGrpSpPr/>
          <p:nvPr/>
        </p:nvGrpSpPr>
        <p:grpSpPr>
          <a:xfrm>
            <a:off x="5886478" y="533400"/>
            <a:ext cx="6559523" cy="8686800"/>
            <a:chOff x="-82521" y="-63500"/>
            <a:chExt cx="6559522" cy="8686800"/>
          </a:xfrm>
        </p:grpSpPr>
        <p:pic>
          <p:nvPicPr>
            <p:cNvPr id="244" name="Louvre misc 75.jpg"/>
            <p:cNvPicPr/>
            <p:nvPr/>
          </p:nvPicPr>
          <p:blipFill>
            <a:blip r:embed="rId2">
              <a:extLst/>
            </a:blip>
            <a:srcRect t="10657" b="789"/>
            <a:stretch>
              <a:fillRect/>
            </a:stretch>
          </p:blipFill>
          <p:spPr>
            <a:xfrm>
              <a:off x="0" y="0"/>
              <a:ext cx="6413500" cy="8547100"/>
            </a:xfrm>
            <a:prstGeom prst="rect">
              <a:avLst/>
            </a:prstGeom>
            <a:ln>
              <a:noFill/>
            </a:ln>
            <a:effectLst/>
          </p:spPr>
        </p:pic>
        <p:pic>
          <p:nvPicPr>
            <p:cNvPr id="243" name="Picture 242"/>
            <p:cNvPicPr/>
            <p:nvPr/>
          </p:nvPicPr>
          <p:blipFill>
            <a:blip r:embed="rId3">
              <a:extLst/>
            </a:blip>
            <a:stretch>
              <a:fillRect/>
            </a:stretch>
          </p:blipFill>
          <p:spPr>
            <a:xfrm>
              <a:off x="-82522" y="-63500"/>
              <a:ext cx="6559523" cy="8686800"/>
            </a:xfrm>
            <a:prstGeom prst="rect">
              <a:avLst/>
            </a:prstGeom>
            <a:effectLst/>
          </p:spPr>
        </p:pic>
      </p:gr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8"/>
          <p:cNvGrpSpPr/>
          <p:nvPr/>
        </p:nvGrpSpPr>
        <p:grpSpPr>
          <a:xfrm>
            <a:off x="7196835" y="787400"/>
            <a:ext cx="5176352" cy="6845300"/>
            <a:chOff x="-80383" y="-63500"/>
            <a:chExt cx="5176350" cy="6845300"/>
          </a:xfrm>
        </p:grpSpPr>
        <p:pic>
          <p:nvPicPr>
            <p:cNvPr id="87" name="British musem assyria 296.jpg"/>
            <p:cNvPicPr/>
            <p:nvPr/>
          </p:nvPicPr>
          <p:blipFill>
            <a:blip r:embed="rId2">
              <a:extLst/>
            </a:blip>
            <a:srcRect t="5851" r="187" b="5853"/>
            <a:stretch>
              <a:fillRect/>
            </a:stretch>
          </p:blipFill>
          <p:spPr>
            <a:xfrm>
              <a:off x="0" y="0"/>
              <a:ext cx="5032468" cy="6705600"/>
            </a:xfrm>
            <a:prstGeom prst="rect">
              <a:avLst/>
            </a:prstGeom>
            <a:ln>
              <a:noFill/>
            </a:ln>
            <a:effectLst/>
          </p:spPr>
        </p:pic>
        <p:pic>
          <p:nvPicPr>
            <p:cNvPr id="86" name="Picture 85"/>
            <p:cNvPicPr/>
            <p:nvPr/>
          </p:nvPicPr>
          <p:blipFill>
            <a:blip r:embed="rId3">
              <a:extLst/>
            </a:blip>
            <a:stretch>
              <a:fillRect/>
            </a:stretch>
          </p:blipFill>
          <p:spPr>
            <a:xfrm>
              <a:off x="-80384" y="-63500"/>
              <a:ext cx="5176352" cy="6845300"/>
            </a:xfrm>
            <a:prstGeom prst="rect">
              <a:avLst/>
            </a:prstGeom>
            <a:effectLst/>
          </p:spPr>
        </p:pic>
      </p:grpSp>
      <p:sp>
        <p:nvSpPr>
          <p:cNvPr id="89" name="Shape 89"/>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Assyria</a:t>
            </a:r>
          </a:p>
        </p:txBody>
      </p:sp>
      <p:sp>
        <p:nvSpPr>
          <p:cNvPr id="90" name="Shape 90"/>
          <p:cNvSpPr>
            <a:spLocks noGrp="1"/>
          </p:cNvSpPr>
          <p:nvPr>
            <p:ph type="body" idx="1"/>
          </p:nvPr>
        </p:nvSpPr>
        <p:spPr>
          <a:xfrm>
            <a:off x="1041400" y="3810000"/>
            <a:ext cx="56007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The Assyrian Empire, which was such a thorn in Israel’s side during her kingdom period, traces its history back to the days of Nimrod and another ruler in that day named Asshur (Genesis 10:8-12).</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 name="Louvre misc 95.jpg"/>
          <p:cNvPicPr/>
          <p:nvPr/>
        </p:nvPicPr>
        <p:blipFill>
          <a:blip r:embed="rId2">
            <a:extLst/>
          </a:blip>
          <a:stretch>
            <a:fillRect/>
          </a:stretch>
        </p:blipFill>
        <p:spPr>
          <a:xfrm>
            <a:off x="3403600" y="957560"/>
            <a:ext cx="8890000" cy="7835901"/>
          </a:xfrm>
          <a:prstGeom prst="rect">
            <a:avLst/>
          </a:prstGeom>
          <a:ln w="12700">
            <a:miter lim="400000"/>
          </a:ln>
        </p:spPr>
      </p:pic>
      <p:sp>
        <p:nvSpPr>
          <p:cNvPr id="248" name="Shape 248"/>
          <p:cNvSpPr/>
          <p:nvPr/>
        </p:nvSpPr>
        <p:spPr>
          <a:xfrm>
            <a:off x="596900" y="990600"/>
            <a:ext cx="3467100" cy="6515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But when viewed from the side they appeared to be walking. </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British musem assyria 10.jpg"/>
          <p:cNvPicPr/>
          <p:nvPr/>
        </p:nvPicPr>
        <p:blipFill>
          <a:blip r:embed="rId2">
            <a:extLst/>
          </a:blip>
          <a:stretch>
            <a:fillRect/>
          </a:stretch>
        </p:blipFill>
        <p:spPr>
          <a:xfrm>
            <a:off x="3607460" y="528463"/>
            <a:ext cx="5778501" cy="8674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 name="British musem assyria 84 - Version 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5400" dirty="0">
                <a:solidFill>
                  <a:srgbClr val="DEDDDE"/>
                </a:solidFill>
              </a:rPr>
              <a:t>Assyria’s Grand Library</a:t>
            </a:r>
          </a:p>
        </p:txBody>
      </p:sp>
      <p:sp>
        <p:nvSpPr>
          <p:cNvPr id="255" name="Shape 255"/>
          <p:cNvSpPr/>
          <p:nvPr/>
        </p:nvSpPr>
        <p:spPr>
          <a:xfrm>
            <a:off x="1041400" y="3810000"/>
            <a:ext cx="4762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Archaeologists unearthed a 30,000-volume library belonging to Ashurbanipal.</a:t>
            </a:r>
          </a:p>
        </p:txBody>
      </p:sp>
      <p:grpSp>
        <p:nvGrpSpPr>
          <p:cNvPr id="258" name="Group 258"/>
          <p:cNvGrpSpPr/>
          <p:nvPr/>
        </p:nvGrpSpPr>
        <p:grpSpPr>
          <a:xfrm>
            <a:off x="6652880" y="825500"/>
            <a:ext cx="5729620" cy="7581900"/>
            <a:chOff x="-76200" y="-63500"/>
            <a:chExt cx="5729619" cy="7581900"/>
          </a:xfrm>
        </p:grpSpPr>
        <p:pic>
          <p:nvPicPr>
            <p:cNvPr id="257" name="British Museum misc 500.jpg"/>
            <p:cNvPicPr/>
            <p:nvPr/>
          </p:nvPicPr>
          <p:blipFill>
            <a:blip r:embed="rId2">
              <a:extLst/>
            </a:blip>
            <a:srcRect l="19375" r="19267"/>
            <a:stretch>
              <a:fillRect/>
            </a:stretch>
          </p:blipFill>
          <p:spPr>
            <a:xfrm>
              <a:off x="0" y="0"/>
              <a:ext cx="5589920" cy="7442200"/>
            </a:xfrm>
            <a:prstGeom prst="rect">
              <a:avLst/>
            </a:prstGeom>
            <a:ln>
              <a:noFill/>
            </a:ln>
            <a:effectLst/>
          </p:spPr>
        </p:pic>
        <p:pic>
          <p:nvPicPr>
            <p:cNvPr id="256" name="Picture 255"/>
            <p:cNvPicPr/>
            <p:nvPr/>
          </p:nvPicPr>
          <p:blipFill>
            <a:blip r:embed="rId3">
              <a:extLst/>
            </a:blip>
            <a:stretch>
              <a:fillRect/>
            </a:stretch>
          </p:blipFill>
          <p:spPr>
            <a:xfrm>
              <a:off x="-76200" y="-63500"/>
              <a:ext cx="5729620" cy="7581900"/>
            </a:xfrm>
            <a:prstGeom prst="rect">
              <a:avLst/>
            </a:prstGeom>
            <a:effectLst/>
          </p:spPr>
        </p:pic>
      </p:gr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 name="british museum 78.jpg"/>
          <p:cNvPicPr/>
          <p:nvPr/>
        </p:nvPicPr>
        <p:blipFill>
          <a:blip r:embed="rId2">
            <a:extLst/>
          </a:blip>
          <a:stretch>
            <a:fillRect/>
          </a:stretch>
        </p:blipFill>
        <p:spPr>
          <a:xfrm>
            <a:off x="0" y="-152400"/>
            <a:ext cx="13004800" cy="9753600"/>
          </a:xfrm>
          <a:prstGeom prst="rect">
            <a:avLst/>
          </a:prstGeom>
          <a:ln w="12700">
            <a:miter lim="400000"/>
          </a:ln>
        </p:spPr>
      </p:pic>
      <p:sp>
        <p:nvSpPr>
          <p:cNvPr id="261" name="Shape 261"/>
          <p:cNvSpPr/>
          <p:nvPr/>
        </p:nvSpPr>
        <p:spPr>
          <a:xfrm>
            <a:off x="1143000" y="5918200"/>
            <a:ext cx="4762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Some of the books are on display at the British Museum</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p:cNvSpPr/>
          <p:nvPr/>
        </p:nvSpPr>
        <p:spPr>
          <a:xfrm>
            <a:off x="1041400" y="3810000"/>
            <a:ext cx="38227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surviving books are written on clay tablets, but the original library would have been vastly larger.</a:t>
            </a:r>
          </a:p>
        </p:txBody>
      </p:sp>
      <p:grpSp>
        <p:nvGrpSpPr>
          <p:cNvPr id="266" name="Group 266"/>
          <p:cNvGrpSpPr/>
          <p:nvPr/>
        </p:nvGrpSpPr>
        <p:grpSpPr>
          <a:xfrm>
            <a:off x="5975829" y="787400"/>
            <a:ext cx="6254271" cy="8280400"/>
            <a:chOff x="-76200" y="-63500"/>
            <a:chExt cx="6254270" cy="8280400"/>
          </a:xfrm>
        </p:grpSpPr>
        <p:pic>
          <p:nvPicPr>
            <p:cNvPr id="265" name="british museum 78.jpg"/>
            <p:cNvPicPr/>
            <p:nvPr/>
          </p:nvPicPr>
          <p:blipFill>
            <a:blip r:embed="rId2">
              <a:extLst/>
            </a:blip>
            <a:srcRect l="21882" r="21783"/>
            <a:stretch>
              <a:fillRect/>
            </a:stretch>
          </p:blipFill>
          <p:spPr>
            <a:xfrm>
              <a:off x="0" y="0"/>
              <a:ext cx="6114571" cy="8140700"/>
            </a:xfrm>
            <a:prstGeom prst="rect">
              <a:avLst/>
            </a:prstGeom>
            <a:ln>
              <a:noFill/>
            </a:ln>
            <a:effectLst/>
          </p:spPr>
        </p:pic>
        <p:pic>
          <p:nvPicPr>
            <p:cNvPr id="264" name="Picture 263"/>
            <p:cNvPicPr/>
            <p:nvPr/>
          </p:nvPicPr>
          <p:blipFill>
            <a:blip r:embed="rId3">
              <a:extLst/>
            </a:blip>
            <a:stretch>
              <a:fillRect/>
            </a:stretch>
          </p:blipFill>
          <p:spPr>
            <a:xfrm>
              <a:off x="-76200" y="-63500"/>
              <a:ext cx="6254271" cy="8280400"/>
            </a:xfrm>
            <a:prstGeom prst="rect">
              <a:avLst/>
            </a:prstGeom>
            <a:effectLst/>
          </p:spPr>
        </p:pic>
      </p:gr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p:nvPr/>
        </p:nvSpPr>
        <p:spPr>
          <a:xfrm>
            <a:off x="1041400" y="5486400"/>
            <a:ext cx="4394200" cy="382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books written on leather scrolls, wax boards, and papyri have perished.</a:t>
            </a:r>
          </a:p>
        </p:txBody>
      </p:sp>
      <p:grpSp>
        <p:nvGrpSpPr>
          <p:cNvPr id="271" name="Group 271"/>
          <p:cNvGrpSpPr/>
          <p:nvPr/>
        </p:nvGrpSpPr>
        <p:grpSpPr>
          <a:xfrm>
            <a:off x="6013985" y="787400"/>
            <a:ext cx="6216115" cy="8229600"/>
            <a:chOff x="-76200" y="-63500"/>
            <a:chExt cx="6216113" cy="8229600"/>
          </a:xfrm>
        </p:grpSpPr>
        <p:pic>
          <p:nvPicPr>
            <p:cNvPr id="270" name="british museum 78.jpg"/>
            <p:cNvPicPr/>
            <p:nvPr/>
          </p:nvPicPr>
          <p:blipFill>
            <a:blip r:embed="rId2">
              <a:extLst/>
            </a:blip>
            <a:srcRect l="21883" r="21783"/>
            <a:stretch>
              <a:fillRect/>
            </a:stretch>
          </p:blipFill>
          <p:spPr>
            <a:xfrm>
              <a:off x="0" y="0"/>
              <a:ext cx="6076414" cy="8089900"/>
            </a:xfrm>
            <a:prstGeom prst="rect">
              <a:avLst/>
            </a:prstGeom>
            <a:ln>
              <a:noFill/>
            </a:ln>
            <a:effectLst/>
          </p:spPr>
        </p:pic>
        <p:pic>
          <p:nvPicPr>
            <p:cNvPr id="269" name="Picture 268"/>
            <p:cNvPicPr/>
            <p:nvPr/>
          </p:nvPicPr>
          <p:blipFill>
            <a:blip r:embed="rId3">
              <a:extLst/>
            </a:blip>
            <a:stretch>
              <a:fillRect/>
            </a:stretch>
          </p:blipFill>
          <p:spPr>
            <a:xfrm>
              <a:off x="-76200" y="-63500"/>
              <a:ext cx="6216114" cy="8229600"/>
            </a:xfrm>
            <a:prstGeom prst="rect">
              <a:avLst/>
            </a:prstGeom>
            <a:effectLst/>
          </p:spPr>
        </p:pic>
      </p:gr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p:nvPr/>
        </p:nvSpPr>
        <p:spPr>
          <a:xfrm>
            <a:off x="1041400" y="4216400"/>
            <a:ext cx="4584700" cy="5092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library was spread out into many rooms according to subject matter, such as history, religion, geography, science, and poetry. </a:t>
            </a:r>
          </a:p>
        </p:txBody>
      </p:sp>
      <p:grpSp>
        <p:nvGrpSpPr>
          <p:cNvPr id="276" name="Group 276"/>
          <p:cNvGrpSpPr/>
          <p:nvPr/>
        </p:nvGrpSpPr>
        <p:grpSpPr>
          <a:xfrm>
            <a:off x="5985368" y="787400"/>
            <a:ext cx="6244732" cy="8267700"/>
            <a:chOff x="-76200" y="-63500"/>
            <a:chExt cx="6244731" cy="8267700"/>
          </a:xfrm>
        </p:grpSpPr>
        <p:pic>
          <p:nvPicPr>
            <p:cNvPr id="275" name="british museum 78.jpg"/>
            <p:cNvPicPr/>
            <p:nvPr/>
          </p:nvPicPr>
          <p:blipFill>
            <a:blip r:embed="rId2">
              <a:extLst/>
            </a:blip>
            <a:srcRect l="21883" r="21783"/>
            <a:stretch>
              <a:fillRect/>
            </a:stretch>
          </p:blipFill>
          <p:spPr>
            <a:xfrm>
              <a:off x="0" y="0"/>
              <a:ext cx="6105032" cy="8128000"/>
            </a:xfrm>
            <a:prstGeom prst="rect">
              <a:avLst/>
            </a:prstGeom>
            <a:ln>
              <a:noFill/>
            </a:ln>
            <a:effectLst/>
          </p:spPr>
        </p:pic>
        <p:pic>
          <p:nvPicPr>
            <p:cNvPr id="274" name="Picture 273"/>
            <p:cNvPicPr/>
            <p:nvPr/>
          </p:nvPicPr>
          <p:blipFill>
            <a:blip r:embed="rId3">
              <a:extLst/>
            </a:blip>
            <a:stretch>
              <a:fillRect/>
            </a:stretch>
          </p:blipFill>
          <p:spPr>
            <a:xfrm>
              <a:off x="-76200" y="-63500"/>
              <a:ext cx="6244732" cy="8267700"/>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p:nvPr/>
        </p:nvSpPr>
        <p:spPr>
          <a:xfrm>
            <a:off x="1041400" y="5130800"/>
            <a:ext cx="4660900" cy="417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Each room contained a tablet near the door classifying the contents, and each section had a brief description.</a:t>
            </a:r>
          </a:p>
        </p:txBody>
      </p:sp>
      <p:grpSp>
        <p:nvGrpSpPr>
          <p:cNvPr id="281" name="Group 281"/>
          <p:cNvGrpSpPr/>
          <p:nvPr/>
        </p:nvGrpSpPr>
        <p:grpSpPr>
          <a:xfrm>
            <a:off x="6157073" y="787400"/>
            <a:ext cx="6073028" cy="8039100"/>
            <a:chOff x="-76200" y="-63500"/>
            <a:chExt cx="6073027" cy="8039100"/>
          </a:xfrm>
        </p:grpSpPr>
        <p:pic>
          <p:nvPicPr>
            <p:cNvPr id="280" name="British Museum misc 498.jpg"/>
            <p:cNvPicPr/>
            <p:nvPr/>
          </p:nvPicPr>
          <p:blipFill>
            <a:blip r:embed="rId2">
              <a:extLst/>
            </a:blip>
            <a:srcRect l="14877" r="14936"/>
            <a:stretch>
              <a:fillRect/>
            </a:stretch>
          </p:blipFill>
          <p:spPr>
            <a:xfrm>
              <a:off x="0" y="0"/>
              <a:ext cx="5933328" cy="7899400"/>
            </a:xfrm>
            <a:prstGeom prst="rect">
              <a:avLst/>
            </a:prstGeom>
            <a:ln>
              <a:noFill/>
            </a:ln>
            <a:effectLst/>
          </p:spPr>
        </p:pic>
        <p:pic>
          <p:nvPicPr>
            <p:cNvPr id="279" name="Picture 278"/>
            <p:cNvPicPr/>
            <p:nvPr/>
          </p:nvPicPr>
          <p:blipFill>
            <a:blip r:embed="rId3">
              <a:extLst/>
            </a:blip>
            <a:stretch>
              <a:fillRect/>
            </a:stretch>
          </p:blipFill>
          <p:spPr>
            <a:xfrm>
              <a:off x="-76200" y="-63500"/>
              <a:ext cx="6073028" cy="8039100"/>
            </a:xfrm>
            <a:prstGeom prst="rect">
              <a:avLst/>
            </a:prstGeom>
            <a:effectLst/>
          </p:spPr>
        </p:pic>
      </p:gr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hape 283"/>
          <p:cNvSpPr/>
          <p:nvPr/>
        </p:nvSpPr>
        <p:spPr>
          <a:xfrm>
            <a:off x="1041400" y="4826000"/>
            <a:ext cx="4660900" cy="4483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actual cataloging activities under Ashurbanipal’s direction would not be seen in Europe for centuries.”</a:t>
            </a:r>
          </a:p>
        </p:txBody>
      </p:sp>
      <p:grpSp>
        <p:nvGrpSpPr>
          <p:cNvPr id="286" name="Group 286"/>
          <p:cNvGrpSpPr/>
          <p:nvPr/>
        </p:nvGrpSpPr>
        <p:grpSpPr>
          <a:xfrm>
            <a:off x="6080759" y="787400"/>
            <a:ext cx="6149341" cy="8140700"/>
            <a:chOff x="-76200" y="-63500"/>
            <a:chExt cx="6149340" cy="8140700"/>
          </a:xfrm>
        </p:grpSpPr>
        <p:pic>
          <p:nvPicPr>
            <p:cNvPr id="285" name="british museum 78.jpg"/>
            <p:cNvPicPr/>
            <p:nvPr/>
          </p:nvPicPr>
          <p:blipFill>
            <a:blip r:embed="rId2">
              <a:extLst/>
            </a:blip>
            <a:srcRect l="21883" r="21783"/>
            <a:stretch>
              <a:fillRect/>
            </a:stretch>
          </p:blipFill>
          <p:spPr>
            <a:xfrm>
              <a:off x="0" y="0"/>
              <a:ext cx="6009641" cy="8001000"/>
            </a:xfrm>
            <a:prstGeom prst="rect">
              <a:avLst/>
            </a:prstGeom>
            <a:ln>
              <a:noFill/>
            </a:ln>
            <a:effectLst/>
          </p:spPr>
        </p:pic>
        <p:pic>
          <p:nvPicPr>
            <p:cNvPr id="284" name="Picture 283"/>
            <p:cNvPicPr/>
            <p:nvPr/>
          </p:nvPicPr>
          <p:blipFill>
            <a:blip r:embed="rId3">
              <a:extLst/>
            </a:blip>
            <a:stretch>
              <a:fillRect/>
            </a:stretch>
          </p:blipFill>
          <p:spPr>
            <a:xfrm>
              <a:off x="-76200" y="-63500"/>
              <a:ext cx="6149341" cy="8140700"/>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body" idx="1"/>
          </p:nvPr>
        </p:nvSpPr>
        <p:spPr>
          <a:xfrm>
            <a:off x="1092200" y="3517900"/>
            <a:ext cx="54610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“And Cush begat Nimrod: he began to be a mighty one in the earth.  He was a mighty hunter before the LORD: wherefore it is said, Even as Nimrod the mighty hunter before the LORD” (Genesis 10:8-9)</a:t>
            </a:r>
          </a:p>
        </p:txBody>
      </p:sp>
      <p:grpSp>
        <p:nvGrpSpPr>
          <p:cNvPr id="95" name="Group 95"/>
          <p:cNvGrpSpPr/>
          <p:nvPr/>
        </p:nvGrpSpPr>
        <p:grpSpPr>
          <a:xfrm>
            <a:off x="7196835" y="787400"/>
            <a:ext cx="5176352" cy="6845300"/>
            <a:chOff x="-80383" y="-63500"/>
            <a:chExt cx="5176350" cy="6845300"/>
          </a:xfrm>
        </p:grpSpPr>
        <p:pic>
          <p:nvPicPr>
            <p:cNvPr id="94" name="British musem assyria 296.jpg"/>
            <p:cNvPicPr/>
            <p:nvPr/>
          </p:nvPicPr>
          <p:blipFill>
            <a:blip r:embed="rId2">
              <a:extLst/>
            </a:blip>
            <a:srcRect t="5851" r="187" b="5853"/>
            <a:stretch>
              <a:fillRect/>
            </a:stretch>
          </p:blipFill>
          <p:spPr>
            <a:xfrm>
              <a:off x="0" y="0"/>
              <a:ext cx="5032468" cy="6705600"/>
            </a:xfrm>
            <a:prstGeom prst="rect">
              <a:avLst/>
            </a:prstGeom>
            <a:ln>
              <a:noFill/>
            </a:ln>
            <a:effectLst/>
          </p:spPr>
        </p:pic>
        <p:pic>
          <p:nvPicPr>
            <p:cNvPr id="93" name="Picture 92"/>
            <p:cNvPicPr/>
            <p:nvPr/>
          </p:nvPicPr>
          <p:blipFill>
            <a:blip r:embed="rId3">
              <a:extLst/>
            </a:blip>
            <a:stretch>
              <a:fillRect/>
            </a:stretch>
          </p:blipFill>
          <p:spPr>
            <a:xfrm>
              <a:off x="-80384" y="-63500"/>
              <a:ext cx="5176352" cy="6845300"/>
            </a:xfrm>
            <a:prstGeom prst="rect">
              <a:avLst/>
            </a:prstGeom>
            <a:effectLst/>
          </p:spPr>
        </p:pic>
      </p:gr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hape 288"/>
          <p:cNvSpPr/>
          <p:nvPr/>
        </p:nvSpPr>
        <p:spPr>
          <a:xfrm>
            <a:off x="1041400" y="4432300"/>
            <a:ext cx="5156200" cy="487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Assyrians were exceedingly cruel. It is no wonder God’s Word called Nineveh “the bloody city” (Nahum 3:1). </a:t>
            </a:r>
          </a:p>
        </p:txBody>
      </p:sp>
      <p:grpSp>
        <p:nvGrpSpPr>
          <p:cNvPr id="291" name="Group 291"/>
          <p:cNvGrpSpPr/>
          <p:nvPr/>
        </p:nvGrpSpPr>
        <p:grpSpPr>
          <a:xfrm>
            <a:off x="6290619" y="787400"/>
            <a:ext cx="5939481" cy="7861300"/>
            <a:chOff x="-76200" y="-63500"/>
            <a:chExt cx="5939479" cy="7861300"/>
          </a:xfrm>
        </p:grpSpPr>
        <p:pic>
          <p:nvPicPr>
            <p:cNvPr id="290" name="british museum 167.jpg"/>
            <p:cNvPicPr/>
            <p:nvPr/>
          </p:nvPicPr>
          <p:blipFill>
            <a:blip r:embed="rId2">
              <a:extLst/>
            </a:blip>
            <a:srcRect l="26962" r="27001"/>
            <a:stretch>
              <a:fillRect/>
            </a:stretch>
          </p:blipFill>
          <p:spPr>
            <a:xfrm>
              <a:off x="0" y="0"/>
              <a:ext cx="5799780" cy="7721600"/>
            </a:xfrm>
            <a:prstGeom prst="rect">
              <a:avLst/>
            </a:prstGeom>
            <a:ln>
              <a:noFill/>
            </a:ln>
            <a:effectLst/>
          </p:spPr>
        </p:pic>
        <p:pic>
          <p:nvPicPr>
            <p:cNvPr id="289" name="Picture 288"/>
            <p:cNvPicPr/>
            <p:nvPr/>
          </p:nvPicPr>
          <p:blipFill>
            <a:blip r:embed="rId3">
              <a:extLst/>
            </a:blip>
            <a:stretch>
              <a:fillRect/>
            </a:stretch>
          </p:blipFill>
          <p:spPr>
            <a:xfrm>
              <a:off x="-76200" y="-63500"/>
              <a:ext cx="5939480" cy="7861300"/>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293"/>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Consider the following description of Asurnasirpal’s military campaign into Syria from a bas-relief at his palace at Calah:</a:t>
            </a:r>
          </a:p>
        </p:txBody>
      </p:sp>
      <p:grpSp>
        <p:nvGrpSpPr>
          <p:cNvPr id="296" name="Group 296"/>
          <p:cNvGrpSpPr/>
          <p:nvPr/>
        </p:nvGrpSpPr>
        <p:grpSpPr>
          <a:xfrm>
            <a:off x="7196835" y="787400"/>
            <a:ext cx="5033265" cy="6654800"/>
            <a:chOff x="-76200" y="-63500"/>
            <a:chExt cx="5033264" cy="6654800"/>
          </a:xfrm>
        </p:grpSpPr>
        <p:pic>
          <p:nvPicPr>
            <p:cNvPr id="295" name="British musem assyria 196.jpg"/>
            <p:cNvPicPr/>
            <p:nvPr/>
          </p:nvPicPr>
          <p:blipFill>
            <a:blip r:embed="rId2">
              <a:extLst/>
            </a:blip>
            <a:srcRect l="24990" r="25032"/>
            <a:stretch>
              <a:fillRect/>
            </a:stretch>
          </p:blipFill>
          <p:spPr>
            <a:xfrm>
              <a:off x="0" y="0"/>
              <a:ext cx="4893565" cy="6515100"/>
            </a:xfrm>
            <a:prstGeom prst="rect">
              <a:avLst/>
            </a:prstGeom>
            <a:ln>
              <a:noFill/>
            </a:ln>
            <a:effectLst/>
          </p:spPr>
        </p:pic>
        <p:pic>
          <p:nvPicPr>
            <p:cNvPr id="294" name="Picture 293"/>
            <p:cNvPicPr/>
            <p:nvPr/>
          </p:nvPicPr>
          <p:blipFill>
            <a:blip r:embed="rId3">
              <a:extLst/>
            </a:blip>
            <a:stretch>
              <a:fillRect/>
            </a:stretch>
          </p:blipFill>
          <p:spPr>
            <a:xfrm>
              <a:off x="-76200" y="-63500"/>
              <a:ext cx="5033265" cy="6654800"/>
            </a:xfrm>
            <a:prstGeom prst="rect">
              <a:avLst/>
            </a:prstGeom>
            <a:effectLst/>
          </p:spPr>
        </p:pic>
      </p:grpSp>
      <p:sp>
        <p:nvSpPr>
          <p:cNvPr id="297" name="Shape 297"/>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Assyria’s Cruelty</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Shape 299"/>
          <p:cNvSpPr/>
          <p:nvPr/>
        </p:nvSpPr>
        <p:spPr>
          <a:xfrm>
            <a:off x="1079500" y="3035300"/>
            <a:ext cx="5245100" cy="5905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 built a pillar over against his city gate, and I flayed all the chief men ... and I covered the pillar with their skins; some I walled up within the pillar, some I impaled upon the pillar on stakes.”</a:t>
            </a:r>
          </a:p>
        </p:txBody>
      </p:sp>
      <p:grpSp>
        <p:nvGrpSpPr>
          <p:cNvPr id="302" name="Group 302"/>
          <p:cNvGrpSpPr/>
          <p:nvPr/>
        </p:nvGrpSpPr>
        <p:grpSpPr>
          <a:xfrm>
            <a:off x="7196835" y="787400"/>
            <a:ext cx="5033265" cy="6654800"/>
            <a:chOff x="-76200" y="-63500"/>
            <a:chExt cx="5033264" cy="6654800"/>
          </a:xfrm>
        </p:grpSpPr>
        <p:pic>
          <p:nvPicPr>
            <p:cNvPr id="301" name="british museum 185.jpg"/>
            <p:cNvPicPr/>
            <p:nvPr/>
          </p:nvPicPr>
          <p:blipFill>
            <a:blip r:embed="rId2">
              <a:extLst/>
            </a:blip>
            <a:srcRect l="23622" r="23666"/>
            <a:stretch>
              <a:fillRect/>
            </a:stretch>
          </p:blipFill>
          <p:spPr>
            <a:xfrm>
              <a:off x="0" y="0"/>
              <a:ext cx="4893565" cy="6515100"/>
            </a:xfrm>
            <a:prstGeom prst="rect">
              <a:avLst/>
            </a:prstGeom>
            <a:ln>
              <a:noFill/>
            </a:ln>
            <a:effectLst/>
          </p:spPr>
        </p:pic>
        <p:pic>
          <p:nvPicPr>
            <p:cNvPr id="300" name="Picture 299"/>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p:nvPr/>
        </p:nvSpPr>
        <p:spPr>
          <a:xfrm>
            <a:off x="977900" y="2971800"/>
            <a:ext cx="5461000" cy="5816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 cut off the limbs of the officers. ... Many captives from among them I burned with fire, and many I took as living captives. From some I cut off their hands and from others I cut off their noses, their ears, and their fingers.”</a:t>
            </a:r>
          </a:p>
        </p:txBody>
      </p:sp>
      <p:grpSp>
        <p:nvGrpSpPr>
          <p:cNvPr id="307" name="Group 307"/>
          <p:cNvGrpSpPr/>
          <p:nvPr/>
        </p:nvGrpSpPr>
        <p:grpSpPr>
          <a:xfrm>
            <a:off x="7298435" y="774700"/>
            <a:ext cx="5033265" cy="6654800"/>
            <a:chOff x="-76200" y="-63500"/>
            <a:chExt cx="5033264" cy="6654800"/>
          </a:xfrm>
        </p:grpSpPr>
        <p:pic>
          <p:nvPicPr>
            <p:cNvPr id="306" name="british museum 188.jpg"/>
            <p:cNvPicPr/>
            <p:nvPr/>
          </p:nvPicPr>
          <p:blipFill>
            <a:blip r:embed="rId2">
              <a:extLst/>
            </a:blip>
            <a:srcRect l="30267" r="180"/>
            <a:stretch>
              <a:fillRect/>
            </a:stretch>
          </p:blipFill>
          <p:spPr>
            <a:xfrm>
              <a:off x="0" y="0"/>
              <a:ext cx="4893565" cy="6515100"/>
            </a:xfrm>
            <a:prstGeom prst="rect">
              <a:avLst/>
            </a:prstGeom>
            <a:ln>
              <a:noFill/>
            </a:ln>
            <a:effectLst/>
          </p:spPr>
        </p:pic>
        <p:pic>
          <p:nvPicPr>
            <p:cNvPr id="305" name="Picture 304"/>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hape 309"/>
          <p:cNvSpPr/>
          <p:nvPr/>
        </p:nvSpPr>
        <p:spPr>
          <a:xfrm>
            <a:off x="1181100" y="43561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“Of many I put out the eyes. I made one pillar of the heads, and I bound their heads to posts round about the city.”</a:t>
            </a:r>
          </a:p>
        </p:txBody>
      </p:sp>
      <p:grpSp>
        <p:nvGrpSpPr>
          <p:cNvPr id="312" name="Group 312"/>
          <p:cNvGrpSpPr/>
          <p:nvPr/>
        </p:nvGrpSpPr>
        <p:grpSpPr>
          <a:xfrm>
            <a:off x="7196835" y="787400"/>
            <a:ext cx="5033265" cy="6654800"/>
            <a:chOff x="-76200" y="-63500"/>
            <a:chExt cx="5033264" cy="6654800"/>
          </a:xfrm>
        </p:grpSpPr>
        <p:pic>
          <p:nvPicPr>
            <p:cNvPr id="311" name="oriental museum 193.jpg"/>
            <p:cNvPicPr/>
            <p:nvPr/>
          </p:nvPicPr>
          <p:blipFill>
            <a:blip r:embed="rId2">
              <a:extLst/>
            </a:blip>
            <a:srcRect l="3751" r="4066" b="118"/>
            <a:stretch>
              <a:fillRect/>
            </a:stretch>
          </p:blipFill>
          <p:spPr>
            <a:xfrm>
              <a:off x="0" y="0"/>
              <a:ext cx="4893565" cy="6515100"/>
            </a:xfrm>
            <a:prstGeom prst="rect">
              <a:avLst/>
            </a:prstGeom>
            <a:ln>
              <a:noFill/>
            </a:ln>
            <a:effectLst/>
          </p:spPr>
        </p:pic>
        <p:pic>
          <p:nvPicPr>
            <p:cNvPr id="310" name="Picture 309"/>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 name="british museum 185.jpg"/>
          <p:cNvPicPr/>
          <p:nvPr/>
        </p:nvPicPr>
        <p:blipFill>
          <a:blip r:embed="rId2">
            <a:extLst/>
          </a:blip>
          <a:stretch>
            <a:fillRect/>
          </a:stretch>
        </p:blipFill>
        <p:spPr>
          <a:xfrm>
            <a:off x="0" y="0"/>
            <a:ext cx="13004800" cy="9753600"/>
          </a:xfrm>
          <a:prstGeom prst="rect">
            <a:avLst/>
          </a:prstGeom>
          <a:ln w="12700">
            <a:miter lim="400000"/>
          </a:ln>
        </p:spPr>
      </p:pic>
      <p:sp>
        <p:nvSpPr>
          <p:cNvPr id="315" name="Shape 315"/>
          <p:cNvSpPr/>
          <p:nvPr/>
        </p:nvSpPr>
        <p:spPr>
          <a:xfrm>
            <a:off x="584200" y="762000"/>
            <a:ext cx="11353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Assyrian soldiers flaying captives at Lachish</a:t>
            </a: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 name="british museum 185.jpg"/>
          <p:cNvPicPr/>
          <p:nvPr/>
        </p:nvPicPr>
        <p:blipFill>
          <a:blip r:embed="rId2">
            <a:extLst/>
          </a:blip>
          <a:stretch>
            <a:fillRect/>
          </a:stretch>
        </p:blipFill>
        <p:spPr>
          <a:xfrm>
            <a:off x="0" y="0"/>
            <a:ext cx="13004800" cy="9753600"/>
          </a:xfrm>
          <a:prstGeom prst="rect">
            <a:avLst/>
          </a:prstGeom>
          <a:ln w="12700">
            <a:miter lim="400000"/>
          </a:ln>
        </p:spPr>
      </p:pic>
      <p:sp>
        <p:nvSpPr>
          <p:cNvPr id="318" name="Shape 318"/>
          <p:cNvSpPr/>
          <p:nvPr/>
        </p:nvSpPr>
        <p:spPr>
          <a:xfrm>
            <a:off x="673100" y="8255000"/>
            <a:ext cx="11353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dirty="0">
                <a:solidFill>
                  <a:srgbClr val="FFFFFF"/>
                </a:solidFill>
              </a:rPr>
              <a:t>The triangular shapes depict the helmets of the Assyrian soldiers, signifying the vastness of the army.</a:t>
            </a:r>
          </a:p>
        </p:txBody>
      </p:sp>
      <p:sp>
        <p:nvSpPr>
          <p:cNvPr id="319" name="Shape 319"/>
          <p:cNvSpPr/>
          <p:nvPr/>
        </p:nvSpPr>
        <p:spPr>
          <a:xfrm flipH="1">
            <a:off x="5210175" y="2387996"/>
            <a:ext cx="2670572" cy="5841903"/>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p:nvPr/>
        </p:nvSpPr>
        <p:spPr>
          <a:xfrm>
            <a:off x="584200" y="762000"/>
            <a:ext cx="9880600" cy="1587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Prisoners impaled</a:t>
            </a:r>
          </a:p>
        </p:txBody>
      </p:sp>
      <p:pic>
        <p:nvPicPr>
          <p:cNvPr id="322" name="british museum 167 - Version 2.jpg"/>
          <p:cNvPicPr/>
          <p:nvPr/>
        </p:nvPicPr>
        <p:blipFill>
          <a:blip r:embed="rId2">
            <a:extLst/>
          </a:blip>
          <a:stretch>
            <a:fillRect/>
          </a:stretch>
        </p:blipFill>
        <p:spPr>
          <a:xfrm>
            <a:off x="1422400" y="1651000"/>
            <a:ext cx="10143068" cy="7607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Shape 324"/>
          <p:cNvSpPr/>
          <p:nvPr/>
        </p:nvSpPr>
        <p:spPr>
          <a:xfrm>
            <a:off x="622300" y="-13081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latin typeface="+mj-lt"/>
                <a:ea typeface="+mj-ea"/>
                <a:cs typeface="+mj-cs"/>
                <a:sym typeface="Helvetica Neue Bold Condensed"/>
              </a:defRPr>
            </a:lvl1pPr>
          </a:lstStyle>
          <a:p>
            <a:pPr lvl="0">
              <a:defRPr sz="1800"/>
            </a:pPr>
            <a:r>
              <a:rPr sz="6600"/>
              <a:t>Assyria’s Cruelty</a:t>
            </a:r>
          </a:p>
        </p:txBody>
      </p:sp>
      <p:pic>
        <p:nvPicPr>
          <p:cNvPr id="325" name="british museum 188.jpg"/>
          <p:cNvPicPr/>
          <p:nvPr/>
        </p:nvPicPr>
        <p:blipFill>
          <a:blip r:embed="rId2">
            <a:extLst/>
          </a:blip>
          <a:stretch>
            <a:fillRect/>
          </a:stretch>
        </p:blipFill>
        <p:spPr>
          <a:xfrm>
            <a:off x="0" y="0"/>
            <a:ext cx="13004800" cy="9753600"/>
          </a:xfrm>
          <a:prstGeom prst="rect">
            <a:avLst/>
          </a:prstGeom>
          <a:ln w="12700">
            <a:miter lim="400000"/>
          </a:ln>
        </p:spPr>
      </p:pic>
      <p:sp>
        <p:nvSpPr>
          <p:cNvPr id="326" name="Shape 326"/>
          <p:cNvSpPr/>
          <p:nvPr/>
        </p:nvSpPr>
        <p:spPr>
          <a:xfrm>
            <a:off x="1104900" y="165100"/>
            <a:ext cx="11353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Cutting off a captive’s head</a:t>
            </a:r>
          </a:p>
        </p:txBody>
      </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 name="British musem assyria 54 - Version 2.jpg"/>
          <p:cNvPicPr/>
          <p:nvPr/>
        </p:nvPicPr>
        <p:blipFill>
          <a:blip r:embed="rId2">
            <a:extLst/>
          </a:blip>
          <a:stretch>
            <a:fillRect/>
          </a:stretch>
        </p:blipFill>
        <p:spPr>
          <a:xfrm>
            <a:off x="0" y="0"/>
            <a:ext cx="13004800" cy="9753600"/>
          </a:xfrm>
          <a:prstGeom prst="rect">
            <a:avLst/>
          </a:prstGeom>
          <a:ln w="12700">
            <a:miter lim="400000"/>
          </a:ln>
        </p:spPr>
      </p:pic>
      <p:sp>
        <p:nvSpPr>
          <p:cNvPr id="329" name="Shape 329"/>
          <p:cNvSpPr/>
          <p:nvPr/>
        </p:nvSpPr>
        <p:spPr>
          <a:xfrm>
            <a:off x="622300" y="1028700"/>
            <a:ext cx="11353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Counting heads of defeated enemies</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body" idx="1"/>
          </p:nvPr>
        </p:nvSpPr>
        <p:spPr>
          <a:xfrm>
            <a:off x="977900" y="3492500"/>
            <a:ext cx="5867400" cy="5499100"/>
          </a:xfrm>
          <a:prstGeom prst="rect">
            <a:avLst/>
          </a:prstGeom>
        </p:spPr>
        <p:txBody>
          <a:bodyPr>
            <a:normAutofit/>
          </a:bodyPr>
          <a:lstStyle>
            <a:lvl1pPr defTabSz="578358">
              <a:defRPr sz="3564">
                <a:solidFill>
                  <a:srgbClr val="94E3FE"/>
                </a:solidFill>
              </a:defRPr>
            </a:lvl1pPr>
          </a:lstStyle>
          <a:p>
            <a:pPr lvl="0">
              <a:defRPr sz="1800">
                <a:solidFill>
                  <a:srgbClr val="000000"/>
                </a:solidFill>
              </a:defRPr>
            </a:pPr>
            <a:r>
              <a:rPr sz="3564">
                <a:solidFill>
                  <a:srgbClr val="94E3FE"/>
                </a:solidFill>
              </a:rPr>
              <a:t>“And the beginning of his kingdom was Babel, and Erech, and Accad, and Calneh, in the land of Shinar.  Out of that land went forth ASSHUR, and builded Nineveh, and the city Rehoboth, and Calah” (Genesis 10:10-11).</a:t>
            </a:r>
          </a:p>
        </p:txBody>
      </p:sp>
      <p:grpSp>
        <p:nvGrpSpPr>
          <p:cNvPr id="100" name="Group 100"/>
          <p:cNvGrpSpPr/>
          <p:nvPr/>
        </p:nvGrpSpPr>
        <p:grpSpPr>
          <a:xfrm>
            <a:off x="7196835" y="787400"/>
            <a:ext cx="5176352" cy="6845300"/>
            <a:chOff x="-80383" y="-63500"/>
            <a:chExt cx="5176350" cy="6845300"/>
          </a:xfrm>
        </p:grpSpPr>
        <p:pic>
          <p:nvPicPr>
            <p:cNvPr id="99" name="British musem assyria 296.jpg"/>
            <p:cNvPicPr/>
            <p:nvPr/>
          </p:nvPicPr>
          <p:blipFill>
            <a:blip r:embed="rId2">
              <a:extLst/>
            </a:blip>
            <a:srcRect t="5851" r="187" b="5853"/>
            <a:stretch>
              <a:fillRect/>
            </a:stretch>
          </p:blipFill>
          <p:spPr>
            <a:xfrm>
              <a:off x="0" y="0"/>
              <a:ext cx="5032468" cy="6705600"/>
            </a:xfrm>
            <a:prstGeom prst="rect">
              <a:avLst/>
            </a:prstGeom>
            <a:ln>
              <a:noFill/>
            </a:ln>
            <a:effectLst/>
          </p:spPr>
        </p:pic>
        <p:pic>
          <p:nvPicPr>
            <p:cNvPr id="98" name="Picture 97"/>
            <p:cNvPicPr/>
            <p:nvPr/>
          </p:nvPicPr>
          <p:blipFill>
            <a:blip r:embed="rId3">
              <a:extLst/>
            </a:blip>
            <a:stretch>
              <a:fillRect/>
            </a:stretch>
          </p:blipFill>
          <p:spPr>
            <a:xfrm>
              <a:off x="-80384" y="-63500"/>
              <a:ext cx="5176352" cy="6845300"/>
            </a:xfrm>
            <a:prstGeom prst="rect">
              <a:avLst/>
            </a:prstGeom>
            <a:effectLst/>
          </p:spPr>
        </p:pic>
      </p:gr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Shape 331"/>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No wonder Jonah didn’t want to go to Nineveh to preach! </a:t>
            </a:r>
          </a:p>
        </p:txBody>
      </p:sp>
      <p:grpSp>
        <p:nvGrpSpPr>
          <p:cNvPr id="334" name="Group 334"/>
          <p:cNvGrpSpPr/>
          <p:nvPr/>
        </p:nvGrpSpPr>
        <p:grpSpPr>
          <a:xfrm>
            <a:off x="6214306" y="787400"/>
            <a:ext cx="6015794" cy="7962900"/>
            <a:chOff x="-76200" y="-63500"/>
            <a:chExt cx="6015792" cy="7962900"/>
          </a:xfrm>
        </p:grpSpPr>
        <p:pic>
          <p:nvPicPr>
            <p:cNvPr id="333" name="British musem assyria 153.jpg"/>
            <p:cNvPicPr/>
            <p:nvPr/>
          </p:nvPicPr>
          <p:blipFill>
            <a:blip r:embed="rId2">
              <a:extLst/>
            </a:blip>
            <a:srcRect l="21883" r="21783"/>
            <a:stretch>
              <a:fillRect/>
            </a:stretch>
          </p:blipFill>
          <p:spPr>
            <a:xfrm>
              <a:off x="0" y="0"/>
              <a:ext cx="5876093" cy="7823200"/>
            </a:xfrm>
            <a:prstGeom prst="rect">
              <a:avLst/>
            </a:prstGeom>
            <a:ln>
              <a:noFill/>
            </a:ln>
            <a:effectLst/>
          </p:spPr>
        </p:pic>
        <p:pic>
          <p:nvPicPr>
            <p:cNvPr id="332" name="Picture 331"/>
            <p:cNvPicPr/>
            <p:nvPr/>
          </p:nvPicPr>
          <p:blipFill>
            <a:blip r:embed="rId3">
              <a:extLst/>
            </a:blip>
            <a:stretch>
              <a:fillRect/>
            </a:stretch>
          </p:blipFill>
          <p:spPr>
            <a:xfrm>
              <a:off x="-76200" y="-63500"/>
              <a:ext cx="6015793" cy="7962900"/>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Shape 336"/>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Assyrian Kings and Hunting</a:t>
            </a:r>
          </a:p>
        </p:txBody>
      </p:sp>
      <p:sp>
        <p:nvSpPr>
          <p:cNvPr id="337" name="Shape 337"/>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Assyrian kings prided themselves in their great hunting expertise, and many of the panels lining the palace walls depicted their exploits.</a:t>
            </a:r>
          </a:p>
        </p:txBody>
      </p:sp>
      <p:grpSp>
        <p:nvGrpSpPr>
          <p:cNvPr id="340" name="Group 340"/>
          <p:cNvGrpSpPr/>
          <p:nvPr/>
        </p:nvGrpSpPr>
        <p:grpSpPr>
          <a:xfrm>
            <a:off x="6281136" y="673100"/>
            <a:ext cx="5910864" cy="7823200"/>
            <a:chOff x="-76200" y="-63500"/>
            <a:chExt cx="5910862" cy="7823200"/>
          </a:xfrm>
        </p:grpSpPr>
        <p:pic>
          <p:nvPicPr>
            <p:cNvPr id="339" name="British musem assyria 230.jpg"/>
            <p:cNvPicPr/>
            <p:nvPr/>
          </p:nvPicPr>
          <p:blipFill>
            <a:blip r:embed="rId2">
              <a:extLst/>
            </a:blip>
            <a:srcRect l="21882" r="21783"/>
            <a:stretch>
              <a:fillRect/>
            </a:stretch>
          </p:blipFill>
          <p:spPr>
            <a:xfrm>
              <a:off x="0" y="0"/>
              <a:ext cx="5771163" cy="7683500"/>
            </a:xfrm>
            <a:prstGeom prst="rect">
              <a:avLst/>
            </a:prstGeom>
            <a:ln>
              <a:noFill/>
            </a:ln>
            <a:effectLst/>
          </p:spPr>
        </p:pic>
        <p:pic>
          <p:nvPicPr>
            <p:cNvPr id="338" name="Picture 337"/>
            <p:cNvPicPr/>
            <p:nvPr/>
          </p:nvPicPr>
          <p:blipFill>
            <a:blip r:embed="rId3">
              <a:extLst/>
            </a:blip>
            <a:stretch>
              <a:fillRect/>
            </a:stretch>
          </p:blipFill>
          <p:spPr>
            <a:xfrm>
              <a:off x="-76200" y="-63500"/>
              <a:ext cx="5910863" cy="7823200"/>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94E3FE"/>
                </a:solidFill>
                <a:latin typeface="+mj-lt"/>
                <a:ea typeface="+mj-ea"/>
                <a:cs typeface="+mj-cs"/>
                <a:sym typeface="Helvetica Neue Bold Condensed"/>
              </a:defRPr>
            </a:lvl1pPr>
          </a:lstStyle>
          <a:p>
            <a:pPr lvl="0">
              <a:defRPr sz="1800">
                <a:solidFill>
                  <a:srgbClr val="000000"/>
                </a:solidFill>
              </a:defRPr>
            </a:pPr>
            <a:r>
              <a:rPr sz="3564">
                <a:solidFill>
                  <a:srgbClr val="94E3FE"/>
                </a:solidFill>
              </a:rPr>
              <a:t>In this they were following in the footsteps of Nimrod, the founder of the Babylonian-Assyrian empires, who was “a mighty hunter” (Gen. 10:9).</a:t>
            </a:r>
          </a:p>
        </p:txBody>
      </p:sp>
      <p:grpSp>
        <p:nvGrpSpPr>
          <p:cNvPr id="345" name="Group 345"/>
          <p:cNvGrpSpPr/>
          <p:nvPr/>
        </p:nvGrpSpPr>
        <p:grpSpPr>
          <a:xfrm>
            <a:off x="6014042" y="673100"/>
            <a:ext cx="6177959" cy="8178800"/>
            <a:chOff x="-76200" y="-63500"/>
            <a:chExt cx="6177957" cy="8178800"/>
          </a:xfrm>
        </p:grpSpPr>
        <p:pic>
          <p:nvPicPr>
            <p:cNvPr id="344" name="British musem assyria 230.jpg"/>
            <p:cNvPicPr/>
            <p:nvPr/>
          </p:nvPicPr>
          <p:blipFill>
            <a:blip r:embed="rId2">
              <a:extLst/>
            </a:blip>
            <a:srcRect l="37672" r="5994"/>
            <a:stretch>
              <a:fillRect/>
            </a:stretch>
          </p:blipFill>
          <p:spPr>
            <a:xfrm>
              <a:off x="0" y="0"/>
              <a:ext cx="6038258" cy="8039100"/>
            </a:xfrm>
            <a:prstGeom prst="rect">
              <a:avLst/>
            </a:prstGeom>
            <a:ln>
              <a:noFill/>
            </a:ln>
            <a:effectLst/>
          </p:spPr>
        </p:pic>
        <p:pic>
          <p:nvPicPr>
            <p:cNvPr id="343" name="Picture 342"/>
            <p:cNvPicPr/>
            <p:nvPr/>
          </p:nvPicPr>
          <p:blipFill>
            <a:blip r:embed="rId3">
              <a:extLst/>
            </a:blip>
            <a:stretch>
              <a:fillRect/>
            </a:stretch>
          </p:blipFill>
          <p:spPr>
            <a:xfrm>
              <a:off x="-76200" y="-63500"/>
              <a:ext cx="6177958" cy="8178800"/>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Shape 347"/>
          <p:cNvSpPr/>
          <p:nvPr/>
        </p:nvSpPr>
        <p:spPr>
          <a:xfrm>
            <a:off x="1041400" y="5575300"/>
            <a:ext cx="4660900" cy="3733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Bible says that lions were once plentiful in Israel and the Mesopotamian region.</a:t>
            </a:r>
          </a:p>
        </p:txBody>
      </p:sp>
      <p:grpSp>
        <p:nvGrpSpPr>
          <p:cNvPr id="350" name="Group 350"/>
          <p:cNvGrpSpPr/>
          <p:nvPr/>
        </p:nvGrpSpPr>
        <p:grpSpPr>
          <a:xfrm>
            <a:off x="5890035" y="673100"/>
            <a:ext cx="6301966" cy="8343900"/>
            <a:chOff x="-76200" y="-63500"/>
            <a:chExt cx="6301965" cy="8343900"/>
          </a:xfrm>
        </p:grpSpPr>
        <p:pic>
          <p:nvPicPr>
            <p:cNvPr id="349" name="British musem assyria 160.jpg"/>
            <p:cNvPicPr/>
            <p:nvPr/>
          </p:nvPicPr>
          <p:blipFill>
            <a:blip r:embed="rId2">
              <a:extLst/>
            </a:blip>
            <a:srcRect l="10489" r="33121"/>
            <a:stretch>
              <a:fillRect/>
            </a:stretch>
          </p:blipFill>
          <p:spPr>
            <a:xfrm>
              <a:off x="0" y="0"/>
              <a:ext cx="6162266" cy="8204200"/>
            </a:xfrm>
            <a:prstGeom prst="rect">
              <a:avLst/>
            </a:prstGeom>
            <a:ln>
              <a:noFill/>
            </a:ln>
            <a:effectLst/>
          </p:spPr>
        </p:pic>
        <p:pic>
          <p:nvPicPr>
            <p:cNvPr id="348" name="Picture 347"/>
            <p:cNvPicPr/>
            <p:nvPr/>
          </p:nvPicPr>
          <p:blipFill>
            <a:blip r:embed="rId3">
              <a:extLst/>
            </a:blip>
            <a:stretch>
              <a:fillRect/>
            </a:stretch>
          </p:blipFill>
          <p:spPr>
            <a:xfrm>
              <a:off x="-76200" y="-63500"/>
              <a:ext cx="6301966" cy="8343900"/>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British musem assyria 230.jpg"/>
          <p:cNvPicPr/>
          <p:nvPr/>
        </p:nvPicPr>
        <p:blipFill>
          <a:blip r:embed="rId2">
            <a:extLst/>
          </a:blip>
          <a:stretch>
            <a:fillRect/>
          </a:stretch>
        </p:blipFill>
        <p:spPr>
          <a:xfrm>
            <a:off x="0" y="0"/>
            <a:ext cx="13004800" cy="9753600"/>
          </a:xfrm>
          <a:prstGeom prst="rect">
            <a:avLst/>
          </a:prstGeom>
          <a:ln w="12700">
            <a:miter lim="400000"/>
          </a:ln>
        </p:spPr>
      </p:pic>
      <p:sp>
        <p:nvSpPr>
          <p:cNvPr id="353" name="Shape 353"/>
          <p:cNvSpPr/>
          <p:nvPr/>
        </p:nvSpPr>
        <p:spPr>
          <a:xfrm>
            <a:off x="596900" y="584200"/>
            <a:ext cx="4546600" cy="2171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They hunted lions from horseback</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 name="British musem assyria 256.jpg"/>
          <p:cNvPicPr/>
          <p:nvPr/>
        </p:nvPicPr>
        <p:blipFill>
          <a:blip r:embed="rId2">
            <a:extLst/>
          </a:blip>
          <a:stretch>
            <a:fillRect/>
          </a:stretch>
        </p:blipFill>
        <p:spPr>
          <a:xfrm>
            <a:off x="0" y="0"/>
            <a:ext cx="13004800" cy="9753600"/>
          </a:xfrm>
          <a:prstGeom prst="rect">
            <a:avLst/>
          </a:prstGeom>
          <a:ln w="12700">
            <a:miter lim="400000"/>
          </a:ln>
        </p:spPr>
      </p:pic>
      <p:sp>
        <p:nvSpPr>
          <p:cNvPr id="356" name="Shape 356"/>
          <p:cNvSpPr/>
          <p:nvPr/>
        </p:nvSpPr>
        <p:spPr>
          <a:xfrm>
            <a:off x="965200" y="520700"/>
            <a:ext cx="4546600" cy="2171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They hunted from chariots</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 name="British musem assyria 26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British musem assyria 270.jpg"/>
          <p:cNvPicPr/>
          <p:nvPr/>
        </p:nvPicPr>
        <p:blipFill>
          <a:blip r:embed="rId2">
            <a:extLst/>
          </a:blip>
          <a:stretch>
            <a:fillRect/>
          </a:stretch>
        </p:blipFill>
        <p:spPr>
          <a:xfrm>
            <a:off x="2032000" y="442032"/>
            <a:ext cx="8928100" cy="8867069"/>
          </a:xfrm>
          <a:prstGeom prst="rect">
            <a:avLst/>
          </a:prstGeom>
          <a:ln w="12700">
            <a:miter lim="400000"/>
          </a:ln>
        </p:spPr>
      </p:pic>
      <p:sp>
        <p:nvSpPr>
          <p:cNvPr id="361" name="Shape 361"/>
          <p:cNvSpPr/>
          <p:nvPr/>
        </p:nvSpPr>
        <p:spPr>
          <a:xfrm>
            <a:off x="6083300" y="533400"/>
            <a:ext cx="4546600" cy="2171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They hunted with dogs</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 name="British musem assyria 232.jpg"/>
          <p:cNvPicPr/>
          <p:nvPr/>
        </p:nvPicPr>
        <p:blipFill>
          <a:blip r:embed="rId2">
            <a:extLst/>
          </a:blip>
          <a:stretch>
            <a:fillRect/>
          </a:stretch>
        </p:blipFill>
        <p:spPr>
          <a:xfrm>
            <a:off x="0" y="0"/>
            <a:ext cx="13004800" cy="9753600"/>
          </a:xfrm>
          <a:prstGeom prst="rect">
            <a:avLst/>
          </a:prstGeom>
          <a:ln w="12700">
            <a:miter lim="400000"/>
          </a:ln>
        </p:spPr>
      </p:pic>
      <p:sp>
        <p:nvSpPr>
          <p:cNvPr id="364" name="Shape 364"/>
          <p:cNvSpPr/>
          <p:nvPr/>
        </p:nvSpPr>
        <p:spPr>
          <a:xfrm>
            <a:off x="406400" y="6515100"/>
            <a:ext cx="4762500" cy="351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Even with their bare hands if the carvings are to be believed </a:t>
            </a:r>
          </a:p>
        </p:txBody>
      </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 name="British musem assyria 237.jpg"/>
          <p:cNvPicPr/>
          <p:nvPr/>
        </p:nvPicPr>
        <p:blipFill>
          <a:blip r:embed="rId2">
            <a:extLst/>
          </a:blip>
          <a:stretch>
            <a:fillRect/>
          </a:stretch>
        </p:blipFill>
        <p:spPr>
          <a:xfrm>
            <a:off x="0" y="0"/>
            <a:ext cx="13004800" cy="9753600"/>
          </a:xfrm>
          <a:prstGeom prst="rect">
            <a:avLst/>
          </a:prstGeom>
          <a:ln w="12700">
            <a:miter lim="400000"/>
          </a:ln>
        </p:spPr>
      </p:pic>
      <p:sp>
        <p:nvSpPr>
          <p:cNvPr id="367" name="Shape 367"/>
          <p:cNvSpPr/>
          <p:nvPr/>
        </p:nvSpPr>
        <p:spPr>
          <a:xfrm>
            <a:off x="546100" y="977900"/>
            <a:ext cx="4546600" cy="2171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Lions were captured for the royal hunts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Group 104"/>
          <p:cNvGrpSpPr/>
          <p:nvPr/>
        </p:nvGrpSpPr>
        <p:grpSpPr>
          <a:xfrm>
            <a:off x="6878545" y="774700"/>
            <a:ext cx="5567455" cy="7366000"/>
            <a:chOff x="-76200" y="-63500"/>
            <a:chExt cx="5567454" cy="7366000"/>
          </a:xfrm>
        </p:grpSpPr>
        <p:pic>
          <p:nvPicPr>
            <p:cNvPr id="103" name="shamash 3.jpg"/>
            <p:cNvPicPr/>
            <p:nvPr/>
          </p:nvPicPr>
          <p:blipFill>
            <a:blip r:embed="rId2">
              <a:extLst/>
            </a:blip>
            <a:srcRect l="30283" r="13449"/>
            <a:stretch>
              <a:fillRect/>
            </a:stretch>
          </p:blipFill>
          <p:spPr>
            <a:xfrm>
              <a:off x="0" y="0"/>
              <a:ext cx="5427755" cy="7226300"/>
            </a:xfrm>
            <a:prstGeom prst="rect">
              <a:avLst/>
            </a:prstGeom>
            <a:ln>
              <a:noFill/>
            </a:ln>
            <a:effectLst/>
          </p:spPr>
        </p:pic>
        <p:pic>
          <p:nvPicPr>
            <p:cNvPr id="102" name="Picture 101"/>
            <p:cNvPicPr/>
            <p:nvPr/>
          </p:nvPicPr>
          <p:blipFill>
            <a:blip r:embed="rId3">
              <a:extLst/>
            </a:blip>
            <a:stretch>
              <a:fillRect/>
            </a:stretch>
          </p:blipFill>
          <p:spPr>
            <a:xfrm>
              <a:off x="-76200" y="-63500"/>
              <a:ext cx="5567455" cy="7366000"/>
            </a:xfrm>
            <a:prstGeom prst="rect">
              <a:avLst/>
            </a:prstGeom>
            <a:effectLst/>
          </p:spPr>
        </p:pic>
      </p:grpSp>
      <p:sp>
        <p:nvSpPr>
          <p:cNvPr id="105" name="Shape 105"/>
          <p:cNvSpPr>
            <a:spLocks noGrp="1"/>
          </p:cNvSpPr>
          <p:nvPr>
            <p:ph type="body" idx="1"/>
          </p:nvPr>
        </p:nvSpPr>
        <p:spPr>
          <a:xfrm>
            <a:off x="774700" y="4394200"/>
            <a:ext cx="5867400" cy="4533900"/>
          </a:xfrm>
          <a:prstGeom prst="rect">
            <a:avLst/>
          </a:prstGeom>
        </p:spPr>
        <p:txBody>
          <a:bodyPr>
            <a:normAutofit/>
          </a:bodyPr>
          <a:lstStyle/>
          <a:p>
            <a:pPr lvl="0">
              <a:defRPr sz="1800">
                <a:solidFill>
                  <a:srgbClr val="000000"/>
                </a:solidFill>
              </a:defRPr>
            </a:pPr>
            <a:r>
              <a:rPr sz="3600">
                <a:solidFill>
                  <a:srgbClr val="94E3FE"/>
                </a:solidFill>
              </a:rPr>
              <a:t>The name Assyria is from Asshur, who who became a god in Assyrian mythology. This is in agreement with the Bible’s statement that Asshur founded Nineveh.</a:t>
            </a: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 name="British musem assyria 160.jpg"/>
          <p:cNvPicPr/>
          <p:nvPr/>
        </p:nvPicPr>
        <p:blipFill>
          <a:blip r:embed="rId2">
            <a:extLst/>
          </a:blip>
          <a:stretch>
            <a:fillRect/>
          </a:stretch>
        </p:blipFill>
        <p:spPr>
          <a:xfrm>
            <a:off x="0" y="0"/>
            <a:ext cx="12890500" cy="9677400"/>
          </a:xfrm>
          <a:prstGeom prst="rect">
            <a:avLst/>
          </a:prstGeom>
          <a:ln w="12700">
            <a:miter lim="400000"/>
          </a:ln>
        </p:spPr>
      </p:pic>
      <p:sp>
        <p:nvSpPr>
          <p:cNvPr id="370" name="Shape 370"/>
          <p:cNvSpPr/>
          <p:nvPr/>
        </p:nvSpPr>
        <p:spPr>
          <a:xfrm>
            <a:off x="977900" y="165100"/>
            <a:ext cx="4546600" cy="2171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They were herded by soldiers</a:t>
            </a:r>
          </a:p>
        </p:txBody>
      </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 name="British musem assyria 265.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 name="British musem assyria 24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 name="British musem assyria 246.jpg"/>
          <p:cNvPicPr/>
          <p:nvPr/>
        </p:nvPicPr>
        <p:blipFill>
          <a:blip r:embed="rId2">
            <a:extLst/>
          </a:blip>
          <a:stretch>
            <a:fillRect/>
          </a:stretch>
        </p:blipFill>
        <p:spPr>
          <a:xfrm>
            <a:off x="0" y="0"/>
            <a:ext cx="14655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Shape 378"/>
          <p:cNvSpPr>
            <a:spLocks noGrp="1"/>
          </p:cNvSpPr>
          <p:nvPr>
            <p:ph type="title"/>
          </p:nvPr>
        </p:nvSpPr>
        <p:spPr>
          <a:xfrm>
            <a:off x="1041400" y="787400"/>
            <a:ext cx="52578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Assyria’s Military</a:t>
            </a:r>
          </a:p>
        </p:txBody>
      </p:sp>
      <p:sp>
        <p:nvSpPr>
          <p:cNvPr id="379" name="Shape 379"/>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facts about Assyria’s military provide a fascinating background to the accounts of the Old Testament.</a:t>
            </a:r>
          </a:p>
        </p:txBody>
      </p:sp>
      <p:grpSp>
        <p:nvGrpSpPr>
          <p:cNvPr id="382" name="Group 382"/>
          <p:cNvGrpSpPr/>
          <p:nvPr/>
        </p:nvGrpSpPr>
        <p:grpSpPr>
          <a:xfrm>
            <a:off x="6271599" y="952500"/>
            <a:ext cx="5920402" cy="7835900"/>
            <a:chOff x="-76200" y="-63500"/>
            <a:chExt cx="5920401" cy="7835900"/>
          </a:xfrm>
        </p:grpSpPr>
        <p:pic>
          <p:nvPicPr>
            <p:cNvPr id="381" name="British musem assyria 68.jpg"/>
            <p:cNvPicPr/>
            <p:nvPr/>
          </p:nvPicPr>
          <p:blipFill>
            <a:blip r:embed="rId2">
              <a:extLst/>
            </a:blip>
            <a:srcRect l="49459" r="2375"/>
            <a:stretch>
              <a:fillRect/>
            </a:stretch>
          </p:blipFill>
          <p:spPr>
            <a:xfrm>
              <a:off x="0" y="0"/>
              <a:ext cx="5780702" cy="7696200"/>
            </a:xfrm>
            <a:prstGeom prst="rect">
              <a:avLst/>
            </a:prstGeom>
            <a:ln>
              <a:noFill/>
            </a:ln>
            <a:effectLst/>
          </p:spPr>
        </p:pic>
        <p:pic>
          <p:nvPicPr>
            <p:cNvPr id="380" name="Picture 379"/>
            <p:cNvPicPr/>
            <p:nvPr/>
          </p:nvPicPr>
          <p:blipFill>
            <a:blip r:embed="rId3">
              <a:extLst/>
            </a:blip>
            <a:stretch>
              <a:fillRect/>
            </a:stretch>
          </p:blipFill>
          <p:spPr>
            <a:xfrm>
              <a:off x="-76200" y="-63500"/>
              <a:ext cx="5920402" cy="78359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Cavalry</a:t>
            </a:r>
          </a:p>
        </p:txBody>
      </p:sp>
      <p:sp>
        <p:nvSpPr>
          <p:cNvPr id="385" name="Shape 385"/>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Cavaltry was an important part of the Assyrian armies, and they are frequently mentioned in the Bible.</a:t>
            </a:r>
          </a:p>
        </p:txBody>
      </p:sp>
      <p:grpSp>
        <p:nvGrpSpPr>
          <p:cNvPr id="388" name="Group 388"/>
          <p:cNvGrpSpPr/>
          <p:nvPr/>
        </p:nvGrpSpPr>
        <p:grpSpPr>
          <a:xfrm>
            <a:off x="6023524" y="787400"/>
            <a:ext cx="6206576" cy="8216900"/>
            <a:chOff x="-76200" y="-63500"/>
            <a:chExt cx="6206575" cy="8216900"/>
          </a:xfrm>
        </p:grpSpPr>
        <p:pic>
          <p:nvPicPr>
            <p:cNvPr id="387" name="oriental museum 185.jpg"/>
            <p:cNvPicPr/>
            <p:nvPr/>
          </p:nvPicPr>
          <p:blipFill>
            <a:blip r:embed="rId2">
              <a:extLst/>
            </a:blip>
            <a:srcRect l="24987" r="25043"/>
            <a:stretch>
              <a:fillRect/>
            </a:stretch>
          </p:blipFill>
          <p:spPr>
            <a:xfrm>
              <a:off x="0" y="0"/>
              <a:ext cx="6066876" cy="8077200"/>
            </a:xfrm>
            <a:prstGeom prst="rect">
              <a:avLst/>
            </a:prstGeom>
            <a:ln>
              <a:noFill/>
            </a:ln>
            <a:effectLst/>
          </p:spPr>
        </p:pic>
        <p:pic>
          <p:nvPicPr>
            <p:cNvPr id="386" name="Picture 385"/>
            <p:cNvPicPr/>
            <p:nvPr/>
          </p:nvPicPr>
          <p:blipFill>
            <a:blip r:embed="rId3">
              <a:extLst/>
            </a:blip>
            <a:stretch>
              <a:fillRect/>
            </a:stretch>
          </p:blipFill>
          <p:spPr>
            <a:xfrm>
              <a:off x="-76200" y="-63500"/>
              <a:ext cx="6206576" cy="8216900"/>
            </a:xfrm>
            <a:prstGeom prst="rect">
              <a:avLst/>
            </a:prstGeom>
            <a:effectLst/>
          </p:spPr>
        </p:pic>
      </p:gr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Horses</a:t>
            </a:r>
          </a:p>
        </p:txBody>
      </p:sp>
      <p:sp>
        <p:nvSpPr>
          <p:cNvPr id="391" name="Shape 391"/>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horses appear to be of a noble breed, and the Arabian horse is still celebrated today. It has a small head, large nostrils, short body, and slender legs.</a:t>
            </a:r>
          </a:p>
        </p:txBody>
      </p:sp>
      <p:grpSp>
        <p:nvGrpSpPr>
          <p:cNvPr id="394" name="Group 394"/>
          <p:cNvGrpSpPr/>
          <p:nvPr/>
        </p:nvGrpSpPr>
        <p:grpSpPr>
          <a:xfrm>
            <a:off x="7196835" y="787400"/>
            <a:ext cx="5033265" cy="6654800"/>
            <a:chOff x="-76200" y="-63500"/>
            <a:chExt cx="5033264" cy="6654800"/>
          </a:xfrm>
        </p:grpSpPr>
        <p:pic>
          <p:nvPicPr>
            <p:cNvPr id="393" name="oriental museum 186.jpg"/>
            <p:cNvPicPr/>
            <p:nvPr/>
          </p:nvPicPr>
          <p:blipFill>
            <a:blip r:embed="rId2">
              <a:extLst/>
            </a:blip>
            <a:srcRect l="24990" r="25032"/>
            <a:stretch>
              <a:fillRect/>
            </a:stretch>
          </p:blipFill>
          <p:spPr>
            <a:xfrm>
              <a:off x="0" y="0"/>
              <a:ext cx="4893565" cy="6515100"/>
            </a:xfrm>
            <a:prstGeom prst="rect">
              <a:avLst/>
            </a:prstGeom>
            <a:ln>
              <a:noFill/>
            </a:ln>
            <a:effectLst/>
          </p:spPr>
        </p:pic>
        <p:pic>
          <p:nvPicPr>
            <p:cNvPr id="392" name="Picture 391"/>
            <p:cNvPicPr/>
            <p:nvPr/>
          </p:nvPicPr>
          <p:blipFill>
            <a:blip r:embed="rId3">
              <a:extLst/>
            </a:blip>
            <a:stretch>
              <a:fillRect/>
            </a:stretch>
          </p:blipFill>
          <p:spPr>
            <a:xfrm>
              <a:off x="-76200" y="-63500"/>
              <a:ext cx="5033265" cy="6654800"/>
            </a:xfrm>
            <a:prstGeom prst="rect">
              <a:avLst/>
            </a:prstGeom>
            <a:effectLst/>
          </p:spPr>
        </p:pic>
      </p:gr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 name="oriental museum 185.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 name="Louvre misc 61 - Version 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Shape 400"/>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Habakkuk said the Chaldaeans’ horses “are swifter than the leopards, and more fierce than the evening wolves” (Hab. 1:8). </a:t>
            </a:r>
          </a:p>
        </p:txBody>
      </p:sp>
      <p:grpSp>
        <p:nvGrpSpPr>
          <p:cNvPr id="403" name="Group 403"/>
          <p:cNvGrpSpPr/>
          <p:nvPr/>
        </p:nvGrpSpPr>
        <p:grpSpPr>
          <a:xfrm>
            <a:off x="5899516" y="787400"/>
            <a:ext cx="6330584" cy="8382000"/>
            <a:chOff x="-76200" y="-63500"/>
            <a:chExt cx="6330583" cy="8382000"/>
          </a:xfrm>
        </p:grpSpPr>
        <p:pic>
          <p:nvPicPr>
            <p:cNvPr id="402" name="British musem assyria 68 - Version 2.jpg"/>
            <p:cNvPicPr/>
            <p:nvPr/>
          </p:nvPicPr>
          <p:blipFill>
            <a:blip r:embed="rId2">
              <a:extLst/>
            </a:blip>
            <a:srcRect l="23998" t="1754" r="1236"/>
            <a:stretch>
              <a:fillRect/>
            </a:stretch>
          </p:blipFill>
          <p:spPr>
            <a:xfrm>
              <a:off x="0" y="0"/>
              <a:ext cx="6190884" cy="8097699"/>
            </a:xfrm>
            <a:prstGeom prst="rect">
              <a:avLst/>
            </a:prstGeom>
            <a:ln>
              <a:noFill/>
            </a:ln>
            <a:effectLst/>
          </p:spPr>
        </p:pic>
        <p:pic>
          <p:nvPicPr>
            <p:cNvPr id="401" name="Picture 400"/>
            <p:cNvPicPr/>
            <p:nvPr/>
          </p:nvPicPr>
          <p:blipFill>
            <a:blip r:embed="rId3">
              <a:extLst/>
            </a:blip>
            <a:stretch>
              <a:fillRect/>
            </a:stretch>
          </p:blipFill>
          <p:spPr>
            <a:xfrm>
              <a:off x="-76200" y="-63500"/>
              <a:ext cx="6330584" cy="8382000"/>
            </a:xfrm>
            <a:prstGeom prst="rect">
              <a:avLst/>
            </a:prstGeom>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a:spLocks noGrp="1"/>
          </p:cNvSpPr>
          <p:nvPr>
            <p:ph type="body" idx="1"/>
          </p:nvPr>
        </p:nvSpPr>
        <p:spPr>
          <a:xfrm>
            <a:off x="1054100" y="660400"/>
            <a:ext cx="113665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Asshur’s symbol was a warrior with a bow in his hand and wearing a fringed robe, which reminds us of the Bible’s description of Nimrod as a mighty hunter.</a:t>
            </a:r>
          </a:p>
        </p:txBody>
      </p:sp>
      <p:pic>
        <p:nvPicPr>
          <p:cNvPr id="108" name="British musem assyria 119.jpg"/>
          <p:cNvPicPr/>
          <p:nvPr/>
        </p:nvPicPr>
        <p:blipFill>
          <a:blip r:embed="rId2">
            <a:extLst/>
          </a:blip>
          <a:stretch>
            <a:fillRect/>
          </a:stretch>
        </p:blipFill>
        <p:spPr>
          <a:xfrm>
            <a:off x="1158169" y="2933700"/>
            <a:ext cx="10684626" cy="6121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oriental museum 119.jpg"/>
          <p:cNvPicPr/>
          <p:nvPr/>
        </p:nvPicPr>
        <p:blipFill>
          <a:blip r:embed="rId2">
            <a:extLst/>
          </a:blip>
          <a:stretch>
            <a:fillRect/>
          </a:stretch>
        </p:blipFill>
        <p:spPr>
          <a:xfrm>
            <a:off x="2146300" y="526194"/>
            <a:ext cx="8699500" cy="87122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7" name="Louvre misc 107.jpg"/>
          <p:cNvPicPr/>
          <p:nvPr/>
        </p:nvPicPr>
        <p:blipFill>
          <a:blip r:embed="rId2">
            <a:extLst/>
          </a:blip>
          <a:stretch>
            <a:fillRect/>
          </a:stretch>
        </p:blipFill>
        <p:spPr>
          <a:xfrm>
            <a:off x="2705100" y="291207"/>
            <a:ext cx="7594600" cy="9169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 name="British musem assyria 59 - Version 2.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 name="British musem assyria 37.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Shape 413"/>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Chariots</a:t>
            </a:r>
          </a:p>
        </p:txBody>
      </p:sp>
      <p:sp>
        <p:nvSpPr>
          <p:cNvPr id="414" name="Shape 414"/>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chariot is mentioned 177 times in the Bible, and the Assyrians used it to great advantage.</a:t>
            </a:r>
          </a:p>
        </p:txBody>
      </p:sp>
      <p:grpSp>
        <p:nvGrpSpPr>
          <p:cNvPr id="417" name="Group 417"/>
          <p:cNvGrpSpPr/>
          <p:nvPr/>
        </p:nvGrpSpPr>
        <p:grpSpPr>
          <a:xfrm>
            <a:off x="6172200" y="927100"/>
            <a:ext cx="6311901" cy="8357126"/>
            <a:chOff x="-76200" y="-63500"/>
            <a:chExt cx="6311900" cy="8357125"/>
          </a:xfrm>
        </p:grpSpPr>
        <p:pic>
          <p:nvPicPr>
            <p:cNvPr id="416" name="oriental museum 58.jpg"/>
            <p:cNvPicPr/>
            <p:nvPr/>
          </p:nvPicPr>
          <p:blipFill>
            <a:blip r:embed="rId2">
              <a:extLst/>
            </a:blip>
            <a:srcRect l="46831" r="966" b="14"/>
            <a:stretch>
              <a:fillRect/>
            </a:stretch>
          </p:blipFill>
          <p:spPr>
            <a:xfrm>
              <a:off x="0" y="0"/>
              <a:ext cx="6172200" cy="8217426"/>
            </a:xfrm>
            <a:prstGeom prst="rect">
              <a:avLst/>
            </a:prstGeom>
            <a:ln>
              <a:noFill/>
            </a:ln>
            <a:effectLst/>
          </p:spPr>
        </p:pic>
        <p:pic>
          <p:nvPicPr>
            <p:cNvPr id="415" name="Picture 414"/>
            <p:cNvPicPr/>
            <p:nvPr/>
          </p:nvPicPr>
          <p:blipFill>
            <a:blip r:embed="rId3">
              <a:extLst/>
            </a:blip>
            <a:stretch>
              <a:fillRect/>
            </a:stretch>
          </p:blipFill>
          <p:spPr>
            <a:xfrm>
              <a:off x="-76200" y="-63500"/>
              <a:ext cx="6311900" cy="8357126"/>
            </a:xfrm>
            <a:prstGeom prst="rect">
              <a:avLst/>
            </a:prstGeom>
            <a:effectLst/>
          </p:spPr>
        </p:pic>
      </p:gr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 name="oriental museum 183.jpg"/>
          <p:cNvPicPr/>
          <p:nvPr/>
        </p:nvPicPr>
        <p:blipFill>
          <a:blip r:embed="rId2">
            <a:extLst/>
          </a:blip>
          <a:stretch>
            <a:fillRect/>
          </a:stretch>
        </p:blipFill>
        <p:spPr>
          <a:xfrm>
            <a:off x="114300" y="-5034"/>
            <a:ext cx="13972479" cy="99822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 name="British musem assyria 59.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 name="British musem assyria 150.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 name="Louvre misc 61.jpg"/>
          <p:cNvPicPr/>
          <p:nvPr/>
        </p:nvPicPr>
        <p:blipFill>
          <a:blip r:embed="rId2">
            <a:extLst/>
          </a:blip>
          <a:stretch>
            <a:fillRect/>
          </a:stretch>
        </p:blipFill>
        <p:spPr>
          <a:xfrm>
            <a:off x="0" y="0"/>
            <a:ext cx="129921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 name="British musem assyria 118 - Version 2.jpg"/>
          <p:cNvPicPr/>
          <p:nvPr/>
        </p:nvPicPr>
        <p:blipFill>
          <a:blip r:embed="rId2">
            <a:extLst/>
          </a:blip>
          <a:stretch>
            <a:fillRect/>
          </a:stretch>
        </p:blipFill>
        <p:spPr>
          <a:xfrm>
            <a:off x="-647700" y="0"/>
            <a:ext cx="148336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British musem assyria 140.jpg"/>
          <p:cNvPicPr/>
          <p:nvPr/>
        </p:nvPicPr>
        <p:blipFill>
          <a:blip r:embed="rId2">
            <a:extLst/>
          </a:blip>
          <a:stretch>
            <a:fillRect/>
          </a:stretch>
        </p:blipFill>
        <p:spPr>
          <a:xfrm>
            <a:off x="0" y="0"/>
            <a:ext cx="13004800" cy="9753600"/>
          </a:xfrm>
          <a:prstGeom prst="rect">
            <a:avLst/>
          </a:prstGeom>
          <a:ln w="12700">
            <a:miter lim="400000"/>
          </a:ln>
        </p:spPr>
      </p:pic>
      <p:sp>
        <p:nvSpPr>
          <p:cNvPr id="111" name="Shape 111"/>
          <p:cNvSpPr>
            <a:spLocks noGrp="1"/>
          </p:cNvSpPr>
          <p:nvPr>
            <p:ph type="body" idx="1"/>
          </p:nvPr>
        </p:nvSpPr>
        <p:spPr>
          <a:xfrm>
            <a:off x="1257300" y="7251700"/>
            <a:ext cx="11366500" cy="5499100"/>
          </a:xfrm>
          <a:prstGeom prst="rect">
            <a:avLst/>
          </a:prstGeom>
        </p:spPr>
        <p:txBody>
          <a:bodyPr>
            <a:normAutofit/>
          </a:bodyPr>
          <a:lstStyle>
            <a:lvl1pPr>
              <a:defRPr>
                <a:solidFill>
                  <a:srgbClr val="FFFFFF"/>
                </a:solidFill>
              </a:defRPr>
            </a:lvl1pPr>
          </a:lstStyle>
          <a:p>
            <a:pPr lvl="0">
              <a:defRPr sz="1800">
                <a:solidFill>
                  <a:srgbClr val="000000"/>
                </a:solidFill>
              </a:defRPr>
            </a:pPr>
            <a:r>
              <a:rPr sz="3600">
                <a:solidFill>
                  <a:srgbClr val="FFFFFF"/>
                </a:solidFill>
              </a:rPr>
              <a:t>The Assyrian kings used Asshur as an example of military prowess. This is an carving of Ashurnasirpal fighting from his chariot with the symbol of Asshur with a drawn bow above.</a:t>
            </a:r>
          </a:p>
        </p:txBody>
      </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Shape 429"/>
          <p:cNvSpPr>
            <a:spLocks noGrp="1"/>
          </p:cNvSpPr>
          <p:nvPr>
            <p:ph type="title"/>
          </p:nvPr>
        </p:nvSpPr>
        <p:spPr>
          <a:xfrm>
            <a:off x="1041400" y="787400"/>
            <a:ext cx="59563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Siege Tactics</a:t>
            </a:r>
          </a:p>
        </p:txBody>
      </p:sp>
      <p:sp>
        <p:nvSpPr>
          <p:cNvPr id="430" name="Shape 430"/>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Assyrians used battering-rams and stone throwing instruments.</a:t>
            </a:r>
          </a:p>
        </p:txBody>
      </p:sp>
      <p:grpSp>
        <p:nvGrpSpPr>
          <p:cNvPr id="433" name="Group 433"/>
          <p:cNvGrpSpPr/>
          <p:nvPr/>
        </p:nvGrpSpPr>
        <p:grpSpPr>
          <a:xfrm>
            <a:off x="6099837" y="787400"/>
            <a:ext cx="6130263" cy="8115300"/>
            <a:chOff x="-81173" y="-63500"/>
            <a:chExt cx="6130261" cy="8115300"/>
          </a:xfrm>
        </p:grpSpPr>
        <p:pic>
          <p:nvPicPr>
            <p:cNvPr id="432" name="pictures from books 22.jpg"/>
            <p:cNvPicPr/>
            <p:nvPr/>
          </p:nvPicPr>
          <p:blipFill>
            <a:blip r:embed="rId2">
              <a:extLst/>
            </a:blip>
            <a:srcRect t="6594" r="147" b="6665"/>
            <a:stretch>
              <a:fillRect/>
            </a:stretch>
          </p:blipFill>
          <p:spPr>
            <a:xfrm>
              <a:off x="0" y="0"/>
              <a:ext cx="5985589" cy="7975600"/>
            </a:xfrm>
            <a:prstGeom prst="rect">
              <a:avLst/>
            </a:prstGeom>
            <a:ln>
              <a:noFill/>
            </a:ln>
            <a:effectLst/>
          </p:spPr>
        </p:pic>
        <p:pic>
          <p:nvPicPr>
            <p:cNvPr id="431" name="Picture 430"/>
            <p:cNvPicPr/>
            <p:nvPr/>
          </p:nvPicPr>
          <p:blipFill>
            <a:blip r:embed="rId3">
              <a:extLst/>
            </a:blip>
            <a:stretch>
              <a:fillRect/>
            </a:stretch>
          </p:blipFill>
          <p:spPr>
            <a:xfrm>
              <a:off x="-81174" y="-63500"/>
              <a:ext cx="6130263" cy="8115300"/>
            </a:xfrm>
            <a:prstGeom prst="rect">
              <a:avLst/>
            </a:prstGeom>
            <a:effectLst/>
          </p:spPr>
        </p:pic>
      </p:gr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 name="British musem assyria 152.jpg"/>
          <p:cNvPicPr/>
          <p:nvPr/>
        </p:nvPicPr>
        <p:blipFill>
          <a:blip r:embed="rId2">
            <a:extLst/>
          </a:blip>
          <a:stretch>
            <a:fillRect/>
          </a:stretch>
        </p:blipFill>
        <p:spPr>
          <a:xfrm>
            <a:off x="0" y="0"/>
            <a:ext cx="13004800" cy="9753600"/>
          </a:xfrm>
          <a:prstGeom prst="rect">
            <a:avLst/>
          </a:prstGeom>
          <a:ln w="12700">
            <a:miter lim="400000"/>
          </a:ln>
        </p:spPr>
      </p:pic>
      <p:sp>
        <p:nvSpPr>
          <p:cNvPr id="436" name="Shape 436"/>
          <p:cNvSpPr/>
          <p:nvPr/>
        </p:nvSpPr>
        <p:spPr>
          <a:xfrm>
            <a:off x="8255000" y="5410200"/>
            <a:ext cx="4508500" cy="387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This siege engine battered the walls by means of a lever worked from inside the machine. </a:t>
            </a:r>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British musem assyria 152.jpg"/>
          <p:cNvPicPr/>
          <p:nvPr/>
        </p:nvPicPr>
        <p:blipFill>
          <a:blip r:embed="rId2">
            <a:extLst/>
          </a:blip>
          <a:stretch>
            <a:fillRect/>
          </a:stretch>
        </p:blipFill>
        <p:spPr>
          <a:xfrm>
            <a:off x="0" y="0"/>
            <a:ext cx="13004800" cy="9753600"/>
          </a:xfrm>
          <a:prstGeom prst="rect">
            <a:avLst/>
          </a:prstGeom>
          <a:ln w="12700">
            <a:miter lim="400000"/>
          </a:ln>
        </p:spPr>
      </p:pic>
      <p:sp>
        <p:nvSpPr>
          <p:cNvPr id="439" name="Shape 439"/>
          <p:cNvSpPr/>
          <p:nvPr/>
        </p:nvSpPr>
        <p:spPr>
          <a:xfrm>
            <a:off x="8432800" y="6451600"/>
            <a:ext cx="4508500" cy="3238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Archers protected by shield bearers fought from the top of the machine.</a:t>
            </a:r>
          </a:p>
        </p:txBody>
      </p:sp>
      <p:sp>
        <p:nvSpPr>
          <p:cNvPr id="440" name="Shape 440"/>
          <p:cNvSpPr/>
          <p:nvPr/>
        </p:nvSpPr>
        <p:spPr>
          <a:xfrm>
            <a:off x="6632575" y="3137495"/>
            <a:ext cx="2663825" cy="3263306"/>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 name="british museum 197.jpg"/>
          <p:cNvPicPr/>
          <p:nvPr/>
        </p:nvPicPr>
        <p:blipFill>
          <a:blip r:embed="rId2">
            <a:extLst/>
          </a:blip>
          <a:stretch>
            <a:fillRect/>
          </a:stretch>
        </p:blipFill>
        <p:spPr>
          <a:xfrm>
            <a:off x="-381000" y="0"/>
            <a:ext cx="13766800" cy="9753600"/>
          </a:xfrm>
          <a:prstGeom prst="rect">
            <a:avLst/>
          </a:prstGeom>
          <a:ln w="12700">
            <a:miter lim="400000"/>
          </a:ln>
        </p:spPr>
      </p:pic>
      <p:sp>
        <p:nvSpPr>
          <p:cNvPr id="443" name="Shape 443"/>
          <p:cNvSpPr/>
          <p:nvPr/>
        </p:nvSpPr>
        <p:spPr>
          <a:xfrm>
            <a:off x="8242300" y="3517900"/>
            <a:ext cx="4508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78358">
              <a:lnSpc>
                <a:spcPct val="110000"/>
              </a:lnSpc>
              <a:defRPr sz="3564">
                <a:solidFill>
                  <a:srgbClr val="FFFFFF"/>
                </a:solidFill>
                <a:latin typeface="+mj-lt"/>
                <a:ea typeface="+mj-ea"/>
                <a:cs typeface="+mj-cs"/>
                <a:sym typeface="Helvetica Neue Bold Condensed"/>
              </a:defRPr>
            </a:lvl1pPr>
          </a:lstStyle>
          <a:p>
            <a:pPr lvl="0">
              <a:defRPr sz="1800">
                <a:solidFill>
                  <a:srgbClr val="000000"/>
                </a:solidFill>
              </a:defRPr>
            </a:pPr>
            <a:r>
              <a:rPr sz="3564">
                <a:solidFill>
                  <a:srgbClr val="FFFFFF"/>
                </a:solidFill>
              </a:rPr>
              <a:t>In the siege of Lachish in Israel this kind of engine was used to attack the top of the walls. Here we see the engine on a siege ramp made of stone and earth.</a:t>
            </a:r>
          </a:p>
        </p:txBody>
      </p:sp>
      <p:sp>
        <p:nvSpPr>
          <p:cNvPr id="444" name="Shape 444"/>
          <p:cNvSpPr/>
          <p:nvPr/>
        </p:nvSpPr>
        <p:spPr>
          <a:xfrm flipV="1">
            <a:off x="6191250" y="7581900"/>
            <a:ext cx="1870075" cy="469305"/>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8242300" y="3517900"/>
            <a:ext cx="4508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In the siege of Lachish in Israel a different kind of engine was used to attack the top of the walls.</a:t>
            </a:r>
          </a:p>
        </p:txBody>
      </p:sp>
      <p:pic>
        <p:nvPicPr>
          <p:cNvPr id="447" name="British musem assyria 113.jpg"/>
          <p:cNvPicPr/>
          <p:nvPr/>
        </p:nvPicPr>
        <p:blipFill>
          <a:blip r:embed="rId2">
            <a:extLst/>
          </a:blip>
          <a:stretch>
            <a:fillRect/>
          </a:stretch>
        </p:blipFill>
        <p:spPr>
          <a:xfrm>
            <a:off x="0" y="0"/>
            <a:ext cx="13004800" cy="9753600"/>
          </a:xfrm>
          <a:prstGeom prst="rect">
            <a:avLst/>
          </a:prstGeom>
          <a:ln w="12700">
            <a:miter lim="400000"/>
          </a:ln>
        </p:spPr>
      </p:pic>
      <p:sp>
        <p:nvSpPr>
          <p:cNvPr id="448" name="Shape 448"/>
          <p:cNvSpPr/>
          <p:nvPr/>
        </p:nvSpPr>
        <p:spPr>
          <a:xfrm>
            <a:off x="304800" y="0"/>
            <a:ext cx="11544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The archers stood off and shot at the defenders from behind shields</a:t>
            </a:r>
          </a:p>
        </p:txBody>
      </p:sp>
      <p:sp>
        <p:nvSpPr>
          <p:cNvPr id="449" name="Shape 449"/>
          <p:cNvSpPr/>
          <p:nvPr/>
        </p:nvSpPr>
        <p:spPr>
          <a:xfrm flipV="1">
            <a:off x="2946400" y="815578"/>
            <a:ext cx="2119710" cy="1635522"/>
          </a:xfrm>
          <a:prstGeom prst="line">
            <a:avLst/>
          </a:prstGeom>
          <a:ln w="127000">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p:nvPr/>
        </p:nvSpPr>
        <p:spPr>
          <a:xfrm>
            <a:off x="8242300" y="3517900"/>
            <a:ext cx="4508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In the siege of Lachish in Israel a different kind of engine was used to attack the top of the walls.</a:t>
            </a:r>
          </a:p>
        </p:txBody>
      </p:sp>
      <p:pic>
        <p:nvPicPr>
          <p:cNvPr id="452" name="British musem assyria 113.jpg"/>
          <p:cNvPicPr/>
          <p:nvPr/>
        </p:nvPicPr>
        <p:blipFill>
          <a:blip r:embed="rId2">
            <a:extLst/>
          </a:blip>
          <a:stretch>
            <a:fillRect/>
          </a:stretch>
        </p:blipFill>
        <p:spPr>
          <a:xfrm>
            <a:off x="0" y="0"/>
            <a:ext cx="13004800" cy="9753600"/>
          </a:xfrm>
          <a:prstGeom prst="rect">
            <a:avLst/>
          </a:prstGeom>
          <a:ln w="12700">
            <a:miter lim="400000"/>
          </a:ln>
        </p:spPr>
      </p:pic>
      <p:sp>
        <p:nvSpPr>
          <p:cNvPr id="453" name="Shape 453"/>
          <p:cNvSpPr/>
          <p:nvPr/>
        </p:nvSpPr>
        <p:spPr>
          <a:xfrm>
            <a:off x="304800" y="0"/>
            <a:ext cx="11544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Some attacked from ladders while others dug tunnels in the walls</a:t>
            </a:r>
          </a:p>
        </p:txBody>
      </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Shape 455"/>
          <p:cNvSpPr>
            <a:spLocks noGrp="1"/>
          </p:cNvSpPr>
          <p:nvPr>
            <p:ph type="title"/>
          </p:nvPr>
        </p:nvSpPr>
        <p:spPr>
          <a:xfrm>
            <a:off x="1041400" y="787400"/>
            <a:ext cx="5054600" cy="2870200"/>
          </a:xfrm>
          <a:prstGeom prst="rect">
            <a:avLst/>
          </a:prstGeom>
        </p:spPr>
        <p:txBody>
          <a:bodyPr>
            <a:normAutofit/>
          </a:bodyPr>
          <a:lstStyle>
            <a:lvl1pPr defTabSz="572516">
              <a:defRPr sz="6468"/>
            </a:lvl1pPr>
          </a:lstStyle>
          <a:p>
            <a:pPr lvl="0">
              <a:defRPr sz="1800">
                <a:solidFill>
                  <a:srgbClr val="000000"/>
                </a:solidFill>
              </a:defRPr>
            </a:pPr>
            <a:r>
              <a:rPr sz="6468">
                <a:solidFill>
                  <a:srgbClr val="DEDDDE"/>
                </a:solidFill>
              </a:rPr>
              <a:t>Personal military equipment</a:t>
            </a:r>
          </a:p>
        </p:txBody>
      </p:sp>
      <p:sp>
        <p:nvSpPr>
          <p:cNvPr id="456" name="Shape 456"/>
          <p:cNvSpPr/>
          <p:nvPr/>
        </p:nvSpPr>
        <p:spPr>
          <a:xfrm>
            <a:off x="1041400" y="3810000"/>
            <a:ext cx="4660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Assyrians used a variety of hand weapons</a:t>
            </a:r>
          </a:p>
        </p:txBody>
      </p:sp>
      <p:grpSp>
        <p:nvGrpSpPr>
          <p:cNvPr id="459" name="Group 459"/>
          <p:cNvGrpSpPr/>
          <p:nvPr/>
        </p:nvGrpSpPr>
        <p:grpSpPr>
          <a:xfrm>
            <a:off x="5877277" y="673100"/>
            <a:ext cx="6340123" cy="8394700"/>
            <a:chOff x="-76200" y="-63500"/>
            <a:chExt cx="6340122" cy="8394700"/>
          </a:xfrm>
        </p:grpSpPr>
        <p:pic>
          <p:nvPicPr>
            <p:cNvPr id="458" name="oriental museum 193.jpg"/>
            <p:cNvPicPr/>
            <p:nvPr/>
          </p:nvPicPr>
          <p:blipFill>
            <a:blip r:embed="rId2">
              <a:extLst/>
            </a:blip>
            <a:srcRect l="3755" r="3952"/>
            <a:stretch>
              <a:fillRect/>
            </a:stretch>
          </p:blipFill>
          <p:spPr>
            <a:xfrm>
              <a:off x="0" y="0"/>
              <a:ext cx="6200423" cy="8255000"/>
            </a:xfrm>
            <a:prstGeom prst="rect">
              <a:avLst/>
            </a:prstGeom>
            <a:ln>
              <a:noFill/>
            </a:ln>
            <a:effectLst/>
          </p:spPr>
        </p:pic>
        <p:pic>
          <p:nvPicPr>
            <p:cNvPr id="457" name="Picture 456"/>
            <p:cNvPicPr/>
            <p:nvPr/>
          </p:nvPicPr>
          <p:blipFill>
            <a:blip r:embed="rId3">
              <a:extLst/>
            </a:blip>
            <a:stretch>
              <a:fillRect/>
            </a:stretch>
          </p:blipFill>
          <p:spPr>
            <a:xfrm>
              <a:off x="-76200" y="-63500"/>
              <a:ext cx="6340123" cy="8394700"/>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 name="british museum 200.jpg"/>
          <p:cNvPicPr/>
          <p:nvPr/>
        </p:nvPicPr>
        <p:blipFill>
          <a:blip r:embed="rId2">
            <a:extLst/>
          </a:blip>
          <a:stretch>
            <a:fillRect/>
          </a:stretch>
        </p:blipFill>
        <p:spPr>
          <a:xfrm>
            <a:off x="0" y="0"/>
            <a:ext cx="14655800" cy="9753600"/>
          </a:xfrm>
          <a:prstGeom prst="rect">
            <a:avLst/>
          </a:prstGeom>
          <a:ln w="12700">
            <a:miter lim="400000"/>
          </a:ln>
        </p:spPr>
      </p:pic>
      <p:sp>
        <p:nvSpPr>
          <p:cNvPr id="462" name="Shape 462"/>
          <p:cNvSpPr/>
          <p:nvPr/>
        </p:nvSpPr>
        <p:spPr>
          <a:xfrm>
            <a:off x="1130300" y="304800"/>
            <a:ext cx="4178300" cy="163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Bow and arrow</a:t>
            </a:r>
          </a:p>
        </p:txBody>
      </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4" name="British musem assyria 15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 name="british museum 195 - Version 2.jpg"/>
          <p:cNvPicPr/>
          <p:nvPr/>
        </p:nvPicPr>
        <p:blipFill>
          <a:blip r:embed="rId2">
            <a:extLst/>
          </a:blip>
          <a:stretch>
            <a:fillRect/>
          </a:stretch>
        </p:blipFill>
        <p:spPr>
          <a:xfrm>
            <a:off x="0" y="0"/>
            <a:ext cx="13004800" cy="9753600"/>
          </a:xfrm>
          <a:prstGeom prst="rect">
            <a:avLst/>
          </a:prstGeom>
          <a:ln w="12700">
            <a:miter lim="400000"/>
          </a:ln>
        </p:spPr>
      </p:pic>
      <p:sp>
        <p:nvSpPr>
          <p:cNvPr id="467" name="Shape 467"/>
          <p:cNvSpPr/>
          <p:nvPr/>
        </p:nvSpPr>
        <p:spPr>
          <a:xfrm>
            <a:off x="787400" y="203200"/>
            <a:ext cx="4419600" cy="2400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FFFFFF"/>
                </a:solidFill>
                <a:latin typeface="+mj-lt"/>
                <a:ea typeface="+mj-ea"/>
                <a:cs typeface="+mj-cs"/>
                <a:sym typeface="Helvetica Neue Bold Condensed"/>
              </a:defRPr>
            </a:lvl1pPr>
          </a:lstStyle>
          <a:p>
            <a:pPr lvl="0">
              <a:defRPr sz="1800">
                <a:solidFill>
                  <a:srgbClr val="000000"/>
                </a:solidFill>
              </a:defRPr>
            </a:pPr>
            <a:r>
              <a:rPr sz="3600">
                <a:solidFill>
                  <a:srgbClr val="FFFFFF"/>
                </a:solidFill>
              </a:rPr>
              <a:t>Spears</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3136</Words>
  <Application>Microsoft Office PowerPoint</Application>
  <PresentationFormat>Custom</PresentationFormat>
  <Paragraphs>206</Paragraphs>
  <Slides>170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170</vt:i4>
      </vt:variant>
    </vt:vector>
  </HeadingPairs>
  <TitlesOfParts>
    <vt:vector size="179" baseType="lpstr">
      <vt:lpstr>Copperplate</vt:lpstr>
      <vt:lpstr>Gill Sans</vt:lpstr>
      <vt:lpstr>Gill Sans SemiBold</vt:lpstr>
      <vt:lpstr>Helvetica</vt:lpstr>
      <vt:lpstr>Helvetica Neue</vt:lpstr>
      <vt:lpstr>Helvetica Neue Bold Condensed</vt:lpstr>
      <vt:lpstr>Helvetica Neue Light</vt:lpstr>
      <vt:lpstr>Lucida Grande</vt:lpstr>
      <vt:lpstr>Blueprint</vt:lpstr>
      <vt:lpstr>PowerPoint Presentation</vt:lpstr>
      <vt:lpstr>PowerPoint Presentation</vt:lpstr>
      <vt:lpstr>Archaeological Treasures that Confirm the Bible</vt:lpstr>
      <vt:lpstr>Assyria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Assyria</vt:lpstr>
      <vt:lpstr>PowerPoint Presentation</vt:lpstr>
      <vt:lpstr>Assyria’s Kings mentioned in the Bible</vt:lpstr>
      <vt:lpstr>PowerPoint Presentation</vt:lpstr>
      <vt:lpstr>Tiglath-pileser</vt:lpstr>
      <vt:lpstr>Shalmaneser V</vt:lpstr>
      <vt:lpstr>Sargon II</vt:lpstr>
      <vt:lpstr>Sennacherib</vt:lpstr>
      <vt:lpstr>Esarhaddon</vt:lpstr>
      <vt:lpstr>Asshurbanipal</vt:lpstr>
      <vt:lpstr>Assyria’s Palaces</vt:lpstr>
      <vt:lpstr>PowerPoint Presentation</vt:lpstr>
      <vt:lpstr>PowerPoint Presentation</vt:lpstr>
      <vt:lpstr>Assyria’s Palaces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Assyria’s Grand Library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Assyrian Kings and Hunting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Assyria’s Military</vt:lpstr>
      <vt:lpstr>Cavalry</vt:lpstr>
      <vt:lpstr>Horses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Chariots</vt:lpstr>
      <vt:lpstr>PowerPoint Presentation</vt:lpstr>
      <vt:lpstr>PowerPoint Presentation</vt:lpstr>
      <vt:lpstr>PowerPoint Presentation</vt:lpstr>
      <vt:lpstr>PowerPoint Presentation</vt:lpstr>
      <vt:lpstr>PowerPoint Presentation</vt:lpstr>
      <vt:lpstr>Siege Tactics</vt:lpstr>
      <vt:lpstr>PowerPoint Presentation</vt:lpstr>
      <vt:lpstr>PowerPoint Presentation</vt:lpstr>
      <vt:lpstr>PowerPoint Presentation</vt:lpstr>
      <vt:lpstr>PowerPoint Presentation</vt:lpstr>
      <vt:lpstr>PowerPoint Presentation</vt:lpstr>
      <vt:lpstr>Personal military equipment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Gilgamesh Flood Epic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Shalmaneser’s Black Obelisk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Shalmaneser’s Stele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2015-02-06T22:38:40Z</dcterms:modified>
</cp:coreProperties>
</file>