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 id="473" r:id="rId219"/>
    <p:sldId id="474" r:id="rId220"/>
    <p:sldId id="475" r:id="rId221"/>
    <p:sldId id="476" r:id="rId222"/>
    <p:sldId id="477" r:id="rId223"/>
    <p:sldId id="478" r:id="rId224"/>
    <p:sldId id="479" r:id="rId225"/>
    <p:sldId id="480" r:id="rId226"/>
  </p:sldIdLst>
  <p:sldSz cx="13004800" cy="9753600"/>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 styleId="{D51ADE6A-740E-44AE-83CC-AE7238B6C88D}"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notesMaster" Target="notesMasters/notesMaster1.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viewProps" Target="viewProps.xml"/><Relationship Id="rId19" Type="http://schemas.openxmlformats.org/officeDocument/2006/relationships/slide" Target="slides/slide18.xml"/><Relationship Id="rId224" Type="http://schemas.openxmlformats.org/officeDocument/2006/relationships/slide" Target="slides/slide223.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theme" Target="theme/theme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231" Type="http://schemas.openxmlformats.org/officeDocument/2006/relationships/tableStyles" Target="tableStyle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6" name="Shape 76"/>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77" name="Shape 77"/>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832896315"/>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422400" y="5245100"/>
            <a:ext cx="10541000" cy="2628900"/>
          </a:xfrm>
          <a:prstGeom prst="rect">
            <a:avLst/>
          </a:prstGeom>
        </p:spPr>
        <p:txBody>
          <a:bodyPr lIns="0" tIns="0" rIns="0" bIns="0" anchor="b"/>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7" name="Shape 7"/>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 name="Shape 30"/>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31" name="Shape 31"/>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32" name="Shape 32"/>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33" name="Shape 33"/>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34" name="Shape 34"/>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6" name="Shape 36"/>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37" name="Shape 37"/>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38" name="Shape 38"/>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5C89A5"/>
                </a:solidFill>
                <a:latin typeface="+mj-lt"/>
                <a:ea typeface="+mj-ea"/>
                <a:cs typeface="+mj-cs"/>
                <a:sym typeface="Helvetica Neue Bold Condensed"/>
              </a:defRPr>
            </a:lvl2pPr>
            <a:lvl3pPr marL="0" indent="0">
              <a:spcBef>
                <a:spcPts val="0"/>
              </a:spcBef>
              <a:buSzTx/>
              <a:buNone/>
              <a:defRPr sz="2400" cap="all">
                <a:solidFill>
                  <a:srgbClr val="5C89A5"/>
                </a:solidFill>
                <a:latin typeface="+mj-lt"/>
                <a:ea typeface="+mj-ea"/>
                <a:cs typeface="+mj-cs"/>
                <a:sym typeface="Helvetica Neue Bold Condensed"/>
              </a:defRPr>
            </a:lvl3pPr>
            <a:lvl4pPr marL="0" indent="0">
              <a:spcBef>
                <a:spcPts val="0"/>
              </a:spcBef>
              <a:buSzTx/>
              <a:buNone/>
              <a:defRPr sz="2400" cap="all">
                <a:solidFill>
                  <a:srgbClr val="5C89A5"/>
                </a:solidFill>
                <a:latin typeface="+mj-lt"/>
                <a:ea typeface="+mj-ea"/>
                <a:cs typeface="+mj-cs"/>
                <a:sym typeface="Helvetica Neue Bold Condensed"/>
              </a:defRPr>
            </a:lvl4pPr>
            <a:lvl5pPr marL="0" indent="0">
              <a:spcBef>
                <a:spcPts val="0"/>
              </a:spcBef>
              <a:buSzTx/>
              <a:buNone/>
              <a:defRPr sz="2400" cap="all">
                <a:solidFill>
                  <a:srgbClr val="5C89A5"/>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5C89A5"/>
                </a:solidFill>
              </a:rPr>
              <a:t>Body Level Two</a:t>
            </a:r>
          </a:p>
          <a:p>
            <a:pPr lvl="2">
              <a:defRPr sz="1800" cap="none">
                <a:solidFill>
                  <a:srgbClr val="000000"/>
                </a:solidFill>
              </a:defRPr>
            </a:pPr>
            <a:r>
              <a:rPr sz="2400" cap="all">
                <a:solidFill>
                  <a:srgbClr val="5C89A5"/>
                </a:solidFill>
              </a:rPr>
              <a:t>Body Level Three</a:t>
            </a:r>
          </a:p>
          <a:p>
            <a:pPr lvl="3">
              <a:defRPr sz="1800" cap="none">
                <a:solidFill>
                  <a:srgbClr val="000000"/>
                </a:solidFill>
              </a:defRPr>
            </a:pPr>
            <a:r>
              <a:rPr sz="2400" cap="all">
                <a:solidFill>
                  <a:srgbClr val="5C89A5"/>
                </a:solidFill>
              </a:rPr>
              <a:t>Body Level Four</a:t>
            </a:r>
          </a:p>
          <a:p>
            <a:pPr lvl="4">
              <a:defRPr sz="1800" cap="none">
                <a:solidFill>
                  <a:srgbClr val="000000"/>
                </a:solidFill>
              </a:defRPr>
            </a:pPr>
            <a:r>
              <a:rPr sz="2400" cap="all">
                <a:solidFill>
                  <a:srgbClr val="5C89A5"/>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0" name="Shape 40"/>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1" name="Shape 41"/>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2" name="Shape 42"/>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4" name="Shape 44"/>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5" name="Shape 45"/>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6" name="Shape 46"/>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8" name="Shape 48"/>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9" name="Shape 49"/>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0" name="Shape 50"/>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2" name="Shape 52"/>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53" name="Shape 53"/>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4" name="Shape 54"/>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6" name="Shape 56"/>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57" name="Shape 57"/>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59" name="Shape 5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0" name="Shape 60"/>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62" name="Shape 6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3" name="Shape 63"/>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65" name="Shape 65"/>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6" name="Shape 66"/>
          <p:cNvSpPr>
            <a:spLocks noGrp="1"/>
          </p:cNvSpPr>
          <p:nvPr>
            <p:ph type="body" idx="1"/>
          </p:nvPr>
        </p:nvSpPr>
        <p:spPr>
          <a:xfrm>
            <a:off x="6629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0" name="Shape 10"/>
          <p:cNvSpPr>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8" name="Shape 68"/>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69" name="Shape 69"/>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1" name="Shape 71"/>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72" name="Shape 72"/>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4" name="Shape 7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lIns="0" tIns="0" rIns="0" bIns="0" anchor="b"/>
          <a:lstStyle>
            <a:lvl1pPr marL="0" algn="ctr">
              <a:lnSpc>
                <a:spcPct val="100000"/>
              </a:lnSpc>
              <a:defRPr sz="7000" spc="-92">
                <a:solidFill>
                  <a:srgbClr val="E5E5E5"/>
                </a:solidFill>
                <a:latin typeface="Copperplate"/>
                <a:ea typeface="Copperplate"/>
                <a:cs typeface="Copperplate"/>
                <a:sym typeface="Copperplate"/>
              </a:defRPr>
            </a:lvl1pPr>
          </a:lstStyle>
          <a:p>
            <a:pPr lvl="0">
              <a:defRPr sz="1800" spc="0">
                <a:solidFill>
                  <a:srgbClr val="000000"/>
                </a:solidFill>
              </a:defRPr>
            </a:pPr>
            <a:r>
              <a:rPr sz="7000" spc="-92">
                <a:solidFill>
                  <a:srgbClr val="E5E5E5"/>
                </a:solidFill>
              </a:rPr>
              <a:t>Title Text</a:t>
            </a:r>
          </a:p>
        </p:txBody>
      </p:sp>
      <p:sp>
        <p:nvSpPr>
          <p:cNvPr id="75" name="Shape 7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pc="-47">
                <a:solidFill>
                  <a:srgbClr val="CBCBCB"/>
                </a:solidFill>
                <a:latin typeface="Copperplate"/>
                <a:ea typeface="Copperplate"/>
                <a:cs typeface="Copperplate"/>
                <a:sym typeface="Copperplate"/>
              </a:defRPr>
            </a:lvl1pPr>
            <a:lvl2pPr marL="0" indent="0" algn="ctr">
              <a:spcBef>
                <a:spcPts val="0"/>
              </a:spcBef>
              <a:buSzTx/>
              <a:buNone/>
              <a:defRPr spc="-47">
                <a:solidFill>
                  <a:srgbClr val="CBCBCB"/>
                </a:solidFill>
                <a:latin typeface="Copperplate"/>
                <a:ea typeface="Copperplate"/>
                <a:cs typeface="Copperplate"/>
                <a:sym typeface="Copperplate"/>
              </a:defRPr>
            </a:lvl2pPr>
            <a:lvl3pPr marL="0" indent="0" algn="ctr">
              <a:spcBef>
                <a:spcPts val="0"/>
              </a:spcBef>
              <a:buSzTx/>
              <a:buNone/>
              <a:defRPr spc="-47">
                <a:solidFill>
                  <a:srgbClr val="CBCBCB"/>
                </a:solidFill>
                <a:latin typeface="Copperplate"/>
                <a:ea typeface="Copperplate"/>
                <a:cs typeface="Copperplate"/>
                <a:sym typeface="Copperplate"/>
              </a:defRPr>
            </a:lvl3pPr>
            <a:lvl4pPr marL="0" indent="0" algn="ctr">
              <a:spcBef>
                <a:spcPts val="0"/>
              </a:spcBef>
              <a:buSzTx/>
              <a:buNone/>
              <a:defRPr spc="-47">
                <a:solidFill>
                  <a:srgbClr val="CBCBCB"/>
                </a:solidFill>
                <a:latin typeface="Copperplate"/>
                <a:ea typeface="Copperplate"/>
                <a:cs typeface="Copperplate"/>
                <a:sym typeface="Copperplate"/>
              </a:defRPr>
            </a:lvl4pPr>
            <a:lvl5pPr marL="0" indent="0" algn="ctr">
              <a:spcBef>
                <a:spcPts val="0"/>
              </a:spcBef>
              <a:buSzTx/>
              <a:buNone/>
              <a:defRPr spc="-47">
                <a:solidFill>
                  <a:srgbClr val="CBCBCB"/>
                </a:solidFill>
                <a:latin typeface="Copperplate"/>
                <a:ea typeface="Copperplate"/>
                <a:cs typeface="Copperplate"/>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3" name="Shape 13"/>
          <p:cNvSpPr>
            <a:spLocks noGrp="1"/>
          </p:cNvSpPr>
          <p:nvPr>
            <p:ph type="body" idx="1"/>
          </p:nvPr>
        </p:nvSpPr>
        <p:spPr>
          <a:prstGeom prst="rect">
            <a:avLst/>
          </a:prstGeom>
        </p:spPr>
        <p:txBody>
          <a:bodyPr lIns="0" tIns="0" rIns="0" bIns="0" numCol="2" spcCol="546100" anchor="t"/>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041400" y="1473200"/>
            <a:ext cx="10922000" cy="6807200"/>
          </a:xfrm>
          <a:prstGeom prst="rect">
            <a:avLst/>
          </a:prstGeom>
        </p:spPr>
        <p:txBody>
          <a:bodyPr/>
          <a:lstStyle>
            <a:lvl1pPr>
              <a:spcBef>
                <a:spcPts val="4800"/>
              </a:spcBef>
              <a:buBlip>
                <a:blip r:embed="rId2"/>
              </a:buBlip>
            </a:lvl1pPr>
            <a:lvl2pPr>
              <a:spcBef>
                <a:spcPts val="4800"/>
              </a:spcBef>
              <a:buBlip>
                <a:blip r:embed="rId2"/>
              </a:buBlip>
            </a:lvl2pPr>
            <a:lvl3pPr>
              <a:spcBef>
                <a:spcPts val="4800"/>
              </a:spcBef>
              <a:buBlip>
                <a:blip r:embed="rId2"/>
              </a:buBlip>
            </a:lvl3pPr>
            <a:lvl4pPr>
              <a:spcBef>
                <a:spcPts val="4800"/>
              </a:spcBef>
              <a:buBlip>
                <a:blip r:embed="rId2"/>
              </a:buBlip>
            </a:lvl4pPr>
            <a:lvl5pPr>
              <a:spcBef>
                <a:spcPts val="4800"/>
              </a:spcBef>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0" name="Shape 20"/>
          <p:cNvSpPr>
            <a:spLocks noGrp="1"/>
          </p:cNvSpPr>
          <p:nvPr>
            <p:ph type="title"/>
          </p:nvPr>
        </p:nvSpPr>
        <p:spPr>
          <a:xfrm>
            <a:off x="1041400" y="3657600"/>
            <a:ext cx="10922000" cy="2438400"/>
          </a:xfrm>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25" name="Shape 25"/>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26" name="Shape 26"/>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27" name="Shape 27"/>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28" name="Shape 28"/>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4"/>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283843" y="279400"/>
            <a:ext cx="12446001" cy="9220200"/>
          </a:xfrm>
          <a:prstGeom prst="rect">
            <a:avLst/>
          </a:prstGeom>
          <a:ln w="25400">
            <a:solidFill>
              <a:srgbClr val="A2A1A6"/>
            </a:solidFill>
            <a:miter lim="400000"/>
          </a:ln>
        </p:spPr>
        <p:txBody>
          <a:bodyPr lIns="0" tIns="0" rIns="0" bIns="0" anchor="ctr"/>
          <a:lstStyle/>
          <a:p>
            <a:pPr lvl="0" algn="ctr" defTabSz="58420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 name="Shape 3"/>
          <p:cNvSpPr>
            <a:spLocks noGrp="1"/>
          </p:cNvSpPr>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7800">
                <a:solidFill>
                  <a:srgbClr val="5C89A5"/>
                </a:solidFill>
              </a:rPr>
              <a:t>Title Text</a:t>
            </a:r>
          </a:p>
        </p:txBody>
      </p:sp>
      <p:sp>
        <p:nvSpPr>
          <p:cNvPr id="4" name="Shape 4"/>
          <p:cNvSpPr>
            <a:spLocks noGrp="1"/>
          </p:cNvSpPr>
          <p:nvPr>
            <p:ph type="body" idx="1"/>
          </p:nvPr>
        </p:nvSpPr>
        <p:spPr>
          <a:xfrm>
            <a:off x="1041400" y="2768600"/>
            <a:ext cx="10922000" cy="5715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buBlip>
                <a:blip r:embed="rId25"/>
              </a:buBlip>
            </a:lvl1pPr>
            <a:lvl2pPr>
              <a:buBlip>
                <a:blip r:embed="rId25"/>
              </a:buBlip>
            </a:lvl2pPr>
            <a:lvl3pPr>
              <a:buBlip>
                <a:blip r:embed="rId25"/>
              </a:buBlip>
            </a:lvl3pPr>
            <a:lvl4pPr>
              <a:buBlip>
                <a:blip r:embed="rId25"/>
              </a:buBlip>
            </a:lvl4pPr>
            <a:lvl5pPr>
              <a:buBlip>
                <a:blip r:embed="rId25"/>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med"/>
  <p:txStyles>
    <p:titleStyle>
      <a:lvl1pPr marL="408432" defTabSz="584200">
        <a:lnSpc>
          <a:spcPct val="90000"/>
        </a:lnSpc>
        <a:defRPr sz="7800">
          <a:solidFill>
            <a:srgbClr val="5C89A5"/>
          </a:solidFill>
          <a:latin typeface="+mn-lt"/>
          <a:ea typeface="+mn-ea"/>
          <a:cs typeface="+mn-cs"/>
          <a:sym typeface="Helvetica Neue Light"/>
        </a:defRPr>
      </a:lvl1pPr>
      <a:lvl2pPr marL="408432" indent="228600" defTabSz="584200">
        <a:lnSpc>
          <a:spcPct val="90000"/>
        </a:lnSpc>
        <a:defRPr sz="7800">
          <a:solidFill>
            <a:srgbClr val="5C89A5"/>
          </a:solidFill>
          <a:latin typeface="+mn-lt"/>
          <a:ea typeface="+mn-ea"/>
          <a:cs typeface="+mn-cs"/>
          <a:sym typeface="Helvetica Neue Light"/>
        </a:defRPr>
      </a:lvl2pPr>
      <a:lvl3pPr marL="408432" indent="457200" defTabSz="584200">
        <a:lnSpc>
          <a:spcPct val="90000"/>
        </a:lnSpc>
        <a:defRPr sz="7800">
          <a:solidFill>
            <a:srgbClr val="5C89A5"/>
          </a:solidFill>
          <a:latin typeface="+mn-lt"/>
          <a:ea typeface="+mn-ea"/>
          <a:cs typeface="+mn-cs"/>
          <a:sym typeface="Helvetica Neue Light"/>
        </a:defRPr>
      </a:lvl3pPr>
      <a:lvl4pPr marL="408432" indent="685800" defTabSz="584200">
        <a:lnSpc>
          <a:spcPct val="90000"/>
        </a:lnSpc>
        <a:defRPr sz="7800">
          <a:solidFill>
            <a:srgbClr val="5C89A5"/>
          </a:solidFill>
          <a:latin typeface="+mn-lt"/>
          <a:ea typeface="+mn-ea"/>
          <a:cs typeface="+mn-cs"/>
          <a:sym typeface="Helvetica Neue Light"/>
        </a:defRPr>
      </a:lvl4pPr>
      <a:lvl5pPr marL="408432" indent="914400" defTabSz="584200">
        <a:lnSpc>
          <a:spcPct val="90000"/>
        </a:lnSpc>
        <a:defRPr sz="7800">
          <a:solidFill>
            <a:srgbClr val="5C89A5"/>
          </a:solidFill>
          <a:latin typeface="+mn-lt"/>
          <a:ea typeface="+mn-ea"/>
          <a:cs typeface="+mn-cs"/>
          <a:sym typeface="Helvetica Neue Light"/>
        </a:defRPr>
      </a:lvl5pPr>
      <a:lvl6pPr marL="408432" indent="1143000" defTabSz="584200">
        <a:lnSpc>
          <a:spcPct val="90000"/>
        </a:lnSpc>
        <a:defRPr sz="7800">
          <a:solidFill>
            <a:srgbClr val="5C89A5"/>
          </a:solidFill>
          <a:latin typeface="+mn-lt"/>
          <a:ea typeface="+mn-ea"/>
          <a:cs typeface="+mn-cs"/>
          <a:sym typeface="Helvetica Neue Light"/>
        </a:defRPr>
      </a:lvl6pPr>
      <a:lvl7pPr marL="408432" indent="1371599" defTabSz="584200">
        <a:lnSpc>
          <a:spcPct val="90000"/>
        </a:lnSpc>
        <a:defRPr sz="7800">
          <a:solidFill>
            <a:srgbClr val="5C89A5"/>
          </a:solidFill>
          <a:latin typeface="+mn-lt"/>
          <a:ea typeface="+mn-ea"/>
          <a:cs typeface="+mn-cs"/>
          <a:sym typeface="Helvetica Neue Light"/>
        </a:defRPr>
      </a:lvl7pPr>
      <a:lvl8pPr marL="408432" indent="1600199" defTabSz="584200">
        <a:lnSpc>
          <a:spcPct val="90000"/>
        </a:lnSpc>
        <a:defRPr sz="7800">
          <a:solidFill>
            <a:srgbClr val="5C89A5"/>
          </a:solidFill>
          <a:latin typeface="+mn-lt"/>
          <a:ea typeface="+mn-ea"/>
          <a:cs typeface="+mn-cs"/>
          <a:sym typeface="Helvetica Neue Light"/>
        </a:defRPr>
      </a:lvl8pPr>
      <a:lvl9pPr marL="408432" indent="1828800" defTabSz="584200">
        <a:lnSpc>
          <a:spcPct val="90000"/>
        </a:lnSpc>
        <a:defRPr sz="7800">
          <a:solidFill>
            <a:srgbClr val="5C89A5"/>
          </a:solidFill>
          <a:latin typeface="+mn-lt"/>
          <a:ea typeface="+mn-ea"/>
          <a:cs typeface="+mn-cs"/>
          <a:sym typeface="Helvetica Neue Light"/>
        </a:defRPr>
      </a:lvl9pPr>
    </p:titleStyle>
    <p:bodyStyle>
      <a:lvl1pPr marL="431800" indent="-431800" defTabSz="584200">
        <a:spcBef>
          <a:spcPts val="3200"/>
        </a:spcBef>
        <a:buSzPct val="50000"/>
        <a:buBlip>
          <a:blip r:embed="rId25"/>
        </a:buBlip>
        <a:defRPr sz="3600">
          <a:solidFill>
            <a:srgbClr val="777775"/>
          </a:solidFill>
          <a:latin typeface="Helvetica Neue"/>
          <a:ea typeface="Helvetica Neue"/>
          <a:cs typeface="Helvetica Neue"/>
          <a:sym typeface="Helvetica Neue"/>
        </a:defRPr>
      </a:lvl1pPr>
      <a:lvl2pPr marL="876300" indent="-431800" defTabSz="584200">
        <a:spcBef>
          <a:spcPts val="3200"/>
        </a:spcBef>
        <a:buSzPct val="50000"/>
        <a:buBlip>
          <a:blip r:embed="rId25"/>
        </a:buBlip>
        <a:defRPr sz="3600">
          <a:solidFill>
            <a:srgbClr val="777775"/>
          </a:solidFill>
          <a:latin typeface="Helvetica Neue"/>
          <a:ea typeface="Helvetica Neue"/>
          <a:cs typeface="Helvetica Neue"/>
          <a:sym typeface="Helvetica Neue"/>
        </a:defRPr>
      </a:lvl2pPr>
      <a:lvl3pPr marL="1320800" indent="-431800" defTabSz="584200">
        <a:spcBef>
          <a:spcPts val="3200"/>
        </a:spcBef>
        <a:buSzPct val="50000"/>
        <a:buBlip>
          <a:blip r:embed="rId25"/>
        </a:buBlip>
        <a:defRPr sz="3600">
          <a:solidFill>
            <a:srgbClr val="777775"/>
          </a:solidFill>
          <a:latin typeface="Helvetica Neue"/>
          <a:ea typeface="Helvetica Neue"/>
          <a:cs typeface="Helvetica Neue"/>
          <a:sym typeface="Helvetica Neue"/>
        </a:defRPr>
      </a:lvl3pPr>
      <a:lvl4pPr marL="1765300" indent="-431800" defTabSz="584200">
        <a:spcBef>
          <a:spcPts val="3200"/>
        </a:spcBef>
        <a:buSzPct val="50000"/>
        <a:buBlip>
          <a:blip r:embed="rId25"/>
        </a:buBlip>
        <a:defRPr sz="3600">
          <a:solidFill>
            <a:srgbClr val="777775"/>
          </a:solidFill>
          <a:latin typeface="Helvetica Neue"/>
          <a:ea typeface="Helvetica Neue"/>
          <a:cs typeface="Helvetica Neue"/>
          <a:sym typeface="Helvetica Neue"/>
        </a:defRPr>
      </a:lvl4pPr>
      <a:lvl5pPr marL="2209800" indent="-431800" defTabSz="584200">
        <a:spcBef>
          <a:spcPts val="3200"/>
        </a:spcBef>
        <a:buSzPct val="50000"/>
        <a:buBlip>
          <a:blip r:embed="rId25"/>
        </a:buBlip>
        <a:defRPr sz="3600">
          <a:solidFill>
            <a:srgbClr val="777775"/>
          </a:solidFill>
          <a:latin typeface="Helvetica Neue"/>
          <a:ea typeface="Helvetica Neue"/>
          <a:cs typeface="Helvetica Neue"/>
          <a:sym typeface="Helvetica Neue"/>
        </a:defRPr>
      </a:lvl5pPr>
      <a:lvl6pPr marL="2654300" indent="-431800" defTabSz="584200">
        <a:spcBef>
          <a:spcPts val="3200"/>
        </a:spcBef>
        <a:buSzPct val="50000"/>
        <a:buBlip>
          <a:blip r:embed="rId25"/>
        </a:buBlip>
        <a:defRPr sz="3600">
          <a:solidFill>
            <a:srgbClr val="777775"/>
          </a:solidFill>
          <a:latin typeface="Helvetica Neue"/>
          <a:ea typeface="Helvetica Neue"/>
          <a:cs typeface="Helvetica Neue"/>
          <a:sym typeface="Helvetica Neue"/>
        </a:defRPr>
      </a:lvl6pPr>
      <a:lvl7pPr marL="3098800" indent="-431800" defTabSz="584200">
        <a:spcBef>
          <a:spcPts val="3200"/>
        </a:spcBef>
        <a:buSzPct val="50000"/>
        <a:buBlip>
          <a:blip r:embed="rId25"/>
        </a:buBlip>
        <a:defRPr sz="3600">
          <a:solidFill>
            <a:srgbClr val="777775"/>
          </a:solidFill>
          <a:latin typeface="Helvetica Neue"/>
          <a:ea typeface="Helvetica Neue"/>
          <a:cs typeface="Helvetica Neue"/>
          <a:sym typeface="Helvetica Neue"/>
        </a:defRPr>
      </a:lvl7pPr>
      <a:lvl8pPr marL="3543300" indent="-431800" defTabSz="584200">
        <a:spcBef>
          <a:spcPts val="3200"/>
        </a:spcBef>
        <a:buSzPct val="50000"/>
        <a:buBlip>
          <a:blip r:embed="rId25"/>
        </a:buBlip>
        <a:defRPr sz="3600">
          <a:solidFill>
            <a:srgbClr val="777775"/>
          </a:solidFill>
          <a:latin typeface="Helvetica Neue"/>
          <a:ea typeface="Helvetica Neue"/>
          <a:cs typeface="Helvetica Neue"/>
          <a:sym typeface="Helvetica Neue"/>
        </a:defRPr>
      </a:lvl8pPr>
      <a:lvl9pPr marL="3987800" indent="-431800" defTabSz="584200">
        <a:spcBef>
          <a:spcPts val="3200"/>
        </a:spcBef>
        <a:buSzPct val="50000"/>
        <a:buBlip>
          <a:blip r:embed="rId25"/>
        </a:buBlip>
        <a:defRPr sz="3600">
          <a:solidFill>
            <a:srgbClr val="777775"/>
          </a:solidFill>
          <a:latin typeface="Helvetica Neue"/>
          <a:ea typeface="Helvetica Neue"/>
          <a:cs typeface="Helvetica Neue"/>
          <a:sym typeface="Helvetica Neue"/>
        </a:defRPr>
      </a:lvl9pPr>
    </p:bodyStyle>
    <p:otherStyle>
      <a:lvl1pPr algn="ctr" defTabSz="584200">
        <a:defRPr sz="1400">
          <a:solidFill>
            <a:schemeClr val="tx1"/>
          </a:solidFill>
          <a:latin typeface="+mn-lt"/>
          <a:ea typeface="+mn-ea"/>
          <a:cs typeface="+mn-cs"/>
          <a:sym typeface="Helvetica Neue"/>
        </a:defRPr>
      </a:lvl1pPr>
      <a:lvl2pPr indent="228600" algn="ctr" defTabSz="584200">
        <a:defRPr sz="1400">
          <a:solidFill>
            <a:schemeClr val="tx1"/>
          </a:solidFill>
          <a:latin typeface="+mn-lt"/>
          <a:ea typeface="+mn-ea"/>
          <a:cs typeface="+mn-cs"/>
          <a:sym typeface="Helvetica Neue"/>
        </a:defRPr>
      </a:lvl2pPr>
      <a:lvl3pPr indent="457200" algn="ctr" defTabSz="584200">
        <a:defRPr sz="1400">
          <a:solidFill>
            <a:schemeClr val="tx1"/>
          </a:solidFill>
          <a:latin typeface="+mn-lt"/>
          <a:ea typeface="+mn-ea"/>
          <a:cs typeface="+mn-cs"/>
          <a:sym typeface="Helvetica Neue"/>
        </a:defRPr>
      </a:lvl3pPr>
      <a:lvl4pPr indent="685800" algn="ctr" defTabSz="584200">
        <a:defRPr sz="1400">
          <a:solidFill>
            <a:schemeClr val="tx1"/>
          </a:solidFill>
          <a:latin typeface="+mn-lt"/>
          <a:ea typeface="+mn-ea"/>
          <a:cs typeface="+mn-cs"/>
          <a:sym typeface="Helvetica Neue"/>
        </a:defRPr>
      </a:lvl4pPr>
      <a:lvl5pPr indent="914400" algn="ctr" defTabSz="584200">
        <a:defRPr sz="1400">
          <a:solidFill>
            <a:schemeClr val="tx1"/>
          </a:solidFill>
          <a:latin typeface="+mn-lt"/>
          <a:ea typeface="+mn-ea"/>
          <a:cs typeface="+mn-cs"/>
          <a:sym typeface="Helvetica Neue"/>
        </a:defRPr>
      </a:lvl5pPr>
      <a:lvl6pPr indent="1143000" algn="ctr" defTabSz="584200">
        <a:defRPr sz="1400">
          <a:solidFill>
            <a:schemeClr val="tx1"/>
          </a:solidFill>
          <a:latin typeface="+mn-lt"/>
          <a:ea typeface="+mn-ea"/>
          <a:cs typeface="+mn-cs"/>
          <a:sym typeface="Helvetica Neue"/>
        </a:defRPr>
      </a:lvl6pPr>
      <a:lvl7pPr indent="1371600" algn="ctr" defTabSz="584200">
        <a:defRPr sz="1400">
          <a:solidFill>
            <a:schemeClr val="tx1"/>
          </a:solidFill>
          <a:latin typeface="+mn-lt"/>
          <a:ea typeface="+mn-ea"/>
          <a:cs typeface="+mn-cs"/>
          <a:sym typeface="Helvetica Neue"/>
        </a:defRPr>
      </a:lvl7pPr>
      <a:lvl8pPr indent="1600200" algn="ctr" defTabSz="584200">
        <a:defRPr sz="1400">
          <a:solidFill>
            <a:schemeClr val="tx1"/>
          </a:solidFill>
          <a:latin typeface="+mn-lt"/>
          <a:ea typeface="+mn-ea"/>
          <a:cs typeface="+mn-cs"/>
          <a:sym typeface="Helvetica Neue"/>
        </a:defRPr>
      </a:lvl8pPr>
      <a:lvl9pPr indent="1828800" algn="ctr" defTabSz="584200">
        <a:defRPr sz="1400">
          <a:solidFill>
            <a:schemeClr val="tx1"/>
          </a:solidFill>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3.png"/><Relationship Id="rId1" Type="http://schemas.openxmlformats.org/officeDocument/2006/relationships/slideLayout" Target="../slideLayouts/slideLayout16.xml"/><Relationship Id="rId4" Type="http://schemas.openxmlformats.org/officeDocument/2006/relationships/image" Target="../media/image76.png"/></Relationships>
</file>

<file path=ppt/slides/_rels/slide10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96.png"/><Relationship Id="rId1" Type="http://schemas.openxmlformats.org/officeDocument/2006/relationships/slideLayout" Target="../slideLayouts/slideLayout16.xml"/><Relationship Id="rId4" Type="http://schemas.openxmlformats.org/officeDocument/2006/relationships/image" Target="../media/image76.png"/></Relationships>
</file>

<file path=ppt/slides/_rels/slide10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97.jpeg"/><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98.png"/><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99.jpeg"/><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99.jpeg"/><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99.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99.jpeg"/><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00.png"/><Relationship Id="rId1" Type="http://schemas.openxmlformats.org/officeDocument/2006/relationships/slideLayout" Target="../slideLayouts/slideLayout16.xml"/></Relationships>
</file>

<file path=ppt/slides/_rels/slide1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01.png"/><Relationship Id="rId1" Type="http://schemas.openxmlformats.org/officeDocument/2006/relationships/slideLayout" Target="../slideLayouts/slideLayout16.xml"/><Relationship Id="rId4" Type="http://schemas.openxmlformats.org/officeDocument/2006/relationships/image" Target="../media/image76.png"/></Relationships>
</file>

<file path=ppt/slides/_rels/slide1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02.png"/><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03.png"/><Relationship Id="rId1" Type="http://schemas.openxmlformats.org/officeDocument/2006/relationships/slideLayout" Target="../slideLayouts/slideLayout16.xml"/></Relationships>
</file>

<file path=ppt/slides/_rels/slide1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03.png"/><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eg"/><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16.xml"/></Relationships>
</file>

<file path=ppt/slides/_rels/slide11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8.jpeg"/><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9.pn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10.png"/><Relationship Id="rId1" Type="http://schemas.openxmlformats.org/officeDocument/2006/relationships/slideLayout" Target="../slideLayouts/slideLayout20.xml"/></Relationships>
</file>

<file path=ppt/slides/_rels/slide1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11.jpeg"/><Relationship Id="rId1" Type="http://schemas.openxmlformats.org/officeDocument/2006/relationships/slideLayout" Target="../slideLayouts/slideLayout16.xml"/></Relationships>
</file>

<file path=ppt/slides/_rels/slide12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12.jpeg"/><Relationship Id="rId1" Type="http://schemas.openxmlformats.org/officeDocument/2006/relationships/slideLayout" Target="../slideLayouts/slideLayout16.xml"/></Relationships>
</file>

<file path=ppt/slides/_rels/slide12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jpeg"/><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jpeg"/><Relationship Id="rId1" Type="http://schemas.openxmlformats.org/officeDocument/2006/relationships/slideLayout" Target="../slideLayouts/slideLayout20.xml"/><Relationship Id="rId4" Type="http://schemas.openxmlformats.org/officeDocument/2006/relationships/image" Target="../media/image76.png"/></Relationships>
</file>

<file path=ppt/slides/_rels/slide12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17.jpeg"/><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eg"/><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16.xml"/></Relationships>
</file>

<file path=ppt/slides/_rels/slide12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jpeg"/><Relationship Id="rId1" Type="http://schemas.openxmlformats.org/officeDocument/2006/relationships/slideLayout" Target="../slideLayouts/slideLayout16.xml"/></Relationships>
</file>

<file path=ppt/slides/_rels/slide129.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130.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16.xml"/></Relationships>
</file>

<file path=ppt/slides/_rels/slide131.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6.xml"/></Relationships>
</file>

<file path=ppt/slides/_rels/slide13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5.jpeg"/><Relationship Id="rId1" Type="http://schemas.openxmlformats.org/officeDocument/2006/relationships/slideLayout" Target="../slideLayouts/slideLayout16.xml"/></Relationships>
</file>

<file path=ppt/slides/_rels/slide13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6.jpeg"/><Relationship Id="rId1" Type="http://schemas.openxmlformats.org/officeDocument/2006/relationships/slideLayout" Target="../slideLayouts/slideLayout16.xml"/></Relationships>
</file>

<file path=ppt/slides/_rels/slide13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7.jpeg"/><Relationship Id="rId1" Type="http://schemas.openxmlformats.org/officeDocument/2006/relationships/slideLayout" Target="../slideLayouts/slideLayout16.xml"/></Relationships>
</file>

<file path=ppt/slides/_rels/slide13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28.jpeg"/><Relationship Id="rId1" Type="http://schemas.openxmlformats.org/officeDocument/2006/relationships/slideLayout" Target="../slideLayouts/slideLayout16.xml"/></Relationships>
</file>

<file path=ppt/slides/_rels/slide13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8.jpeg"/><Relationship Id="rId1" Type="http://schemas.openxmlformats.org/officeDocument/2006/relationships/slideLayout" Target="../slideLayouts/slideLayout16.xml"/></Relationships>
</file>

<file path=ppt/slides/_rels/slide13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8.jpeg"/><Relationship Id="rId1" Type="http://schemas.openxmlformats.org/officeDocument/2006/relationships/slideLayout" Target="../slideLayouts/slideLayout16.xml"/></Relationships>
</file>

<file path=ppt/slides/_rels/slide13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9.jpeg"/><Relationship Id="rId1" Type="http://schemas.openxmlformats.org/officeDocument/2006/relationships/slideLayout" Target="../slideLayouts/slideLayout16.xml"/></Relationships>
</file>

<file path=ppt/slides/_rels/slide13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30.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140.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6.xml"/></Relationships>
</file>

<file path=ppt/slides/_rels/slide14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32.png"/><Relationship Id="rId1" Type="http://schemas.openxmlformats.org/officeDocument/2006/relationships/slideLayout" Target="../slideLayouts/slideLayout16.xml"/></Relationships>
</file>

<file path=ppt/slides/_rels/slide14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33.jpeg"/><Relationship Id="rId1" Type="http://schemas.openxmlformats.org/officeDocument/2006/relationships/slideLayout" Target="../slideLayouts/slideLayout16.xml"/></Relationships>
</file>

<file path=ppt/slides/_rels/slide14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34.jpeg"/><Relationship Id="rId1" Type="http://schemas.openxmlformats.org/officeDocument/2006/relationships/slideLayout" Target="../slideLayouts/slideLayout16.xml"/></Relationships>
</file>

<file path=ppt/slides/_rels/slide14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35.png"/><Relationship Id="rId1" Type="http://schemas.openxmlformats.org/officeDocument/2006/relationships/slideLayout" Target="../slideLayouts/slideLayout16.xml"/><Relationship Id="rId4" Type="http://schemas.openxmlformats.org/officeDocument/2006/relationships/image" Target="../media/image76.png"/></Relationships>
</file>

<file path=ppt/slides/_rels/slide14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36.png"/><Relationship Id="rId1" Type="http://schemas.openxmlformats.org/officeDocument/2006/relationships/slideLayout" Target="../slideLayouts/slideLayout16.xml"/></Relationships>
</file>

<file path=ppt/slides/_rels/slide146.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16.xml"/></Relationships>
</file>

<file path=ppt/slides/_rels/slide14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38.png"/><Relationship Id="rId1" Type="http://schemas.openxmlformats.org/officeDocument/2006/relationships/slideLayout" Target="../slideLayouts/slideLayout16.xml"/></Relationships>
</file>

<file path=ppt/slides/_rels/slide14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39.png"/><Relationship Id="rId1" Type="http://schemas.openxmlformats.org/officeDocument/2006/relationships/slideLayout" Target="../slideLayouts/slideLayout16.xml"/></Relationships>
</file>

<file path=ppt/slides/_rels/slide14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40.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5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jpeg"/><Relationship Id="rId1" Type="http://schemas.openxmlformats.org/officeDocument/2006/relationships/slideLayout" Target="../slideLayouts/slideLayout16.xml"/></Relationships>
</file>

<file path=ppt/slides/_rels/slide151.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3.jpeg"/><Relationship Id="rId1" Type="http://schemas.openxmlformats.org/officeDocument/2006/relationships/slideLayout" Target="../slideLayouts/slideLayout16.xml"/></Relationships>
</file>

<file path=ppt/slides/_rels/slide152.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4.jpeg"/><Relationship Id="rId1" Type="http://schemas.openxmlformats.org/officeDocument/2006/relationships/slideLayout" Target="../slideLayouts/slideLayout16.xml"/></Relationships>
</file>

<file path=ppt/slides/_rels/slide153.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5.jpeg"/><Relationship Id="rId1" Type="http://schemas.openxmlformats.org/officeDocument/2006/relationships/slideLayout" Target="../slideLayouts/slideLayout16.xml"/></Relationships>
</file>

<file path=ppt/slides/_rels/slide154.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6.png"/><Relationship Id="rId1" Type="http://schemas.openxmlformats.org/officeDocument/2006/relationships/slideLayout" Target="../slideLayouts/slideLayout16.xml"/></Relationships>
</file>

<file path=ppt/slides/_rels/slide1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47.jpeg"/><Relationship Id="rId1" Type="http://schemas.openxmlformats.org/officeDocument/2006/relationships/slideLayout" Target="../slideLayouts/slideLayout16.xml"/></Relationships>
</file>

<file path=ppt/slides/_rels/slide1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47.jpeg"/><Relationship Id="rId1" Type="http://schemas.openxmlformats.org/officeDocument/2006/relationships/slideLayout" Target="../slideLayouts/slideLayout16.xml"/></Relationships>
</file>

<file path=ppt/slides/_rels/slide1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48.jpeg"/><Relationship Id="rId1" Type="http://schemas.openxmlformats.org/officeDocument/2006/relationships/slideLayout" Target="../slideLayouts/slideLayout16.xml"/></Relationships>
</file>

<file path=ppt/slides/_rels/slide1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49.jpeg"/><Relationship Id="rId1" Type="http://schemas.openxmlformats.org/officeDocument/2006/relationships/slideLayout" Target="../slideLayouts/slideLayout16.xml"/></Relationships>
</file>

<file path=ppt/slides/_rels/slide1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50.png"/><Relationship Id="rId1" Type="http://schemas.openxmlformats.org/officeDocument/2006/relationships/slideLayout" Target="../slideLayouts/slideLayout16.xml"/><Relationship Id="rId4" Type="http://schemas.openxmlformats.org/officeDocument/2006/relationships/image" Target="../media/image76.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6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51.jpeg"/><Relationship Id="rId1" Type="http://schemas.openxmlformats.org/officeDocument/2006/relationships/slideLayout" Target="../slideLayouts/slideLayout16.xml"/></Relationships>
</file>

<file path=ppt/slides/_rels/slide16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52.jpeg"/><Relationship Id="rId1" Type="http://schemas.openxmlformats.org/officeDocument/2006/relationships/slideLayout" Target="../slideLayouts/slideLayout16.xml"/></Relationships>
</file>

<file path=ppt/slides/_rels/slide1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53.jpeg"/><Relationship Id="rId1" Type="http://schemas.openxmlformats.org/officeDocument/2006/relationships/slideLayout" Target="../slideLayouts/slideLayout16.xml"/></Relationships>
</file>

<file path=ppt/slides/_rels/slide1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54.jpeg"/><Relationship Id="rId1" Type="http://schemas.openxmlformats.org/officeDocument/2006/relationships/slideLayout" Target="../slideLayouts/slideLayout16.xml"/></Relationships>
</file>

<file path=ppt/slides/_rels/slide1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55.jpeg"/><Relationship Id="rId1" Type="http://schemas.openxmlformats.org/officeDocument/2006/relationships/slideLayout" Target="../slideLayouts/slideLayout16.xml"/></Relationships>
</file>

<file path=ppt/slides/_rels/slide16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56.jpeg"/><Relationship Id="rId1" Type="http://schemas.openxmlformats.org/officeDocument/2006/relationships/slideLayout" Target="../slideLayouts/slideLayout16.xml"/></Relationships>
</file>

<file path=ppt/slides/_rels/slide16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57.jpeg"/><Relationship Id="rId1" Type="http://schemas.openxmlformats.org/officeDocument/2006/relationships/slideLayout" Target="../slideLayouts/slideLayout16.xml"/></Relationships>
</file>

<file path=ppt/slides/_rels/slide167.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16.xml"/></Relationships>
</file>

<file path=ppt/slides/_rels/slide168.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16.xml"/></Relationships>
</file>

<file path=ppt/slides/_rels/slide16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9.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7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0.png"/><Relationship Id="rId1" Type="http://schemas.openxmlformats.org/officeDocument/2006/relationships/slideLayout" Target="../slideLayouts/slideLayout16.xml"/></Relationships>
</file>

<file path=ppt/slides/_rels/slide17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9.jpeg"/><Relationship Id="rId1" Type="http://schemas.openxmlformats.org/officeDocument/2006/relationships/slideLayout" Target="../slideLayouts/slideLayout16.xml"/></Relationships>
</file>

<file path=ppt/slides/_rels/slide17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9.jpeg"/><Relationship Id="rId1" Type="http://schemas.openxmlformats.org/officeDocument/2006/relationships/slideLayout" Target="../slideLayouts/slideLayout16.xml"/></Relationships>
</file>

<file path=ppt/slides/_rels/slide17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1.jpeg"/><Relationship Id="rId1" Type="http://schemas.openxmlformats.org/officeDocument/2006/relationships/slideLayout" Target="../slideLayouts/slideLayout16.xml"/></Relationships>
</file>

<file path=ppt/slides/_rels/slide17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1.jpeg"/><Relationship Id="rId1" Type="http://schemas.openxmlformats.org/officeDocument/2006/relationships/slideLayout" Target="../slideLayouts/slideLayout16.xml"/></Relationships>
</file>

<file path=ppt/slides/_rels/slide17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2.jpeg"/><Relationship Id="rId1" Type="http://schemas.openxmlformats.org/officeDocument/2006/relationships/slideLayout" Target="../slideLayouts/slideLayout16.xml"/></Relationships>
</file>

<file path=ppt/slides/_rels/slide17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3.jpeg"/><Relationship Id="rId1" Type="http://schemas.openxmlformats.org/officeDocument/2006/relationships/slideLayout" Target="../slideLayouts/slideLayout16.xml"/></Relationships>
</file>

<file path=ppt/slides/_rels/slide177.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jpeg"/><Relationship Id="rId1" Type="http://schemas.openxmlformats.org/officeDocument/2006/relationships/slideLayout" Target="../slideLayouts/slideLayout16.xml"/></Relationships>
</file>

<file path=ppt/slides/_rels/slide17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179.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80.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jpeg"/><Relationship Id="rId1" Type="http://schemas.openxmlformats.org/officeDocument/2006/relationships/slideLayout" Target="../slideLayouts/slideLayout16.xml"/></Relationships>
</file>

<file path=ppt/slides/_rels/slide18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0.jpeg"/><Relationship Id="rId1" Type="http://schemas.openxmlformats.org/officeDocument/2006/relationships/slideLayout" Target="../slideLayouts/slideLayout16.xml"/></Relationships>
</file>

<file path=ppt/slides/_rels/slide182.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16.xml"/></Relationships>
</file>

<file path=ppt/slides/_rels/slide183.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16.xml"/></Relationships>
</file>

<file path=ppt/slides/_rels/slide184.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16.xml"/></Relationships>
</file>

<file path=ppt/slides/_rels/slide185.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16.xml"/></Relationships>
</file>

<file path=ppt/slides/_rels/slide18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61.jpeg"/><Relationship Id="rId1" Type="http://schemas.openxmlformats.org/officeDocument/2006/relationships/slideLayout" Target="../slideLayouts/slideLayout16.xml"/></Relationships>
</file>

<file path=ppt/slides/_rels/slide18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61.jpeg"/><Relationship Id="rId1" Type="http://schemas.openxmlformats.org/officeDocument/2006/relationships/slideLayout" Target="../slideLayouts/slideLayout16.xml"/></Relationships>
</file>

<file path=ppt/slides/_rels/slide188.xml.rels><?xml version="1.0" encoding="UTF-8" standalone="yes"?>
<Relationships xmlns="http://schemas.openxmlformats.org/package/2006/relationships"><Relationship Id="rId2" Type="http://schemas.openxmlformats.org/officeDocument/2006/relationships/image" Target="../media/image175.jpeg"/><Relationship Id="rId1" Type="http://schemas.openxmlformats.org/officeDocument/2006/relationships/slideLayout" Target="../slideLayouts/slideLayout16.xml"/></Relationships>
</file>

<file path=ppt/slides/_rels/slide18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1.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9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19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19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193.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6.jpeg"/><Relationship Id="rId1" Type="http://schemas.openxmlformats.org/officeDocument/2006/relationships/slideLayout" Target="../slideLayouts/slideLayout16.xml"/></Relationships>
</file>

<file path=ppt/slides/_rels/slide19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19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19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19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19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199.xml.rels><?xml version="1.0" encoding="UTF-8" standalone="yes"?>
<Relationships xmlns="http://schemas.openxmlformats.org/package/2006/relationships"><Relationship Id="rId2" Type="http://schemas.openxmlformats.org/officeDocument/2006/relationships/image" Target="../media/image178.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20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201.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jpeg"/><Relationship Id="rId1" Type="http://schemas.openxmlformats.org/officeDocument/2006/relationships/slideLayout" Target="../slideLayouts/slideLayout16.xml"/></Relationships>
</file>

<file path=ppt/slides/_rels/slide20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1.jpeg"/><Relationship Id="rId1" Type="http://schemas.openxmlformats.org/officeDocument/2006/relationships/slideLayout" Target="../slideLayouts/slideLayout16.xml"/></Relationships>
</file>

<file path=ppt/slides/_rels/slide20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1.jpeg"/><Relationship Id="rId1" Type="http://schemas.openxmlformats.org/officeDocument/2006/relationships/slideLayout" Target="../slideLayouts/slideLayout16.xml"/></Relationships>
</file>

<file path=ppt/slides/_rels/slide20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1.jpeg"/><Relationship Id="rId1" Type="http://schemas.openxmlformats.org/officeDocument/2006/relationships/slideLayout" Target="../slideLayouts/slideLayout16.xml"/></Relationships>
</file>

<file path=ppt/slides/_rels/slide20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2.jpeg"/><Relationship Id="rId1" Type="http://schemas.openxmlformats.org/officeDocument/2006/relationships/slideLayout" Target="../slideLayouts/slideLayout16.xml"/></Relationships>
</file>

<file path=ppt/slides/_rels/slide20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2.jpeg"/><Relationship Id="rId1" Type="http://schemas.openxmlformats.org/officeDocument/2006/relationships/slideLayout" Target="../slideLayouts/slideLayout16.xml"/></Relationships>
</file>

<file path=ppt/slides/_rels/slide20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2.jpeg"/><Relationship Id="rId1" Type="http://schemas.openxmlformats.org/officeDocument/2006/relationships/slideLayout" Target="../slideLayouts/slideLayout16.xml"/></Relationships>
</file>

<file path=ppt/slides/_rels/slide20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2.jpeg"/><Relationship Id="rId1" Type="http://schemas.openxmlformats.org/officeDocument/2006/relationships/slideLayout" Target="../slideLayouts/slideLayout16.xml"/></Relationships>
</file>

<file path=ppt/slides/_rels/slide20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2.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2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3.jpeg"/><Relationship Id="rId1" Type="http://schemas.openxmlformats.org/officeDocument/2006/relationships/slideLayout" Target="../slideLayouts/slideLayout16.xml"/></Relationships>
</file>

<file path=ppt/slides/_rels/slide2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3.jpeg"/><Relationship Id="rId1" Type="http://schemas.openxmlformats.org/officeDocument/2006/relationships/slideLayout" Target="../slideLayouts/slideLayout16.xml"/></Relationships>
</file>

<file path=ppt/slides/_rels/slide2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3.jpeg"/><Relationship Id="rId1" Type="http://schemas.openxmlformats.org/officeDocument/2006/relationships/slideLayout" Target="../slideLayouts/slideLayout16.xml"/></Relationships>
</file>

<file path=ppt/slides/_rels/slide2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3.jpeg"/><Relationship Id="rId1" Type="http://schemas.openxmlformats.org/officeDocument/2006/relationships/slideLayout" Target="../slideLayouts/slideLayout16.xml"/></Relationships>
</file>

<file path=ppt/slides/_rels/slide214.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jpeg"/><Relationship Id="rId1" Type="http://schemas.openxmlformats.org/officeDocument/2006/relationships/slideLayout" Target="../slideLayouts/slideLayout16.xml"/></Relationships>
</file>

<file path=ppt/slides/_rels/slide215.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jpeg"/><Relationship Id="rId1" Type="http://schemas.openxmlformats.org/officeDocument/2006/relationships/slideLayout" Target="../slideLayouts/slideLayout16.xml"/></Relationships>
</file>

<file path=ppt/slides/_rels/slide216.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6.jpeg"/><Relationship Id="rId1" Type="http://schemas.openxmlformats.org/officeDocument/2006/relationships/slideLayout" Target="../slideLayouts/slideLayout16.xml"/></Relationships>
</file>

<file path=ppt/slides/_rels/slide217.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jpeg"/><Relationship Id="rId1" Type="http://schemas.openxmlformats.org/officeDocument/2006/relationships/slideLayout" Target="../slideLayouts/slideLayout16.xml"/></Relationships>
</file>

<file path=ppt/slides/_rels/slide218.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16.xml"/></Relationships>
</file>

<file path=ppt/slides/_rels/slide219.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220.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jpeg"/><Relationship Id="rId1" Type="http://schemas.openxmlformats.org/officeDocument/2006/relationships/slideLayout" Target="../slideLayouts/slideLayout16.xml"/></Relationships>
</file>

<file path=ppt/slides/_rels/slide221.xml.rels><?xml version="1.0" encoding="UTF-8" standalone="yes"?>
<Relationships xmlns="http://schemas.openxmlformats.org/package/2006/relationships"><Relationship Id="rId2" Type="http://schemas.openxmlformats.org/officeDocument/2006/relationships/image" Target="../media/image190.jpeg"/><Relationship Id="rId1" Type="http://schemas.openxmlformats.org/officeDocument/2006/relationships/slideLayout" Target="../slideLayouts/slideLayout16.xml"/></Relationships>
</file>

<file path=ppt/slides/_rels/slide222.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jpeg"/><Relationship Id="rId1" Type="http://schemas.openxmlformats.org/officeDocument/2006/relationships/slideLayout" Target="../slideLayouts/slideLayout16.xml"/></Relationships>
</file>

<file path=ppt/slides/_rels/slide223.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image" Target="../media/image190.jpeg"/><Relationship Id="rId1" Type="http://schemas.openxmlformats.org/officeDocument/2006/relationships/slideLayout" Target="../slideLayouts/slideLayout16.xml"/></Relationships>
</file>

<file path=ppt/slides/_rels/slide224.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2.jpeg"/><Relationship Id="rId1" Type="http://schemas.openxmlformats.org/officeDocument/2006/relationships/slideLayout" Target="../slideLayouts/slideLayout22.xml"/></Relationships>
</file>

<file path=ppt/slides/_rels/slide2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4.pn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2.pn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21.xml"/></Relationships>
</file>

<file path=ppt/slides/_rels/slide7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21.xml"/></Relationships>
</file>

<file path=ppt/slides/_rels/slide7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21.xml"/></Relationships>
</file>

<file path=ppt/slides/_rels/slide7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9.jpeg"/><Relationship Id="rId1" Type="http://schemas.openxmlformats.org/officeDocument/2006/relationships/slideLayout" Target="../slideLayouts/slideLayout21.xml"/></Relationships>
</file>

<file path=ppt/slides/_rels/slide7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9.jpe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0.png"/><Relationship Id="rId1" Type="http://schemas.openxmlformats.org/officeDocument/2006/relationships/slideLayout" Target="../slideLayouts/slideLayout21.xml"/></Relationships>
</file>

<file path=ppt/slides/_rels/slide8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21.xml"/></Relationships>
</file>

<file path=ppt/slides/_rels/slide8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21.xml"/></Relationships>
</file>

<file path=ppt/slides/_rels/slide8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1.png"/><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2.jpe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9.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0.jpe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Layout" Target="../slideLayouts/slideLayout16.xml"/><Relationship Id="rId4" Type="http://schemas.openxmlformats.org/officeDocument/2006/relationships/image" Target="../media/image74.jpeg"/></Relationships>
</file>

<file path=ppt/slides/_rels/slide9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5.jpeg"/><Relationship Id="rId1" Type="http://schemas.openxmlformats.org/officeDocument/2006/relationships/slideLayout" Target="../slideLayouts/slideLayout16.xml"/><Relationship Id="rId4" Type="http://schemas.openxmlformats.org/officeDocument/2006/relationships/image" Target="../media/image76.png"/></Relationships>
</file>

<file path=ppt/slides/_rels/slide9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7.png"/><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0.xml"/><Relationship Id="rId4" Type="http://schemas.openxmlformats.org/officeDocument/2006/relationships/image" Target="../media/image83.jpeg"/></Relationships>
</file>

<file path=ppt/slides/_rels/slide9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0.xml"/><Relationship Id="rId4" Type="http://schemas.openxmlformats.org/officeDocument/2006/relationships/image" Target="../media/image86.jpeg"/></Relationships>
</file>

<file path=ppt/slides/_rels/slide9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0.xml"/><Relationship Id="rId5" Type="http://schemas.openxmlformats.org/officeDocument/2006/relationships/image" Target="../media/image81.jpeg"/><Relationship Id="rId4" Type="http://schemas.openxmlformats.org/officeDocument/2006/relationships/image" Target="../media/image8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Shape 79"/>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82" name="Group 82"/>
          <p:cNvGrpSpPr/>
          <p:nvPr/>
        </p:nvGrpSpPr>
        <p:grpSpPr>
          <a:xfrm>
            <a:off x="9141817" y="2451100"/>
            <a:ext cx="3139083" cy="3848100"/>
            <a:chOff x="-269314" y="-127000"/>
            <a:chExt cx="3139081" cy="3848100"/>
          </a:xfrm>
        </p:grpSpPr>
        <p:pic>
          <p:nvPicPr>
            <p:cNvPr id="81"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80" name="Picture 79"/>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Shape 123"/>
          <p:cNvSpPr/>
          <p:nvPr/>
        </p:nvSpPr>
        <p:spPr>
          <a:xfrm>
            <a:off x="1168400" y="1435100"/>
            <a:ext cx="5715000" cy="791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We see that powerful city states spread all across Mesopotamia, and many of these ancient cities have been unearthed through archaeology and have been identified with the biblical names used in Genesis 10. We document this in the new book Archaeological Evidence for the Bible.</a:t>
            </a:r>
          </a:p>
        </p:txBody>
      </p:sp>
      <p:grpSp>
        <p:nvGrpSpPr>
          <p:cNvPr id="126" name="Group 126"/>
          <p:cNvGrpSpPr/>
          <p:nvPr/>
        </p:nvGrpSpPr>
        <p:grpSpPr>
          <a:xfrm>
            <a:off x="8001000" y="825500"/>
            <a:ext cx="4064000" cy="5364361"/>
            <a:chOff x="-76200" y="-63500"/>
            <a:chExt cx="4064000" cy="5364360"/>
          </a:xfrm>
        </p:grpSpPr>
        <p:pic>
          <p:nvPicPr>
            <p:cNvPr id="125" name="ARCHAEOLOGICAL EVIDENCE FOR THE BIBLE - Version 2.jpg"/>
            <p:cNvPicPr/>
            <p:nvPr/>
          </p:nvPicPr>
          <p:blipFill>
            <a:blip r:embed="rId2">
              <a:extLst/>
            </a:blip>
            <a:srcRect l="2169" r="2060"/>
            <a:stretch>
              <a:fillRect/>
            </a:stretch>
          </p:blipFill>
          <p:spPr>
            <a:xfrm>
              <a:off x="0" y="0"/>
              <a:ext cx="3924300" cy="5224661"/>
            </a:xfrm>
            <a:prstGeom prst="rect">
              <a:avLst/>
            </a:prstGeom>
            <a:ln>
              <a:noFill/>
            </a:ln>
            <a:effectLst/>
          </p:spPr>
        </p:pic>
        <p:pic>
          <p:nvPicPr>
            <p:cNvPr id="124" name="Picture 123"/>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 name="Shape 570"/>
          <p:cNvSpPr/>
          <p:nvPr/>
        </p:nvSpPr>
        <p:spPr>
          <a:xfrm>
            <a:off x="889000" y="3225800"/>
            <a:ext cx="4267200" cy="5765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One of the most prominent Babylonian goddesses was Ishtar. One of her symbols was the lion. The lions decorating the gates of Babylon represented Ishtar.</a:t>
            </a:r>
          </a:p>
        </p:txBody>
      </p:sp>
      <p:grpSp>
        <p:nvGrpSpPr>
          <p:cNvPr id="573" name="Group 573"/>
          <p:cNvGrpSpPr/>
          <p:nvPr/>
        </p:nvGrpSpPr>
        <p:grpSpPr>
          <a:xfrm>
            <a:off x="6096000" y="850900"/>
            <a:ext cx="6083300" cy="8052777"/>
            <a:chOff x="-76200" y="-63500"/>
            <a:chExt cx="6083300" cy="8052776"/>
          </a:xfrm>
        </p:grpSpPr>
        <p:pic>
          <p:nvPicPr>
            <p:cNvPr id="572" name="istanbul archaeological museum (8).jpg"/>
            <p:cNvPicPr/>
            <p:nvPr/>
          </p:nvPicPr>
          <p:blipFill>
            <a:blip r:embed="rId2">
              <a:extLst/>
            </a:blip>
            <a:srcRect l="3923" t="1284" r="46447"/>
            <a:stretch>
              <a:fillRect/>
            </a:stretch>
          </p:blipFill>
          <p:spPr>
            <a:xfrm>
              <a:off x="0" y="0"/>
              <a:ext cx="5943600" cy="7810500"/>
            </a:xfrm>
            <a:prstGeom prst="rect">
              <a:avLst/>
            </a:prstGeom>
            <a:ln>
              <a:noFill/>
            </a:ln>
            <a:effectLst/>
          </p:spPr>
        </p:pic>
        <p:pic>
          <p:nvPicPr>
            <p:cNvPr id="571" name="Picture 570"/>
            <p:cNvPicPr/>
            <p:nvPr/>
          </p:nvPicPr>
          <p:blipFill>
            <a:blip r:embed="rId3">
              <a:extLst/>
            </a:blip>
            <a:stretch>
              <a:fillRect/>
            </a:stretch>
          </p:blipFill>
          <p:spPr>
            <a:xfrm>
              <a:off x="-76200" y="-63500"/>
              <a:ext cx="6083300" cy="8052777"/>
            </a:xfrm>
            <a:prstGeom prst="rect">
              <a:avLst/>
            </a:prstGeom>
            <a:effectLst/>
          </p:spPr>
        </p:pic>
      </p:grpSp>
    </p:spTree>
  </p:cSld>
  <p:clrMapOvr>
    <a:masterClrMapping/>
  </p:clrMapOvr>
  <p:transition spd="med"/>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 name="Shape 575"/>
          <p:cNvSpPr/>
          <p:nvPr/>
        </p:nvSpPr>
        <p:spPr>
          <a:xfrm>
            <a:off x="889000" y="5689600"/>
            <a:ext cx="4267200" cy="3302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Another of the symbols of Ishtar was the star.</a:t>
            </a:r>
          </a:p>
        </p:txBody>
      </p:sp>
      <p:grpSp>
        <p:nvGrpSpPr>
          <p:cNvPr id="578" name="Group 578"/>
          <p:cNvGrpSpPr/>
          <p:nvPr/>
        </p:nvGrpSpPr>
        <p:grpSpPr>
          <a:xfrm>
            <a:off x="6096000" y="850900"/>
            <a:ext cx="6083300" cy="8052777"/>
            <a:chOff x="-76200" y="-63500"/>
            <a:chExt cx="6083300" cy="8052776"/>
          </a:xfrm>
        </p:grpSpPr>
        <p:pic>
          <p:nvPicPr>
            <p:cNvPr id="577" name="British Museum misc 415 - Version 3.jpg"/>
            <p:cNvPicPr/>
            <p:nvPr/>
          </p:nvPicPr>
          <p:blipFill>
            <a:blip r:embed="rId2">
              <a:extLst/>
            </a:blip>
            <a:srcRect l="3575" r="3468"/>
            <a:stretch>
              <a:fillRect/>
            </a:stretch>
          </p:blipFill>
          <p:spPr>
            <a:xfrm>
              <a:off x="0" y="0"/>
              <a:ext cx="5943600" cy="7913077"/>
            </a:xfrm>
            <a:prstGeom prst="rect">
              <a:avLst/>
            </a:prstGeom>
            <a:ln>
              <a:noFill/>
            </a:ln>
            <a:effectLst/>
          </p:spPr>
        </p:pic>
        <p:pic>
          <p:nvPicPr>
            <p:cNvPr id="576" name="Picture 575"/>
            <p:cNvPicPr/>
            <p:nvPr/>
          </p:nvPicPr>
          <p:blipFill>
            <a:blip r:embed="rId3">
              <a:extLst/>
            </a:blip>
            <a:stretch>
              <a:fillRect/>
            </a:stretch>
          </p:blipFill>
          <p:spPr>
            <a:xfrm>
              <a:off x="-76200" y="-63500"/>
              <a:ext cx="6083300" cy="8052777"/>
            </a:xfrm>
            <a:prstGeom prst="rect">
              <a:avLst/>
            </a:prstGeom>
            <a:effectLst/>
          </p:spPr>
        </p:pic>
      </p:grpSp>
    </p:spTree>
  </p:cSld>
  <p:clrMapOvr>
    <a:masterClrMapping/>
  </p:clrMapOvr>
  <p:transition spd="med"/>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Shape 580"/>
          <p:cNvSpPr/>
          <p:nvPr/>
        </p:nvSpPr>
        <p:spPr>
          <a:xfrm>
            <a:off x="889000" y="6045200"/>
            <a:ext cx="4267200" cy="2946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Goddess worship is still prominent in Hinduism.</a:t>
            </a:r>
          </a:p>
        </p:txBody>
      </p:sp>
      <p:grpSp>
        <p:nvGrpSpPr>
          <p:cNvPr id="583" name="Group 583"/>
          <p:cNvGrpSpPr/>
          <p:nvPr/>
        </p:nvGrpSpPr>
        <p:grpSpPr>
          <a:xfrm>
            <a:off x="6096000" y="850900"/>
            <a:ext cx="6083300" cy="8052777"/>
            <a:chOff x="-76200" y="-63500"/>
            <a:chExt cx="6083300" cy="8052776"/>
          </a:xfrm>
        </p:grpSpPr>
        <p:pic>
          <p:nvPicPr>
            <p:cNvPr id="582" name="katyayani_navadurga_the_nine_forms_of_goddess_durga_wk86.png"/>
            <p:cNvPicPr/>
            <p:nvPr/>
          </p:nvPicPr>
          <p:blipFill>
            <a:blip r:embed="rId2">
              <a:extLst/>
            </a:blip>
            <a:srcRect l="104" t="8878" b="8878"/>
            <a:stretch>
              <a:fillRect/>
            </a:stretch>
          </p:blipFill>
          <p:spPr>
            <a:xfrm>
              <a:off x="0" y="0"/>
              <a:ext cx="5943600" cy="7913077"/>
            </a:xfrm>
            <a:prstGeom prst="rect">
              <a:avLst/>
            </a:prstGeom>
            <a:ln>
              <a:noFill/>
            </a:ln>
            <a:effectLst/>
          </p:spPr>
        </p:pic>
        <p:pic>
          <p:nvPicPr>
            <p:cNvPr id="581" name="Picture 580"/>
            <p:cNvPicPr/>
            <p:nvPr/>
          </p:nvPicPr>
          <p:blipFill>
            <a:blip r:embed="rId3">
              <a:extLst/>
            </a:blip>
            <a:stretch>
              <a:fillRect/>
            </a:stretch>
          </p:blipFill>
          <p:spPr>
            <a:xfrm>
              <a:off x="-76200" y="-63500"/>
              <a:ext cx="6083300" cy="8052777"/>
            </a:xfrm>
            <a:prstGeom prst="rect">
              <a:avLst/>
            </a:prstGeom>
            <a:effectLst/>
          </p:spPr>
        </p:pic>
      </p:grpSp>
      <p:sp>
        <p:nvSpPr>
          <p:cNvPr id="584" name="Shape 584"/>
          <p:cNvSpPr/>
          <p:nvPr/>
        </p:nvSpPr>
        <p:spPr>
          <a:xfrm>
            <a:off x="8509000" y="3340100"/>
            <a:ext cx="1270000" cy="1270000"/>
          </a:xfrm>
          <a:prstGeom prst="rect">
            <a:avLst/>
          </a:prstGeom>
          <a:blipFill>
            <a:blip r:embed="rId4"/>
          </a:blipFill>
          <a:ln w="25400">
            <a:miter lim="400000"/>
          </a:ln>
        </p:spPr>
        <p:txBody>
          <a:bodyPr lIns="50800" tIns="50800" rIns="50800" bIns="50800" anchor="ctr"/>
          <a:lstStyle/>
          <a:p>
            <a:pPr lvl="0" algn="ctr" defTabSz="584200">
              <a:defRPr sz="3000">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Shape 586"/>
          <p:cNvSpPr/>
          <p:nvPr/>
        </p:nvSpPr>
        <p:spPr>
          <a:xfrm>
            <a:off x="1092200" y="6172200"/>
            <a:ext cx="5842000" cy="2717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It is still prominent in Buddhism.</a:t>
            </a:r>
          </a:p>
        </p:txBody>
      </p:sp>
      <p:grpSp>
        <p:nvGrpSpPr>
          <p:cNvPr id="589" name="Group 589"/>
          <p:cNvGrpSpPr/>
          <p:nvPr/>
        </p:nvGrpSpPr>
        <p:grpSpPr>
          <a:xfrm>
            <a:off x="5963186" y="762000"/>
            <a:ext cx="6216114" cy="8229600"/>
            <a:chOff x="-76200" y="-63500"/>
            <a:chExt cx="6216113" cy="8229600"/>
          </a:xfrm>
        </p:grpSpPr>
        <p:pic>
          <p:nvPicPr>
            <p:cNvPr id="588" name="patan museum 12.jpg"/>
            <p:cNvPicPr/>
            <p:nvPr/>
          </p:nvPicPr>
          <p:blipFill>
            <a:blip r:embed="rId2">
              <a:extLst/>
            </a:blip>
            <a:srcRect l="9434" r="9298"/>
            <a:stretch>
              <a:fillRect/>
            </a:stretch>
          </p:blipFill>
          <p:spPr>
            <a:xfrm>
              <a:off x="0" y="0"/>
              <a:ext cx="6076414" cy="8089900"/>
            </a:xfrm>
            <a:prstGeom prst="rect">
              <a:avLst/>
            </a:prstGeom>
            <a:ln>
              <a:noFill/>
            </a:ln>
            <a:effectLst/>
          </p:spPr>
        </p:pic>
        <p:pic>
          <p:nvPicPr>
            <p:cNvPr id="587" name="Picture 586"/>
            <p:cNvPicPr/>
            <p:nvPr/>
          </p:nvPicPr>
          <p:blipFill>
            <a:blip r:embed="rId3">
              <a:extLst/>
            </a:blip>
            <a:stretch>
              <a:fillRect/>
            </a:stretch>
          </p:blipFill>
          <p:spPr>
            <a:xfrm>
              <a:off x="-76200" y="-63500"/>
              <a:ext cx="6216114" cy="8229600"/>
            </a:xfrm>
            <a:prstGeom prst="rect">
              <a:avLst/>
            </a:prstGeom>
            <a:effectLst/>
          </p:spPr>
        </p:pic>
      </p:grpSp>
    </p:spTree>
  </p:cSld>
  <p:clrMapOvr>
    <a:masterClrMapping/>
  </p:clrMapOvr>
  <p:transition spd="med"/>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 name="Shape 591"/>
          <p:cNvSpPr/>
          <p:nvPr/>
        </p:nvSpPr>
        <p:spPr>
          <a:xfrm>
            <a:off x="889000" y="5689600"/>
            <a:ext cx="5842000" cy="3289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Goddess is prominent in the New Age. A search at Amazon books brings up thousands of titles. </a:t>
            </a:r>
          </a:p>
        </p:txBody>
      </p:sp>
      <p:grpSp>
        <p:nvGrpSpPr>
          <p:cNvPr id="594" name="Group 594"/>
          <p:cNvGrpSpPr/>
          <p:nvPr/>
        </p:nvGrpSpPr>
        <p:grpSpPr>
          <a:xfrm>
            <a:off x="7206149" y="635000"/>
            <a:ext cx="5176351" cy="6845300"/>
            <a:chOff x="-76200" y="-63500"/>
            <a:chExt cx="5176350" cy="6845300"/>
          </a:xfrm>
        </p:grpSpPr>
        <p:pic>
          <p:nvPicPr>
            <p:cNvPr id="593" name="ref=dp_image_0?ie=UTF8&amp;n=283155&amp;s=books.png"/>
            <p:cNvPicPr/>
            <p:nvPr/>
          </p:nvPicPr>
          <p:blipFill>
            <a:blip r:embed="rId2">
              <a:extLst/>
            </a:blip>
            <a:srcRect l="12388" r="12500"/>
            <a:stretch>
              <a:fillRect/>
            </a:stretch>
          </p:blipFill>
          <p:spPr>
            <a:xfrm>
              <a:off x="0" y="0"/>
              <a:ext cx="5036651" cy="6705600"/>
            </a:xfrm>
            <a:prstGeom prst="rect">
              <a:avLst/>
            </a:prstGeom>
            <a:ln>
              <a:noFill/>
            </a:ln>
            <a:effectLst/>
          </p:spPr>
        </p:pic>
        <p:pic>
          <p:nvPicPr>
            <p:cNvPr id="592" name="Picture 591"/>
            <p:cNvPicPr/>
            <p:nvPr/>
          </p:nvPicPr>
          <p:blipFill>
            <a:blip r:embed="rId3">
              <a:extLst/>
            </a:blip>
            <a:stretch>
              <a:fillRect/>
            </a:stretch>
          </p:blipFill>
          <p:spPr>
            <a:xfrm>
              <a:off x="-76200" y="-63500"/>
              <a:ext cx="5176351" cy="6845300"/>
            </a:xfrm>
            <a:prstGeom prst="rect">
              <a:avLst/>
            </a:prstGeom>
            <a:effectLst/>
          </p:spPr>
        </p:pic>
      </p:grpSp>
      <p:sp>
        <p:nvSpPr>
          <p:cNvPr id="595" name="Shape 595"/>
          <p:cNvSpPr/>
          <p:nvPr/>
        </p:nvSpPr>
        <p:spPr>
          <a:xfrm>
            <a:off x="8801100" y="4406900"/>
            <a:ext cx="1270000" cy="1270000"/>
          </a:xfrm>
          <a:prstGeom prst="rect">
            <a:avLst/>
          </a:prstGeom>
          <a:blipFill>
            <a:blip r:embed="rId4"/>
          </a:blipFill>
          <a:ln w="25400">
            <a:miter lim="400000"/>
          </a:ln>
        </p:spPr>
        <p:txBody>
          <a:bodyPr lIns="50800" tIns="50800" rIns="50800" bIns="50800" anchor="ctr"/>
          <a:lstStyle/>
          <a:p>
            <a:pPr lvl="0" algn="ctr" defTabSz="584200">
              <a:defRPr sz="3000">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9" name="Group 599"/>
          <p:cNvGrpSpPr/>
          <p:nvPr/>
        </p:nvGrpSpPr>
        <p:grpSpPr>
          <a:xfrm>
            <a:off x="7196835" y="787400"/>
            <a:ext cx="5033265" cy="6654800"/>
            <a:chOff x="-76200" y="-63500"/>
            <a:chExt cx="5033264" cy="6654800"/>
          </a:xfrm>
        </p:grpSpPr>
        <p:pic>
          <p:nvPicPr>
            <p:cNvPr id="598" name="Sue Monk Kidd--Sigrid Estrada credit.jpg"/>
            <p:cNvPicPr/>
            <p:nvPr/>
          </p:nvPicPr>
          <p:blipFill>
            <a:blip r:embed="rId2">
              <a:extLst/>
            </a:blip>
            <a:srcRect l="431" r="514"/>
            <a:stretch>
              <a:fillRect/>
            </a:stretch>
          </p:blipFill>
          <p:spPr>
            <a:xfrm>
              <a:off x="0" y="0"/>
              <a:ext cx="4893565" cy="6515100"/>
            </a:xfrm>
            <a:prstGeom prst="rect">
              <a:avLst/>
            </a:prstGeom>
            <a:ln>
              <a:noFill/>
            </a:ln>
            <a:effectLst/>
          </p:spPr>
        </p:pic>
        <p:pic>
          <p:nvPicPr>
            <p:cNvPr id="597" name="Picture 596"/>
            <p:cNvPicPr/>
            <p:nvPr/>
          </p:nvPicPr>
          <p:blipFill>
            <a:blip r:embed="rId3">
              <a:extLst/>
            </a:blip>
            <a:stretch>
              <a:fillRect/>
            </a:stretch>
          </p:blipFill>
          <p:spPr>
            <a:xfrm>
              <a:off x="-76200" y="-63500"/>
              <a:ext cx="5033265" cy="6654800"/>
            </a:xfrm>
            <a:prstGeom prst="rect">
              <a:avLst/>
            </a:prstGeom>
            <a:effectLst/>
          </p:spPr>
        </p:pic>
      </p:grpSp>
      <p:sp>
        <p:nvSpPr>
          <p:cNvPr id="600" name="Shape 600"/>
          <p:cNvSpPr>
            <a:spLocks noGrp="1"/>
          </p:cNvSpPr>
          <p:nvPr>
            <p:ph type="body" idx="1"/>
          </p:nvPr>
        </p:nvSpPr>
        <p:spPr>
          <a:xfrm>
            <a:off x="1079500" y="3492500"/>
            <a:ext cx="5499100" cy="5689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Sue Monk Kidd, a popular writer who used to be a Southern Baptist SS teacher, journeyed from Catholic contemplative mysticism to New Age and now worships goddesses</a:t>
            </a:r>
          </a:p>
        </p:txBody>
      </p:sp>
    </p:spTree>
  </p:cSld>
  <p:clrMapOvr>
    <a:masterClrMapping/>
  </p:clrMapOvr>
  <p:transition spd="med"/>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 name="Group 604"/>
          <p:cNvGrpSpPr/>
          <p:nvPr/>
        </p:nvGrpSpPr>
        <p:grpSpPr>
          <a:xfrm>
            <a:off x="7196835" y="787400"/>
            <a:ext cx="5033265" cy="6654800"/>
            <a:chOff x="-76200" y="-63500"/>
            <a:chExt cx="5033264" cy="6654800"/>
          </a:xfrm>
        </p:grpSpPr>
        <p:pic>
          <p:nvPicPr>
            <p:cNvPr id="603" name="Goddess_Altar_by_grimdeva.png"/>
            <p:cNvPicPr/>
            <p:nvPr/>
          </p:nvPicPr>
          <p:blipFill>
            <a:blip r:embed="rId2">
              <a:extLst/>
            </a:blip>
            <a:srcRect l="35488" r="18881"/>
            <a:stretch>
              <a:fillRect/>
            </a:stretch>
          </p:blipFill>
          <p:spPr>
            <a:xfrm>
              <a:off x="0" y="0"/>
              <a:ext cx="4893565" cy="6515100"/>
            </a:xfrm>
            <a:prstGeom prst="rect">
              <a:avLst/>
            </a:prstGeom>
            <a:ln>
              <a:noFill/>
            </a:ln>
            <a:effectLst/>
          </p:spPr>
        </p:pic>
        <p:pic>
          <p:nvPicPr>
            <p:cNvPr id="602" name="Picture 601"/>
            <p:cNvPicPr/>
            <p:nvPr/>
          </p:nvPicPr>
          <p:blipFill>
            <a:blip r:embed="rId3">
              <a:extLst/>
            </a:blip>
            <a:stretch>
              <a:fillRect/>
            </a:stretch>
          </p:blipFill>
          <p:spPr>
            <a:xfrm>
              <a:off x="-76200" y="-63500"/>
              <a:ext cx="5033265" cy="6654800"/>
            </a:xfrm>
            <a:prstGeom prst="rect">
              <a:avLst/>
            </a:prstGeom>
            <a:effectLst/>
          </p:spPr>
        </p:pic>
      </p:grpSp>
      <p:sp>
        <p:nvSpPr>
          <p:cNvPr id="605" name="Shape 605"/>
          <p:cNvSpPr>
            <a:spLocks noGrp="1"/>
          </p:cNvSpPr>
          <p:nvPr>
            <p:ph type="body" idx="1"/>
          </p:nvPr>
        </p:nvSpPr>
        <p:spPr>
          <a:xfrm>
            <a:off x="952500" y="5537200"/>
            <a:ext cx="5499100" cy="35814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She built an altar in her study and populated it with statues of goddesses, plus a mirror to reflect her own image.</a:t>
            </a:r>
          </a:p>
        </p:txBody>
      </p:sp>
    </p:spTree>
  </p:cSld>
  <p:clrMapOvr>
    <a:masterClrMapping/>
  </p:clrMapOvr>
  <p:transition spd="med"/>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Shape 607"/>
          <p:cNvSpPr/>
          <p:nvPr/>
        </p:nvSpPr>
        <p:spPr>
          <a:xfrm>
            <a:off x="850900" y="4356100"/>
            <a:ext cx="6235700" cy="4381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goddess “was the deification of the sex passion; sacred prostitution in connection with her sanctuaries was a universal custom among the women of Babylon” (Halley’s Bible Handbook).</a:t>
            </a:r>
          </a:p>
        </p:txBody>
      </p:sp>
      <p:grpSp>
        <p:nvGrpSpPr>
          <p:cNvPr id="610" name="Group 610"/>
          <p:cNvGrpSpPr/>
          <p:nvPr/>
        </p:nvGrpSpPr>
        <p:grpSpPr>
          <a:xfrm>
            <a:off x="7206149" y="635000"/>
            <a:ext cx="5176351" cy="6845300"/>
            <a:chOff x="-76200" y="-63500"/>
            <a:chExt cx="5176350" cy="6845300"/>
          </a:xfrm>
        </p:grpSpPr>
        <p:pic>
          <p:nvPicPr>
            <p:cNvPr id="609" name="Penn Museum 95.jpg"/>
            <p:cNvPicPr/>
            <p:nvPr/>
          </p:nvPicPr>
          <p:blipFill>
            <a:blip r:embed="rId2">
              <a:extLst/>
            </a:blip>
            <a:srcRect l="104" t="6456" b="17790"/>
            <a:stretch>
              <a:fillRect/>
            </a:stretch>
          </p:blipFill>
          <p:spPr>
            <a:xfrm>
              <a:off x="0" y="0"/>
              <a:ext cx="5036651" cy="6705600"/>
            </a:xfrm>
            <a:prstGeom prst="rect">
              <a:avLst/>
            </a:prstGeom>
            <a:ln>
              <a:noFill/>
            </a:ln>
            <a:effectLst/>
          </p:spPr>
        </p:pic>
        <p:pic>
          <p:nvPicPr>
            <p:cNvPr id="608" name="Picture 60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Shape 612"/>
          <p:cNvSpPr/>
          <p:nvPr/>
        </p:nvSpPr>
        <p:spPr>
          <a:xfrm>
            <a:off x="812800" y="5740400"/>
            <a:ext cx="5791200" cy="3263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Wherever Babylonian idolatry is practiced, society is morally debased.</a:t>
            </a:r>
          </a:p>
        </p:txBody>
      </p:sp>
      <p:grpSp>
        <p:nvGrpSpPr>
          <p:cNvPr id="615" name="Group 615"/>
          <p:cNvGrpSpPr/>
          <p:nvPr/>
        </p:nvGrpSpPr>
        <p:grpSpPr>
          <a:xfrm>
            <a:off x="7206149" y="635000"/>
            <a:ext cx="5176351" cy="6845300"/>
            <a:chOff x="-76200" y="-63500"/>
            <a:chExt cx="5176350" cy="6845300"/>
          </a:xfrm>
        </p:grpSpPr>
        <p:pic>
          <p:nvPicPr>
            <p:cNvPr id="614" name="Penn Museum 95.jpg"/>
            <p:cNvPicPr/>
            <p:nvPr/>
          </p:nvPicPr>
          <p:blipFill>
            <a:blip r:embed="rId2">
              <a:extLst/>
            </a:blip>
            <a:srcRect l="104" t="6456" b="17790"/>
            <a:stretch>
              <a:fillRect/>
            </a:stretch>
          </p:blipFill>
          <p:spPr>
            <a:xfrm>
              <a:off x="0" y="0"/>
              <a:ext cx="5036651" cy="6705600"/>
            </a:xfrm>
            <a:prstGeom prst="rect">
              <a:avLst/>
            </a:prstGeom>
            <a:ln>
              <a:noFill/>
            </a:ln>
            <a:effectLst/>
          </p:spPr>
        </p:pic>
        <p:pic>
          <p:nvPicPr>
            <p:cNvPr id="613" name="Picture 61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Shape 617"/>
          <p:cNvSpPr/>
          <p:nvPr/>
        </p:nvSpPr>
        <p:spPr>
          <a:xfrm>
            <a:off x="685800" y="4775200"/>
            <a:ext cx="6235700" cy="422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term “Babylon” as a byword for immorality “is rooted in the vocabulary of every modern language” (Keller, The Bible as History).</a:t>
            </a:r>
          </a:p>
        </p:txBody>
      </p:sp>
      <p:grpSp>
        <p:nvGrpSpPr>
          <p:cNvPr id="620" name="Group 620"/>
          <p:cNvGrpSpPr/>
          <p:nvPr/>
        </p:nvGrpSpPr>
        <p:grpSpPr>
          <a:xfrm>
            <a:off x="7206149" y="635000"/>
            <a:ext cx="5176351" cy="6845300"/>
            <a:chOff x="-76200" y="-63500"/>
            <a:chExt cx="5176350" cy="6845300"/>
          </a:xfrm>
        </p:grpSpPr>
        <p:pic>
          <p:nvPicPr>
            <p:cNvPr id="619" name="Penn Museum 95.jpg"/>
            <p:cNvPicPr/>
            <p:nvPr/>
          </p:nvPicPr>
          <p:blipFill>
            <a:blip r:embed="rId2">
              <a:extLst/>
            </a:blip>
            <a:srcRect l="104" t="6456" b="17790"/>
            <a:stretch>
              <a:fillRect/>
            </a:stretch>
          </p:blipFill>
          <p:spPr>
            <a:xfrm>
              <a:off x="0" y="0"/>
              <a:ext cx="5036651" cy="6705600"/>
            </a:xfrm>
            <a:prstGeom prst="rect">
              <a:avLst/>
            </a:prstGeom>
            <a:ln>
              <a:noFill/>
            </a:ln>
            <a:effectLst/>
          </p:spPr>
        </p:pic>
        <p:pic>
          <p:nvPicPr>
            <p:cNvPr id="618" name="Picture 61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p:nvPr/>
        </p:nvSpPr>
        <p:spPr>
          <a:xfrm>
            <a:off x="723900" y="685800"/>
            <a:ext cx="12331700" cy="2057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spread of city states in the early centuries after the Flood</a:t>
            </a:r>
          </a:p>
        </p:txBody>
      </p:sp>
      <p:pic>
        <p:nvPicPr>
          <p:cNvPr id="129" name="629X_Page_20 - Version 2.jpg"/>
          <p:cNvPicPr/>
          <p:nvPr/>
        </p:nvPicPr>
        <p:blipFill>
          <a:blip r:embed="rId2">
            <a:extLst/>
          </a:blip>
          <a:stretch>
            <a:fillRect/>
          </a:stretch>
        </p:blipFill>
        <p:spPr>
          <a:xfrm>
            <a:off x="876300" y="2044700"/>
            <a:ext cx="11253866" cy="6934200"/>
          </a:xfrm>
          <a:prstGeom prst="rect">
            <a:avLst/>
          </a:prstGeom>
          <a:ln w="12700">
            <a:miter lim="400000"/>
          </a:ln>
        </p:spPr>
      </p:pic>
      <p:sp>
        <p:nvSpPr>
          <p:cNvPr id="130" name="Shape 130"/>
          <p:cNvSpPr/>
          <p:nvPr/>
        </p:nvSpPr>
        <p:spPr>
          <a:xfrm flipH="1">
            <a:off x="4394200" y="4314031"/>
            <a:ext cx="901502" cy="1375570"/>
          </a:xfrm>
          <a:prstGeom prst="line">
            <a:avLst/>
          </a:prstGeom>
          <a:ln w="127000">
            <a:solidFill/>
            <a:miter lim="400000"/>
            <a:headEnd type="stealth"/>
          </a:ln>
        </p:spPr>
        <p:txBody>
          <a:bodyPr lIns="0" tIns="0" rIns="0" bIns="0" anchor="ctr"/>
          <a:lstStyle/>
          <a:p>
            <a:pPr lvl="0"/>
            <a:endParaRPr/>
          </a:p>
        </p:txBody>
      </p:sp>
      <p:sp>
        <p:nvSpPr>
          <p:cNvPr id="131" name="Shape 131"/>
          <p:cNvSpPr/>
          <p:nvPr/>
        </p:nvSpPr>
        <p:spPr>
          <a:xfrm flipH="1">
            <a:off x="5791200" y="6261100"/>
            <a:ext cx="901502" cy="1375569"/>
          </a:xfrm>
          <a:prstGeom prst="line">
            <a:avLst/>
          </a:prstGeom>
          <a:ln w="127000">
            <a:solidFill/>
            <a:miter lim="400000"/>
            <a:headEnd type="stealth"/>
          </a:ln>
        </p:spPr>
        <p:txBody>
          <a:bodyPr lIns="0" tIns="0" rIns="0" bIns="0" anchor="ctr"/>
          <a:lstStyle/>
          <a:p>
            <a:pPr lvl="0"/>
            <a:endParaRPr/>
          </a:p>
        </p:txBody>
      </p:sp>
      <p:sp>
        <p:nvSpPr>
          <p:cNvPr id="132" name="Shape 132"/>
          <p:cNvSpPr/>
          <p:nvPr/>
        </p:nvSpPr>
        <p:spPr>
          <a:xfrm flipH="1">
            <a:off x="5638800" y="4800600"/>
            <a:ext cx="901502" cy="1375569"/>
          </a:xfrm>
          <a:prstGeom prst="line">
            <a:avLst/>
          </a:prstGeom>
          <a:ln w="127000">
            <a:solidFill/>
            <a:miter lim="400000"/>
            <a:headEnd type="stealth"/>
          </a:ln>
        </p:spPr>
        <p:txBody>
          <a:bodyPr lIns="0" tIns="0" rIns="0" bIns="0" anchor="ctr"/>
          <a:lstStyle/>
          <a:p>
            <a:pPr lvl="0"/>
            <a:endParaRPr/>
          </a:p>
        </p:txBody>
      </p:sp>
      <p:sp>
        <p:nvSpPr>
          <p:cNvPr id="133" name="Shape 133"/>
          <p:cNvSpPr/>
          <p:nvPr/>
        </p:nvSpPr>
        <p:spPr>
          <a:xfrm flipH="1">
            <a:off x="4394200" y="5511800"/>
            <a:ext cx="901502" cy="1375569"/>
          </a:xfrm>
          <a:prstGeom prst="line">
            <a:avLst/>
          </a:prstGeom>
          <a:ln w="127000">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Shape 622"/>
          <p:cNvSpPr/>
          <p:nvPr/>
        </p:nvSpPr>
        <p:spPr>
          <a:xfrm>
            <a:off x="914400" y="2705100"/>
            <a:ext cx="5892800" cy="5461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0" defTabSz="578358">
              <a:lnSpc>
                <a:spcPct val="110000"/>
              </a:lnSpc>
              <a:defRPr sz="1800"/>
            </a:pPr>
            <a:r>
              <a:rPr sz="3564">
                <a:solidFill>
                  <a:srgbClr val="94E3FE"/>
                </a:solidFill>
                <a:latin typeface="+mj-lt"/>
                <a:ea typeface="+mj-ea"/>
                <a:cs typeface="+mj-cs"/>
                <a:sym typeface="Helvetica Neue Bold Condensed"/>
              </a:rPr>
              <a:t>Idolatry’s filthy sensuality was the enticement that caused Israel to sin repeatedly.</a:t>
            </a:r>
          </a:p>
          <a:p>
            <a:pPr lvl="0" defTabSz="578358">
              <a:lnSpc>
                <a:spcPct val="110000"/>
              </a:lnSpc>
              <a:defRPr sz="1800"/>
            </a:pPr>
            <a:endParaRPr sz="3564">
              <a:solidFill>
                <a:srgbClr val="94E3FE"/>
              </a:solidFill>
              <a:latin typeface="+mj-lt"/>
              <a:ea typeface="+mj-ea"/>
              <a:cs typeface="+mj-cs"/>
              <a:sym typeface="Helvetica Neue Bold Condensed"/>
            </a:endParaRPr>
          </a:p>
          <a:p>
            <a:pPr lvl="0" defTabSz="578358">
              <a:lnSpc>
                <a:spcPct val="110000"/>
              </a:lnSpc>
              <a:defRPr sz="1800"/>
            </a:pPr>
            <a:r>
              <a:rPr sz="3564">
                <a:solidFill>
                  <a:srgbClr val="94E3FE"/>
                </a:solidFill>
                <a:latin typeface="+mj-lt"/>
                <a:ea typeface="+mj-ea"/>
                <a:cs typeface="+mj-cs"/>
                <a:sym typeface="Helvetica Neue Bold Condensed"/>
              </a:rPr>
              <a:t>“And Israel abode in Shittim, and the people began to commit whoredom with the daughters of Moab” (Numbers 25:1-3).</a:t>
            </a:r>
          </a:p>
        </p:txBody>
      </p:sp>
      <p:grpSp>
        <p:nvGrpSpPr>
          <p:cNvPr id="625" name="Group 625"/>
          <p:cNvGrpSpPr/>
          <p:nvPr/>
        </p:nvGrpSpPr>
        <p:grpSpPr>
          <a:xfrm>
            <a:off x="7206149" y="635000"/>
            <a:ext cx="5176351" cy="6845300"/>
            <a:chOff x="-76200" y="-63500"/>
            <a:chExt cx="5176350" cy="6845300"/>
          </a:xfrm>
        </p:grpSpPr>
        <p:pic>
          <p:nvPicPr>
            <p:cNvPr id="624" name="Penn Museum 95.jpg"/>
            <p:cNvPicPr/>
            <p:nvPr/>
          </p:nvPicPr>
          <p:blipFill>
            <a:blip r:embed="rId2">
              <a:extLst/>
            </a:blip>
            <a:srcRect l="104" t="6456" b="17790"/>
            <a:stretch>
              <a:fillRect/>
            </a:stretch>
          </p:blipFill>
          <p:spPr>
            <a:xfrm>
              <a:off x="0" y="0"/>
              <a:ext cx="5036651" cy="6705600"/>
            </a:xfrm>
            <a:prstGeom prst="rect">
              <a:avLst/>
            </a:prstGeom>
            <a:ln>
              <a:noFill/>
            </a:ln>
            <a:effectLst/>
          </p:spPr>
        </p:pic>
        <p:pic>
          <p:nvPicPr>
            <p:cNvPr id="623" name="Picture 62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 name="Shape 627"/>
          <p:cNvSpPr/>
          <p:nvPr/>
        </p:nvSpPr>
        <p:spPr>
          <a:xfrm>
            <a:off x="698500" y="5181600"/>
            <a:ext cx="6019800" cy="3797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Hindu temples are decorated with pornographic images. Shiva worship, Krishna worship, and Tantric yoga are all immoral.</a:t>
            </a:r>
          </a:p>
        </p:txBody>
      </p:sp>
      <p:grpSp>
        <p:nvGrpSpPr>
          <p:cNvPr id="630" name="Group 630"/>
          <p:cNvGrpSpPr/>
          <p:nvPr/>
        </p:nvGrpSpPr>
        <p:grpSpPr>
          <a:xfrm>
            <a:off x="7206149" y="635000"/>
            <a:ext cx="5176351" cy="6845300"/>
            <a:chOff x="-76200" y="-63500"/>
            <a:chExt cx="5176350" cy="6845300"/>
          </a:xfrm>
        </p:grpSpPr>
        <p:pic>
          <p:nvPicPr>
            <p:cNvPr id="629" name="lord-shiva-108-names-with-meaning.png"/>
            <p:cNvPicPr/>
            <p:nvPr/>
          </p:nvPicPr>
          <p:blipFill>
            <a:blip r:embed="rId2">
              <a:extLst/>
            </a:blip>
            <a:srcRect l="3167" r="3177"/>
            <a:stretch>
              <a:fillRect/>
            </a:stretch>
          </p:blipFill>
          <p:spPr>
            <a:xfrm>
              <a:off x="0" y="0"/>
              <a:ext cx="5036651" cy="6705600"/>
            </a:xfrm>
            <a:prstGeom prst="rect">
              <a:avLst/>
            </a:prstGeom>
            <a:ln>
              <a:noFill/>
            </a:ln>
            <a:effectLst/>
          </p:spPr>
        </p:pic>
        <p:pic>
          <p:nvPicPr>
            <p:cNvPr id="628" name="Picture 62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p:nvPr/>
        </p:nvSpPr>
        <p:spPr>
          <a:xfrm>
            <a:off x="584200" y="5994400"/>
            <a:ext cx="6235700" cy="298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same is true for the New Age. It is founded on the New Ethics, which is moral relativism. </a:t>
            </a:r>
          </a:p>
        </p:txBody>
      </p:sp>
      <p:grpSp>
        <p:nvGrpSpPr>
          <p:cNvPr id="635" name="Group 635"/>
          <p:cNvGrpSpPr/>
          <p:nvPr/>
        </p:nvGrpSpPr>
        <p:grpSpPr>
          <a:xfrm>
            <a:off x="7206149" y="635000"/>
            <a:ext cx="5176351" cy="6845300"/>
            <a:chOff x="-76200" y="-63500"/>
            <a:chExt cx="5176350" cy="6845300"/>
          </a:xfrm>
        </p:grpSpPr>
        <p:pic>
          <p:nvPicPr>
            <p:cNvPr id="634" name="goddessweb1.165175507_std.png"/>
            <p:cNvPicPr/>
            <p:nvPr/>
          </p:nvPicPr>
          <p:blipFill>
            <a:blip r:embed="rId2">
              <a:extLst/>
            </a:blip>
            <a:srcRect l="601" r="508"/>
            <a:stretch>
              <a:fillRect/>
            </a:stretch>
          </p:blipFill>
          <p:spPr>
            <a:xfrm>
              <a:off x="0" y="0"/>
              <a:ext cx="5036651" cy="6705600"/>
            </a:xfrm>
            <a:prstGeom prst="rect">
              <a:avLst/>
            </a:prstGeom>
            <a:ln>
              <a:noFill/>
            </a:ln>
            <a:effectLst/>
          </p:spPr>
        </p:pic>
        <p:pic>
          <p:nvPicPr>
            <p:cNvPr id="633" name="Picture 632"/>
            <p:cNvPicPr/>
            <p:nvPr/>
          </p:nvPicPr>
          <p:blipFill>
            <a:blip r:embed="rId3">
              <a:extLst/>
            </a:blip>
            <a:stretch>
              <a:fillRect/>
            </a:stretch>
          </p:blipFill>
          <p:spPr>
            <a:xfrm>
              <a:off x="-76200" y="-63500"/>
              <a:ext cx="5176351" cy="6845300"/>
            </a:xfrm>
            <a:prstGeom prst="rect">
              <a:avLst/>
            </a:prstGeom>
            <a:effectLst/>
          </p:spPr>
        </p:pic>
      </p:grpSp>
      <p:sp>
        <p:nvSpPr>
          <p:cNvPr id="636" name="Shape 636"/>
          <p:cNvSpPr/>
          <p:nvPr/>
        </p:nvSpPr>
        <p:spPr>
          <a:xfrm>
            <a:off x="9182100" y="3429000"/>
            <a:ext cx="2768600" cy="1270000"/>
          </a:xfrm>
          <a:prstGeom prst="rect">
            <a:avLst/>
          </a:prstGeom>
          <a:blipFill>
            <a:blip r:embed="rId4"/>
          </a:blipFill>
          <a:ln w="25400">
            <a:miter lim="400000"/>
          </a:ln>
        </p:spPr>
        <p:txBody>
          <a:bodyPr lIns="50800" tIns="50800" rIns="50800" bIns="50800" anchor="ctr"/>
          <a:lstStyle/>
          <a:p>
            <a:pPr lvl="0" algn="ctr" defTabSz="584200">
              <a:defRPr sz="3000">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 name="Shape 638"/>
          <p:cNvSpPr/>
          <p:nvPr/>
        </p:nvSpPr>
        <p:spPr>
          <a:xfrm>
            <a:off x="685800" y="3263900"/>
            <a:ext cx="6032500" cy="537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Babylonian idolatry has blossomed in the end-times rock &amp; roll/Hollywood pop culture which has filled society with adultery, fornication, divorce, pornography,  abortion, homosexuality, and demonic violence.</a:t>
            </a:r>
          </a:p>
        </p:txBody>
      </p:sp>
      <p:grpSp>
        <p:nvGrpSpPr>
          <p:cNvPr id="641" name="Group 641"/>
          <p:cNvGrpSpPr/>
          <p:nvPr/>
        </p:nvGrpSpPr>
        <p:grpSpPr>
          <a:xfrm>
            <a:off x="7206149" y="635000"/>
            <a:ext cx="5176351" cy="6845300"/>
            <a:chOff x="-76200" y="-63500"/>
            <a:chExt cx="5176350" cy="6845300"/>
          </a:xfrm>
        </p:grpSpPr>
        <p:pic>
          <p:nvPicPr>
            <p:cNvPr id="640" name="hollywood-sign-from-rooftop.png"/>
            <p:cNvPicPr/>
            <p:nvPr/>
          </p:nvPicPr>
          <p:blipFill>
            <a:blip r:embed="rId2">
              <a:extLst/>
            </a:blip>
            <a:srcRect l="20858" r="29431"/>
            <a:stretch>
              <a:fillRect/>
            </a:stretch>
          </p:blipFill>
          <p:spPr>
            <a:xfrm>
              <a:off x="0" y="0"/>
              <a:ext cx="5036651" cy="6705600"/>
            </a:xfrm>
            <a:prstGeom prst="rect">
              <a:avLst/>
            </a:prstGeom>
            <a:ln>
              <a:noFill/>
            </a:ln>
            <a:effectLst/>
          </p:spPr>
        </p:pic>
        <p:pic>
          <p:nvPicPr>
            <p:cNvPr id="639" name="Picture 638"/>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 name="Shape 643"/>
          <p:cNvSpPr/>
          <p:nvPr/>
        </p:nvSpPr>
        <p:spPr>
          <a:xfrm>
            <a:off x="685800" y="4419600"/>
            <a:ext cx="6235700" cy="4660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Babylonian world system exists in modern society, and its sensuality is a major temptation to God’s people today as it was in the early churches (Revelation 2:14).</a:t>
            </a:r>
          </a:p>
        </p:txBody>
      </p:sp>
      <p:grpSp>
        <p:nvGrpSpPr>
          <p:cNvPr id="646" name="Group 646"/>
          <p:cNvGrpSpPr/>
          <p:nvPr/>
        </p:nvGrpSpPr>
        <p:grpSpPr>
          <a:xfrm>
            <a:off x="7206149" y="635000"/>
            <a:ext cx="5176351" cy="6845300"/>
            <a:chOff x="-76200" y="-63500"/>
            <a:chExt cx="5176350" cy="6845300"/>
          </a:xfrm>
        </p:grpSpPr>
        <p:pic>
          <p:nvPicPr>
            <p:cNvPr id="645" name="RockConcert.png"/>
            <p:cNvPicPr/>
            <p:nvPr/>
          </p:nvPicPr>
          <p:blipFill>
            <a:blip r:embed="rId2">
              <a:extLst/>
            </a:blip>
            <a:srcRect l="21806" r="21822"/>
            <a:stretch>
              <a:fillRect/>
            </a:stretch>
          </p:blipFill>
          <p:spPr>
            <a:xfrm>
              <a:off x="0" y="0"/>
              <a:ext cx="5036651" cy="6705600"/>
            </a:xfrm>
            <a:prstGeom prst="rect">
              <a:avLst/>
            </a:prstGeom>
            <a:ln>
              <a:noFill/>
            </a:ln>
            <a:effectLst/>
          </p:spPr>
        </p:pic>
        <p:pic>
          <p:nvPicPr>
            <p:cNvPr id="644" name="Picture 643"/>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 name="Shape 648"/>
          <p:cNvSpPr/>
          <p:nvPr/>
        </p:nvSpPr>
        <p:spPr>
          <a:xfrm>
            <a:off x="685800" y="3670300"/>
            <a:ext cx="6235700" cy="4660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49148">
              <a:lnSpc>
                <a:spcPct val="110000"/>
              </a:lnSpc>
              <a:defRPr sz="3384">
                <a:solidFill>
                  <a:srgbClr val="94E3FE"/>
                </a:solidFill>
                <a:latin typeface="+mj-lt"/>
                <a:ea typeface="+mj-ea"/>
                <a:cs typeface="+mj-cs"/>
                <a:sym typeface="Helvetica Neue Bold Condensed"/>
              </a:defRPr>
            </a:lvl1pPr>
          </a:lstStyle>
          <a:p>
            <a:pPr lvl="0">
              <a:defRPr sz="1800">
                <a:solidFill>
                  <a:srgbClr val="000000"/>
                </a:solidFill>
              </a:defRPr>
            </a:pPr>
            <a:r>
              <a:rPr sz="3384">
                <a:solidFill>
                  <a:srgbClr val="94E3FE"/>
                </a:solidFill>
              </a:rPr>
              <a:t>“But I have a few things against thee, because thou hast there them that hold the doctrine of Balaam, who taught Balac to cast a stumblingblock before the children of Israel, to eat things sacrificed to idols, and to commit fornication” (Revelation 2:14).</a:t>
            </a:r>
          </a:p>
        </p:txBody>
      </p:sp>
      <p:grpSp>
        <p:nvGrpSpPr>
          <p:cNvPr id="651" name="Group 651"/>
          <p:cNvGrpSpPr/>
          <p:nvPr/>
        </p:nvGrpSpPr>
        <p:grpSpPr>
          <a:xfrm>
            <a:off x="7206149" y="635000"/>
            <a:ext cx="5176351" cy="6845300"/>
            <a:chOff x="-76200" y="-63500"/>
            <a:chExt cx="5176350" cy="6845300"/>
          </a:xfrm>
        </p:grpSpPr>
        <p:pic>
          <p:nvPicPr>
            <p:cNvPr id="650" name="RockConcert.png"/>
            <p:cNvPicPr/>
            <p:nvPr/>
          </p:nvPicPr>
          <p:blipFill>
            <a:blip r:embed="rId2">
              <a:extLst/>
            </a:blip>
            <a:srcRect l="21806" r="21822"/>
            <a:stretch>
              <a:fillRect/>
            </a:stretch>
          </p:blipFill>
          <p:spPr>
            <a:xfrm>
              <a:off x="0" y="0"/>
              <a:ext cx="5036651" cy="6705600"/>
            </a:xfrm>
            <a:prstGeom prst="rect">
              <a:avLst/>
            </a:prstGeom>
            <a:ln>
              <a:noFill/>
            </a:ln>
            <a:effectLst/>
          </p:spPr>
        </p:pic>
        <p:pic>
          <p:nvPicPr>
            <p:cNvPr id="649" name="Picture 648"/>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Shape 653"/>
          <p:cNvSpPr/>
          <p:nvPr/>
        </p:nvSpPr>
        <p:spPr>
          <a:xfrm>
            <a:off x="838200" y="914400"/>
            <a:ext cx="6235700" cy="2755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Babylonian  religion was </a:t>
            </a:r>
            <a:r>
              <a:rPr sz="3600">
                <a:solidFill>
                  <a:srgbClr val="FFFFFF"/>
                </a:solidFill>
                <a:latin typeface="+mj-lt"/>
                <a:ea typeface="+mj-ea"/>
                <a:cs typeface="+mj-cs"/>
                <a:sym typeface="Helvetica Neue Bold Condensed"/>
              </a:rPr>
              <a:t>MOTHER-GODDESS WORSHIP.</a:t>
            </a:r>
          </a:p>
        </p:txBody>
      </p:sp>
      <p:grpSp>
        <p:nvGrpSpPr>
          <p:cNvPr id="656" name="Group 656"/>
          <p:cNvGrpSpPr/>
          <p:nvPr/>
        </p:nvGrpSpPr>
        <p:grpSpPr>
          <a:xfrm>
            <a:off x="7006053" y="787400"/>
            <a:ext cx="5224047" cy="6908800"/>
            <a:chOff x="-81046" y="-63500"/>
            <a:chExt cx="5224046" cy="6908800"/>
          </a:xfrm>
        </p:grpSpPr>
        <p:pic>
          <p:nvPicPr>
            <p:cNvPr id="655" name="istanbul archaeological museum tyche (61).jpg"/>
            <p:cNvPicPr/>
            <p:nvPr/>
          </p:nvPicPr>
          <p:blipFill>
            <a:blip r:embed="rId2">
              <a:extLst/>
            </a:blip>
            <a:srcRect t="5491" r="9" b="5378"/>
            <a:stretch>
              <a:fillRect/>
            </a:stretch>
          </p:blipFill>
          <p:spPr>
            <a:xfrm>
              <a:off x="0" y="0"/>
              <a:ext cx="5079501" cy="6769100"/>
            </a:xfrm>
            <a:prstGeom prst="rect">
              <a:avLst/>
            </a:prstGeom>
            <a:ln>
              <a:noFill/>
            </a:ln>
            <a:effectLst/>
          </p:spPr>
        </p:pic>
        <p:pic>
          <p:nvPicPr>
            <p:cNvPr id="654" name="Picture 653"/>
            <p:cNvPicPr/>
            <p:nvPr/>
          </p:nvPicPr>
          <p:blipFill>
            <a:blip r:embed="rId3">
              <a:extLst/>
            </a:blip>
            <a:stretch>
              <a:fillRect/>
            </a:stretch>
          </p:blipFill>
          <p:spPr>
            <a:xfrm>
              <a:off x="-81047" y="-63500"/>
              <a:ext cx="5224048" cy="6908800"/>
            </a:xfrm>
            <a:prstGeom prst="rect">
              <a:avLst/>
            </a:prstGeom>
            <a:effectLst/>
          </p:spPr>
        </p:pic>
      </p:grpSp>
    </p:spTree>
  </p:cSld>
  <p:clrMapOvr>
    <a:masterClrMapping/>
  </p:clrMapOvr>
  <p:transition spd="med"/>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 name="Shape 658"/>
          <p:cNvSpPr/>
          <p:nvPr/>
        </p:nvSpPr>
        <p:spPr>
          <a:xfrm>
            <a:off x="889000" y="2959100"/>
            <a:ext cx="4699000" cy="4991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The mother-goddess and child were known by names such as </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Astarte and Tammuz</a:t>
            </a:r>
          </a:p>
          <a:p>
            <a:pPr lvl="0" defTabSz="584200">
              <a:lnSpc>
                <a:spcPct val="110000"/>
              </a:lnSpc>
              <a:defRPr sz="1800"/>
            </a:pPr>
            <a:r>
              <a:rPr sz="3600">
                <a:solidFill>
                  <a:srgbClr val="94E3FE"/>
                </a:solidFill>
                <a:latin typeface="+mj-lt"/>
                <a:ea typeface="+mj-ea"/>
                <a:cs typeface="+mj-cs"/>
                <a:sym typeface="Helvetica Neue Bold Condensed"/>
              </a:rPr>
              <a:t>Isis and Horus</a:t>
            </a:r>
          </a:p>
          <a:p>
            <a:pPr lvl="0" defTabSz="584200">
              <a:lnSpc>
                <a:spcPct val="110000"/>
              </a:lnSpc>
              <a:defRPr sz="1800"/>
            </a:pPr>
            <a:r>
              <a:rPr sz="3600">
                <a:solidFill>
                  <a:srgbClr val="94E3FE"/>
                </a:solidFill>
                <a:latin typeface="+mj-lt"/>
                <a:ea typeface="+mj-ea"/>
                <a:cs typeface="+mj-cs"/>
                <a:sym typeface="Helvetica Neue Bold Condensed"/>
              </a:rPr>
              <a:t>Venus and Adonis</a:t>
            </a:r>
          </a:p>
          <a:p>
            <a:pPr lvl="0" defTabSz="584200">
              <a:lnSpc>
                <a:spcPct val="110000"/>
              </a:lnSpc>
              <a:defRPr sz="1800"/>
            </a:pPr>
            <a:r>
              <a:rPr sz="3600">
                <a:solidFill>
                  <a:srgbClr val="94E3FE"/>
                </a:solidFill>
                <a:latin typeface="+mj-lt"/>
                <a:ea typeface="+mj-ea"/>
                <a:cs typeface="+mj-cs"/>
                <a:sym typeface="Helvetica Neue Bold Condensed"/>
              </a:rPr>
              <a:t>Fortuna and Jupiter.</a:t>
            </a:r>
          </a:p>
        </p:txBody>
      </p:sp>
      <p:grpSp>
        <p:nvGrpSpPr>
          <p:cNvPr id="661" name="Group 661"/>
          <p:cNvGrpSpPr/>
          <p:nvPr/>
        </p:nvGrpSpPr>
        <p:grpSpPr>
          <a:xfrm>
            <a:off x="6052142" y="787400"/>
            <a:ext cx="6177959" cy="8178800"/>
            <a:chOff x="-81957" y="-63500"/>
            <a:chExt cx="6177957" cy="8178800"/>
          </a:xfrm>
        </p:grpSpPr>
        <p:pic>
          <p:nvPicPr>
            <p:cNvPr id="660" name="Penn Museum 206.jpg"/>
            <p:cNvPicPr/>
            <p:nvPr/>
          </p:nvPicPr>
          <p:blipFill>
            <a:blip r:embed="rId2">
              <a:extLst/>
            </a:blip>
            <a:srcRect t="6817" r="95" b="6868"/>
            <a:stretch>
              <a:fillRect/>
            </a:stretch>
          </p:blipFill>
          <p:spPr>
            <a:xfrm>
              <a:off x="0" y="0"/>
              <a:ext cx="6032501" cy="8039100"/>
            </a:xfrm>
            <a:prstGeom prst="rect">
              <a:avLst/>
            </a:prstGeom>
            <a:ln>
              <a:noFill/>
            </a:ln>
            <a:effectLst/>
          </p:spPr>
        </p:pic>
        <p:pic>
          <p:nvPicPr>
            <p:cNvPr id="659" name="Picture 658"/>
            <p:cNvPicPr/>
            <p:nvPr/>
          </p:nvPicPr>
          <p:blipFill>
            <a:blip r:embed="rId3">
              <a:extLst/>
            </a:blip>
            <a:stretch>
              <a:fillRect/>
            </a:stretch>
          </p:blipFill>
          <p:spPr>
            <a:xfrm>
              <a:off x="-81958" y="-63500"/>
              <a:ext cx="6177959" cy="8178800"/>
            </a:xfrm>
            <a:prstGeom prst="rect">
              <a:avLst/>
            </a:prstGeom>
            <a:effectLst/>
          </p:spPr>
        </p:pic>
      </p:grpSp>
      <p:sp>
        <p:nvSpPr>
          <p:cNvPr id="662" name="Shape 662"/>
          <p:cNvSpPr/>
          <p:nvPr/>
        </p:nvSpPr>
        <p:spPr>
          <a:xfrm>
            <a:off x="10198100" y="1892300"/>
            <a:ext cx="1955800" cy="1574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Isis and Horus </a:t>
            </a:r>
          </a:p>
        </p:txBody>
      </p:sp>
    </p:spTree>
  </p:cSld>
  <p:clrMapOvr>
    <a:masterClrMapping/>
  </p:clrMapOvr>
  <p:transition spd="med"/>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6" name="Group 666"/>
          <p:cNvGrpSpPr/>
          <p:nvPr/>
        </p:nvGrpSpPr>
        <p:grpSpPr>
          <a:xfrm>
            <a:off x="6052142" y="787400"/>
            <a:ext cx="6177959" cy="8178800"/>
            <a:chOff x="-81957" y="-63500"/>
            <a:chExt cx="6177957" cy="8178800"/>
          </a:xfrm>
        </p:grpSpPr>
        <p:pic>
          <p:nvPicPr>
            <p:cNvPr id="665" name="istanbul archaeological museum tyche (61).jpg"/>
            <p:cNvPicPr/>
            <p:nvPr/>
          </p:nvPicPr>
          <p:blipFill>
            <a:blip r:embed="rId2">
              <a:extLst/>
            </a:blip>
            <a:srcRect t="5492" b="5352"/>
            <a:stretch>
              <a:fillRect/>
            </a:stretch>
          </p:blipFill>
          <p:spPr>
            <a:xfrm>
              <a:off x="0" y="0"/>
              <a:ext cx="6032500" cy="8039100"/>
            </a:xfrm>
            <a:prstGeom prst="rect">
              <a:avLst/>
            </a:prstGeom>
            <a:ln>
              <a:noFill/>
            </a:ln>
            <a:effectLst/>
          </p:spPr>
        </p:pic>
        <p:pic>
          <p:nvPicPr>
            <p:cNvPr id="664" name="Picture 663"/>
            <p:cNvPicPr/>
            <p:nvPr/>
          </p:nvPicPr>
          <p:blipFill>
            <a:blip r:embed="rId3">
              <a:extLst/>
            </a:blip>
            <a:stretch>
              <a:fillRect/>
            </a:stretch>
          </p:blipFill>
          <p:spPr>
            <a:xfrm>
              <a:off x="-81958" y="-63500"/>
              <a:ext cx="6177959" cy="8178800"/>
            </a:xfrm>
            <a:prstGeom prst="rect">
              <a:avLst/>
            </a:prstGeom>
            <a:effectLst/>
          </p:spPr>
        </p:pic>
      </p:grpSp>
      <p:sp>
        <p:nvSpPr>
          <p:cNvPr id="667" name="Shape 667"/>
          <p:cNvSpPr>
            <a:spLocks noGrp="1"/>
          </p:cNvSpPr>
          <p:nvPr>
            <p:ph type="body" idx="1"/>
          </p:nvPr>
        </p:nvSpPr>
        <p:spPr>
          <a:xfrm>
            <a:off x="1295400" y="6299200"/>
            <a:ext cx="3352800" cy="16002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Tyche and child</a:t>
            </a:r>
          </a:p>
        </p:txBody>
      </p:sp>
    </p:spTree>
  </p:cSld>
  <p:clrMapOvr>
    <a:masterClrMapping/>
  </p:clrMapOvr>
  <p:transition spd="med"/>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1" name="Group 671"/>
          <p:cNvGrpSpPr/>
          <p:nvPr/>
        </p:nvGrpSpPr>
        <p:grpSpPr>
          <a:xfrm>
            <a:off x="6052142" y="787400"/>
            <a:ext cx="6177959" cy="8178800"/>
            <a:chOff x="-81957" y="-63500"/>
            <a:chExt cx="6177957" cy="8178800"/>
          </a:xfrm>
        </p:grpSpPr>
        <p:pic>
          <p:nvPicPr>
            <p:cNvPr id="670" name="motherandchild.png"/>
            <p:cNvPicPr/>
            <p:nvPr/>
          </p:nvPicPr>
          <p:blipFill>
            <a:blip r:embed="rId2">
              <a:extLst/>
            </a:blip>
            <a:srcRect t="2691" r="95" b="2673"/>
            <a:stretch>
              <a:fillRect/>
            </a:stretch>
          </p:blipFill>
          <p:spPr>
            <a:xfrm>
              <a:off x="0" y="0"/>
              <a:ext cx="6032501" cy="8039100"/>
            </a:xfrm>
            <a:prstGeom prst="rect">
              <a:avLst/>
            </a:prstGeom>
            <a:ln>
              <a:noFill/>
            </a:ln>
            <a:effectLst/>
          </p:spPr>
        </p:pic>
        <p:pic>
          <p:nvPicPr>
            <p:cNvPr id="669" name="Picture 668"/>
            <p:cNvPicPr/>
            <p:nvPr/>
          </p:nvPicPr>
          <p:blipFill>
            <a:blip r:embed="rId3">
              <a:extLst/>
            </a:blip>
            <a:stretch>
              <a:fillRect/>
            </a:stretch>
          </p:blipFill>
          <p:spPr>
            <a:xfrm>
              <a:off x="-81958" y="-63500"/>
              <a:ext cx="6177959" cy="8178800"/>
            </a:xfrm>
            <a:prstGeom prst="rect">
              <a:avLst/>
            </a:prstGeom>
            <a:effectLst/>
          </p:spPr>
        </p:pic>
      </p:grpSp>
      <p:sp>
        <p:nvSpPr>
          <p:cNvPr id="672" name="Shape 672"/>
          <p:cNvSpPr>
            <a:spLocks noGrp="1"/>
          </p:cNvSpPr>
          <p:nvPr>
            <p:ph type="body" idx="1"/>
          </p:nvPr>
        </p:nvSpPr>
        <p:spPr>
          <a:xfrm>
            <a:off x="863600" y="5283200"/>
            <a:ext cx="4940300" cy="35687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mother-child were a part of the ancient Babylonian-Egyptian zodiac.</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p:nvPr/>
        </p:nvSpPr>
        <p:spPr>
          <a:xfrm>
            <a:off x="8890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This was the beginning of the kingdom of Babylon, which became a powerful empire centuries later and which in mystery form continues to exist in the world today.</a:t>
            </a:r>
          </a:p>
        </p:txBody>
      </p:sp>
      <p:grpSp>
        <p:nvGrpSpPr>
          <p:cNvPr id="138" name="Group 138"/>
          <p:cNvGrpSpPr/>
          <p:nvPr/>
        </p:nvGrpSpPr>
        <p:grpSpPr>
          <a:xfrm>
            <a:off x="8318500" y="635000"/>
            <a:ext cx="4064000" cy="5364361"/>
            <a:chOff x="-76200" y="-63500"/>
            <a:chExt cx="4064000" cy="5364360"/>
          </a:xfrm>
        </p:grpSpPr>
        <p:pic>
          <p:nvPicPr>
            <p:cNvPr id="137" name="misc archaeology 6.jpg"/>
            <p:cNvPicPr/>
            <p:nvPr/>
          </p:nvPicPr>
          <p:blipFill>
            <a:blip r:embed="rId2">
              <a:extLst/>
            </a:blip>
            <a:srcRect l="25925" r="25815"/>
            <a:stretch>
              <a:fillRect/>
            </a:stretch>
          </p:blipFill>
          <p:spPr>
            <a:xfrm>
              <a:off x="0" y="0"/>
              <a:ext cx="3924300" cy="5224660"/>
            </a:xfrm>
            <a:prstGeom prst="rect">
              <a:avLst/>
            </a:prstGeom>
            <a:ln>
              <a:noFill/>
            </a:ln>
            <a:effectLst/>
          </p:spPr>
        </p:pic>
        <p:pic>
          <p:nvPicPr>
            <p:cNvPr id="136" name="Picture 135"/>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6" name="Group 676"/>
          <p:cNvGrpSpPr/>
          <p:nvPr/>
        </p:nvGrpSpPr>
        <p:grpSpPr>
          <a:xfrm>
            <a:off x="6052142" y="787400"/>
            <a:ext cx="6177959" cy="8178800"/>
            <a:chOff x="-81957" y="-63500"/>
            <a:chExt cx="6177957" cy="8178800"/>
          </a:xfrm>
        </p:grpSpPr>
        <p:pic>
          <p:nvPicPr>
            <p:cNvPr id="675" name="shing_moo.png"/>
            <p:cNvPicPr/>
            <p:nvPr/>
          </p:nvPicPr>
          <p:blipFill>
            <a:blip r:embed="rId2">
              <a:extLst/>
            </a:blip>
            <a:srcRect t="8525" r="95" b="8448"/>
            <a:stretch>
              <a:fillRect/>
            </a:stretch>
          </p:blipFill>
          <p:spPr>
            <a:xfrm>
              <a:off x="0" y="0"/>
              <a:ext cx="6032501" cy="8039100"/>
            </a:xfrm>
            <a:prstGeom prst="rect">
              <a:avLst/>
            </a:prstGeom>
            <a:ln>
              <a:noFill/>
            </a:ln>
            <a:effectLst/>
          </p:spPr>
        </p:pic>
        <p:pic>
          <p:nvPicPr>
            <p:cNvPr id="674" name="Picture 673"/>
            <p:cNvPicPr/>
            <p:nvPr/>
          </p:nvPicPr>
          <p:blipFill>
            <a:blip r:embed="rId3">
              <a:extLst/>
            </a:blip>
            <a:stretch>
              <a:fillRect/>
            </a:stretch>
          </p:blipFill>
          <p:spPr>
            <a:xfrm>
              <a:off x="-81958" y="-63500"/>
              <a:ext cx="6177959" cy="8178800"/>
            </a:xfrm>
            <a:prstGeom prst="rect">
              <a:avLst/>
            </a:prstGeom>
            <a:effectLst/>
          </p:spPr>
        </p:pic>
      </p:grpSp>
      <p:sp>
        <p:nvSpPr>
          <p:cNvPr id="677" name="Shape 677"/>
          <p:cNvSpPr>
            <a:spLocks noGrp="1"/>
          </p:cNvSpPr>
          <p:nvPr>
            <p:ph type="body" idx="1"/>
          </p:nvPr>
        </p:nvSpPr>
        <p:spPr>
          <a:xfrm>
            <a:off x="762000" y="6299200"/>
            <a:ext cx="4940300" cy="26289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In China she was worshipped as Shin Moo</a:t>
            </a:r>
          </a:p>
        </p:txBody>
      </p:sp>
    </p:spTree>
  </p:cSld>
  <p:clrMapOvr>
    <a:masterClrMapping/>
  </p:clrMapOvr>
  <p:transition spd="med"/>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 name="Shape 679"/>
          <p:cNvSpPr/>
          <p:nvPr/>
        </p:nvSpPr>
        <p:spPr>
          <a:xfrm>
            <a:off x="889000" y="5892800"/>
            <a:ext cx="5638800" cy="2755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She was known as “the Mother of the Gods” and the “Queen of heaven.”</a:t>
            </a:r>
          </a:p>
        </p:txBody>
      </p:sp>
      <p:grpSp>
        <p:nvGrpSpPr>
          <p:cNvPr id="682" name="Group 682"/>
          <p:cNvGrpSpPr/>
          <p:nvPr/>
        </p:nvGrpSpPr>
        <p:grpSpPr>
          <a:xfrm>
            <a:off x="7206149" y="635000"/>
            <a:ext cx="5176351" cy="6845300"/>
            <a:chOff x="-76200" y="-63500"/>
            <a:chExt cx="5176350" cy="6845300"/>
          </a:xfrm>
        </p:grpSpPr>
        <p:pic>
          <p:nvPicPr>
            <p:cNvPr id="681" name="british museum 39.jpg"/>
            <p:cNvPicPr/>
            <p:nvPr/>
          </p:nvPicPr>
          <p:blipFill>
            <a:blip r:embed="rId2">
              <a:extLst/>
            </a:blip>
            <a:srcRect l="104" t="7142" b="7142"/>
            <a:stretch>
              <a:fillRect/>
            </a:stretch>
          </p:blipFill>
          <p:spPr>
            <a:xfrm>
              <a:off x="0" y="0"/>
              <a:ext cx="5036651" cy="6705600"/>
            </a:xfrm>
            <a:prstGeom prst="rect">
              <a:avLst/>
            </a:prstGeom>
            <a:ln>
              <a:noFill/>
            </a:ln>
            <a:effectLst/>
          </p:spPr>
        </p:pic>
        <p:pic>
          <p:nvPicPr>
            <p:cNvPr id="680" name="Picture 679"/>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 name="Shape 684"/>
          <p:cNvSpPr/>
          <p:nvPr/>
        </p:nvSpPr>
        <p:spPr>
          <a:xfrm>
            <a:off x="889000" y="5892800"/>
            <a:ext cx="5638800" cy="2755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This was Christianized by Rome as Madonna worship.</a:t>
            </a:r>
          </a:p>
        </p:txBody>
      </p:sp>
      <p:grpSp>
        <p:nvGrpSpPr>
          <p:cNvPr id="687" name="Group 687"/>
          <p:cNvGrpSpPr/>
          <p:nvPr/>
        </p:nvGrpSpPr>
        <p:grpSpPr>
          <a:xfrm>
            <a:off x="7196835" y="787400"/>
            <a:ext cx="5033265" cy="6654800"/>
            <a:chOff x="-80264" y="-63500"/>
            <a:chExt cx="5033264" cy="6654800"/>
          </a:xfrm>
        </p:grpSpPr>
        <p:pic>
          <p:nvPicPr>
            <p:cNvPr id="686" name="mary grimsbergen catholic church belgium - Version 2.jpg"/>
            <p:cNvPicPr/>
            <p:nvPr/>
          </p:nvPicPr>
          <p:blipFill>
            <a:blip r:embed="rId2">
              <a:extLst/>
            </a:blip>
            <a:srcRect t="2986" r="83" b="11886"/>
            <a:stretch>
              <a:fillRect/>
            </a:stretch>
          </p:blipFill>
          <p:spPr>
            <a:xfrm>
              <a:off x="0" y="0"/>
              <a:ext cx="4889500" cy="6515100"/>
            </a:xfrm>
            <a:prstGeom prst="rect">
              <a:avLst/>
            </a:prstGeom>
            <a:ln>
              <a:noFill/>
            </a:ln>
            <a:effectLst/>
          </p:spPr>
        </p:pic>
        <p:pic>
          <p:nvPicPr>
            <p:cNvPr id="685" name="Picture 684"/>
            <p:cNvPicPr/>
            <p:nvPr/>
          </p:nvPicPr>
          <p:blipFill>
            <a:blip r:embed="rId3">
              <a:extLst/>
            </a:blip>
            <a:stretch>
              <a:fillRect/>
            </a:stretch>
          </p:blipFill>
          <p:spPr>
            <a:xfrm>
              <a:off x="-80265"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1" name="Group 691"/>
          <p:cNvGrpSpPr/>
          <p:nvPr/>
        </p:nvGrpSpPr>
        <p:grpSpPr>
          <a:xfrm>
            <a:off x="6538637" y="787400"/>
            <a:ext cx="5691464" cy="7531100"/>
            <a:chOff x="-80806" y="-63500"/>
            <a:chExt cx="5691463" cy="7531100"/>
          </a:xfrm>
        </p:grpSpPr>
        <p:pic>
          <p:nvPicPr>
            <p:cNvPr id="690" name="hindu mother goddess 1.jpg"/>
            <p:cNvPicPr/>
            <p:nvPr/>
          </p:nvPicPr>
          <p:blipFill>
            <a:blip r:embed="rId2">
              <a:extLst/>
            </a:blip>
            <a:srcRect t="4764" r="83" b="4702"/>
            <a:stretch>
              <a:fillRect/>
            </a:stretch>
          </p:blipFill>
          <p:spPr>
            <a:xfrm>
              <a:off x="0" y="0"/>
              <a:ext cx="5547157" cy="7391400"/>
            </a:xfrm>
            <a:prstGeom prst="rect">
              <a:avLst/>
            </a:prstGeom>
            <a:ln>
              <a:noFill/>
            </a:ln>
            <a:effectLst/>
          </p:spPr>
        </p:pic>
        <p:pic>
          <p:nvPicPr>
            <p:cNvPr id="689" name="Picture 688"/>
            <p:cNvPicPr/>
            <p:nvPr/>
          </p:nvPicPr>
          <p:blipFill>
            <a:blip r:embed="rId3">
              <a:extLst/>
            </a:blip>
            <a:stretch>
              <a:fillRect/>
            </a:stretch>
          </p:blipFill>
          <p:spPr>
            <a:xfrm>
              <a:off x="-80807" y="-63500"/>
              <a:ext cx="5691464" cy="7531100"/>
            </a:xfrm>
            <a:prstGeom prst="rect">
              <a:avLst/>
            </a:prstGeom>
            <a:effectLst/>
          </p:spPr>
        </p:pic>
      </p:grpSp>
      <p:sp>
        <p:nvSpPr>
          <p:cNvPr id="692" name="Shape 692"/>
          <p:cNvSpPr>
            <a:spLocks noGrp="1"/>
          </p:cNvSpPr>
          <p:nvPr>
            <p:ph type="body" idx="1"/>
          </p:nvPr>
        </p:nvSpPr>
        <p:spPr>
          <a:xfrm>
            <a:off x="800100" y="4419600"/>
            <a:ext cx="5499100" cy="4940300"/>
          </a:xfrm>
          <a:prstGeom prst="rect">
            <a:avLst/>
          </a:prstGeom>
        </p:spPr>
        <p:txBody>
          <a:bodyPr>
            <a:normAutofit/>
          </a:bodyPr>
          <a:lstStyle/>
          <a:p>
            <a:pPr lvl="0">
              <a:defRPr sz="1800">
                <a:solidFill>
                  <a:srgbClr val="000000"/>
                </a:solidFill>
              </a:defRPr>
            </a:pPr>
            <a:r>
              <a:rPr sz="3600">
                <a:solidFill>
                  <a:srgbClr val="94E3FE"/>
                </a:solidFill>
              </a:rPr>
              <a:t>Mother-goddess worship is found in Hinduism.</a:t>
            </a:r>
          </a:p>
          <a:p>
            <a:pPr lvl="0">
              <a:defRPr sz="1800">
                <a:solidFill>
                  <a:srgbClr val="000000"/>
                </a:solidFill>
              </a:defRPr>
            </a:pPr>
            <a:endParaRPr sz="3600">
              <a:solidFill>
                <a:srgbClr val="94E3FE"/>
              </a:solidFill>
            </a:endParaRPr>
          </a:p>
          <a:p>
            <a:pPr lvl="0">
              <a:defRPr sz="1800">
                <a:solidFill>
                  <a:srgbClr val="000000"/>
                </a:solidFill>
              </a:defRPr>
            </a:pPr>
            <a:r>
              <a:rPr sz="3600">
                <a:solidFill>
                  <a:srgbClr val="94E3FE"/>
                </a:solidFill>
              </a:rPr>
              <a:t>This is Indrani and the child Murugan</a:t>
            </a:r>
          </a:p>
        </p:txBody>
      </p:sp>
    </p:spTree>
  </p:cSld>
  <p:clrMapOvr>
    <a:masterClrMapping/>
  </p:clrMapOvr>
  <p:transition spd="med"/>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 name="Group 696"/>
          <p:cNvGrpSpPr/>
          <p:nvPr/>
        </p:nvGrpSpPr>
        <p:grpSpPr>
          <a:xfrm>
            <a:off x="6705600" y="787400"/>
            <a:ext cx="5626100" cy="7444079"/>
            <a:chOff x="-76200" y="-63500"/>
            <a:chExt cx="5626100" cy="7444078"/>
          </a:xfrm>
        </p:grpSpPr>
        <p:pic>
          <p:nvPicPr>
            <p:cNvPr id="695" name="hindu.jpg"/>
            <p:cNvPicPr/>
            <p:nvPr/>
          </p:nvPicPr>
          <p:blipFill>
            <a:blip r:embed="rId2">
              <a:extLst/>
            </a:blip>
            <a:srcRect t="961" b="29883"/>
            <a:stretch>
              <a:fillRect/>
            </a:stretch>
          </p:blipFill>
          <p:spPr>
            <a:xfrm>
              <a:off x="0" y="0"/>
              <a:ext cx="5486400" cy="7304379"/>
            </a:xfrm>
            <a:prstGeom prst="rect">
              <a:avLst/>
            </a:prstGeom>
            <a:ln>
              <a:noFill/>
            </a:ln>
            <a:effectLst/>
          </p:spPr>
        </p:pic>
        <p:pic>
          <p:nvPicPr>
            <p:cNvPr id="694" name="Picture 693"/>
            <p:cNvPicPr/>
            <p:nvPr/>
          </p:nvPicPr>
          <p:blipFill>
            <a:blip r:embed="rId3">
              <a:extLst/>
            </a:blip>
            <a:stretch>
              <a:fillRect/>
            </a:stretch>
          </p:blipFill>
          <p:spPr>
            <a:xfrm>
              <a:off x="-76200" y="-63500"/>
              <a:ext cx="5626100" cy="7444079"/>
            </a:xfrm>
            <a:prstGeom prst="rect">
              <a:avLst/>
            </a:prstGeom>
            <a:effectLst/>
          </p:spPr>
        </p:pic>
      </p:grpSp>
      <p:sp>
        <p:nvSpPr>
          <p:cNvPr id="697" name="Shape 697"/>
          <p:cNvSpPr>
            <a:spLocks noGrp="1"/>
          </p:cNvSpPr>
          <p:nvPr>
            <p:ph type="body" idx="1"/>
          </p:nvPr>
        </p:nvSpPr>
        <p:spPr>
          <a:xfrm>
            <a:off x="952500" y="4572000"/>
            <a:ext cx="5499100" cy="4584700"/>
          </a:xfrm>
          <a:prstGeom prst="rect">
            <a:avLst/>
          </a:prstGeom>
        </p:spPr>
        <p:txBody>
          <a:bodyPr>
            <a:normAutofit/>
          </a:bodyPr>
          <a:lstStyle/>
          <a:p>
            <a:pPr lvl="0">
              <a:defRPr sz="1800">
                <a:solidFill>
                  <a:srgbClr val="000000"/>
                </a:solidFill>
              </a:defRPr>
            </a:pPr>
            <a:r>
              <a:rPr sz="3600">
                <a:solidFill>
                  <a:srgbClr val="94E3FE"/>
                </a:solidFill>
              </a:rPr>
              <a:t>This is the Hindu goddess Saptamatrika and child.</a:t>
            </a:r>
          </a:p>
          <a:p>
            <a:pPr lvl="0">
              <a:defRPr sz="1800">
                <a:solidFill>
                  <a:srgbClr val="000000"/>
                </a:solidFill>
              </a:defRPr>
            </a:pPr>
            <a:endParaRPr sz="3600">
              <a:solidFill>
                <a:srgbClr val="94E3FE"/>
              </a:solidFill>
            </a:endParaRPr>
          </a:p>
          <a:p>
            <a:pPr lvl="0">
              <a:defRPr sz="1800">
                <a:solidFill>
                  <a:srgbClr val="000000"/>
                </a:solidFill>
              </a:defRPr>
            </a:pPr>
            <a:r>
              <a:rPr sz="3600">
                <a:solidFill>
                  <a:srgbClr val="94E3FE"/>
                </a:solidFill>
              </a:rPr>
              <a:t>Note that she has a halo just as in Catholic art.</a:t>
            </a:r>
          </a:p>
        </p:txBody>
      </p:sp>
      <p:sp>
        <p:nvSpPr>
          <p:cNvPr id="698" name="Shape 698"/>
          <p:cNvSpPr/>
          <p:nvPr/>
        </p:nvSpPr>
        <p:spPr>
          <a:xfrm>
            <a:off x="8928100" y="3835400"/>
            <a:ext cx="1993900" cy="2997200"/>
          </a:xfrm>
          <a:prstGeom prst="rect">
            <a:avLst/>
          </a:prstGeom>
          <a:blipFill>
            <a:blip r:embed="rId4"/>
          </a:blipFill>
          <a:ln w="25400">
            <a:miter lim="400000"/>
          </a:ln>
        </p:spPr>
        <p:txBody>
          <a:bodyPr lIns="50800" tIns="50800" rIns="50800" bIns="50800" anchor="ctr"/>
          <a:lstStyle/>
          <a:p>
            <a:pPr lvl="0" algn="ctr" defTabSz="584200">
              <a:defRPr sz="3000">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2" name="Group 702"/>
          <p:cNvGrpSpPr/>
          <p:nvPr/>
        </p:nvGrpSpPr>
        <p:grpSpPr>
          <a:xfrm>
            <a:off x="7196835" y="787400"/>
            <a:ext cx="5033265" cy="6654800"/>
            <a:chOff x="-76200" y="-63500"/>
            <a:chExt cx="5033264" cy="6654800"/>
          </a:xfrm>
        </p:grpSpPr>
        <p:pic>
          <p:nvPicPr>
            <p:cNvPr id="701" name="British musem asia 24.jpg"/>
            <p:cNvPicPr/>
            <p:nvPr/>
          </p:nvPicPr>
          <p:blipFill>
            <a:blip r:embed="rId2">
              <a:extLst/>
            </a:blip>
            <a:srcRect l="3760" r="3836"/>
            <a:stretch>
              <a:fillRect/>
            </a:stretch>
          </p:blipFill>
          <p:spPr>
            <a:xfrm>
              <a:off x="0" y="0"/>
              <a:ext cx="4893565" cy="6515100"/>
            </a:xfrm>
            <a:prstGeom prst="rect">
              <a:avLst/>
            </a:prstGeom>
            <a:ln>
              <a:noFill/>
            </a:ln>
            <a:effectLst/>
          </p:spPr>
        </p:pic>
        <p:pic>
          <p:nvPicPr>
            <p:cNvPr id="700" name="Picture 699"/>
            <p:cNvPicPr/>
            <p:nvPr/>
          </p:nvPicPr>
          <p:blipFill>
            <a:blip r:embed="rId3">
              <a:extLst/>
            </a:blip>
            <a:stretch>
              <a:fillRect/>
            </a:stretch>
          </p:blipFill>
          <p:spPr>
            <a:xfrm>
              <a:off x="-76200" y="-63500"/>
              <a:ext cx="5033265" cy="6654800"/>
            </a:xfrm>
            <a:prstGeom prst="rect">
              <a:avLst/>
            </a:prstGeom>
            <a:effectLst/>
          </p:spPr>
        </p:pic>
      </p:grpSp>
      <p:sp>
        <p:nvSpPr>
          <p:cNvPr id="703" name="Shape 703"/>
          <p:cNvSpPr>
            <a:spLocks noGrp="1"/>
          </p:cNvSpPr>
          <p:nvPr>
            <p:ph type="body" idx="1"/>
          </p:nvPr>
        </p:nvSpPr>
        <p:spPr>
          <a:xfrm>
            <a:off x="952500" y="3429000"/>
            <a:ext cx="5499100" cy="5727700"/>
          </a:xfrm>
          <a:prstGeom prst="rect">
            <a:avLst/>
          </a:prstGeom>
        </p:spPr>
        <p:txBody>
          <a:bodyPr>
            <a:normAutofit/>
          </a:bodyPr>
          <a:lstStyle/>
          <a:p>
            <a:pPr lvl="0">
              <a:defRPr sz="1800">
                <a:solidFill>
                  <a:srgbClr val="000000"/>
                </a:solidFill>
              </a:defRPr>
            </a:pPr>
            <a:r>
              <a:rPr sz="3600">
                <a:solidFill>
                  <a:srgbClr val="94E3FE"/>
                </a:solidFill>
              </a:rPr>
              <a:t>Mother-Goddess worship also exists in Buddhism.</a:t>
            </a:r>
          </a:p>
          <a:p>
            <a:pPr lvl="0">
              <a:defRPr sz="1800">
                <a:solidFill>
                  <a:srgbClr val="000000"/>
                </a:solidFill>
              </a:defRPr>
            </a:pPr>
            <a:endParaRPr sz="3600">
              <a:solidFill>
                <a:srgbClr val="94E3FE"/>
              </a:solidFill>
            </a:endParaRPr>
          </a:p>
          <a:p>
            <a:pPr lvl="0">
              <a:defRPr sz="1800">
                <a:solidFill>
                  <a:srgbClr val="000000"/>
                </a:solidFill>
              </a:defRPr>
            </a:pPr>
            <a:r>
              <a:rPr sz="3600">
                <a:solidFill>
                  <a:srgbClr val="94E3FE"/>
                </a:solidFill>
              </a:rPr>
              <a:t>This is Guanyin holding baby.</a:t>
            </a:r>
          </a:p>
          <a:p>
            <a:pPr lvl="0">
              <a:defRPr sz="1800">
                <a:solidFill>
                  <a:srgbClr val="000000"/>
                </a:solidFill>
              </a:defRPr>
            </a:pPr>
            <a:endParaRPr sz="3600">
              <a:solidFill>
                <a:srgbClr val="94E3FE"/>
              </a:solidFill>
            </a:endParaRPr>
          </a:p>
        </p:txBody>
      </p:sp>
    </p:spTree>
  </p:cSld>
  <p:clrMapOvr>
    <a:masterClrMapping/>
  </p:clrMapOvr>
  <p:transition spd="med"/>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 name="Shape 705"/>
          <p:cNvSpPr>
            <a:spLocks noGrp="1"/>
          </p:cNvSpPr>
          <p:nvPr>
            <p:ph type="body" idx="1"/>
          </p:nvPr>
        </p:nvSpPr>
        <p:spPr>
          <a:xfrm>
            <a:off x="952500" y="2286000"/>
            <a:ext cx="5499100" cy="6959600"/>
          </a:xfrm>
          <a:prstGeom prst="rect">
            <a:avLst/>
          </a:prstGeom>
        </p:spPr>
        <p:txBody>
          <a:bodyPr>
            <a:normAutofit lnSpcReduction="10000"/>
          </a:bodyPr>
          <a:lstStyle>
            <a:lvl1pPr defTabSz="566674">
              <a:defRPr sz="3492">
                <a:solidFill>
                  <a:srgbClr val="94E3FE"/>
                </a:solidFill>
              </a:defRPr>
            </a:lvl1pPr>
          </a:lstStyle>
          <a:p>
            <a:pPr lvl="0">
              <a:defRPr sz="1800">
                <a:solidFill>
                  <a:srgbClr val="000000"/>
                </a:solidFill>
              </a:defRPr>
            </a:pPr>
            <a:r>
              <a:rPr sz="3492">
                <a:solidFill>
                  <a:srgbClr val="94E3FE"/>
                </a:solidFill>
              </a:rPr>
              <a:t>Mother-goddess was associated with death and resurrection. The son of Isis, who is known as Horus or Tammuz, died and rose again. This was a demonic usurpation of Christ’s death and resurrection and points to the coming antichrist who will be wounded unto death and resurrected (Rev. 13:3, 12).</a:t>
            </a:r>
          </a:p>
        </p:txBody>
      </p:sp>
      <p:grpSp>
        <p:nvGrpSpPr>
          <p:cNvPr id="708" name="Group 708"/>
          <p:cNvGrpSpPr/>
          <p:nvPr/>
        </p:nvGrpSpPr>
        <p:grpSpPr>
          <a:xfrm>
            <a:off x="7006053" y="787400"/>
            <a:ext cx="5224047" cy="6908800"/>
            <a:chOff x="-81046" y="-63500"/>
            <a:chExt cx="5224046" cy="6908800"/>
          </a:xfrm>
        </p:grpSpPr>
        <p:pic>
          <p:nvPicPr>
            <p:cNvPr id="707" name="istanbul archaeological museum tyche (61).jpg"/>
            <p:cNvPicPr/>
            <p:nvPr/>
          </p:nvPicPr>
          <p:blipFill>
            <a:blip r:embed="rId2">
              <a:extLst/>
            </a:blip>
            <a:srcRect t="5491" r="9" b="5378"/>
            <a:stretch>
              <a:fillRect/>
            </a:stretch>
          </p:blipFill>
          <p:spPr>
            <a:xfrm>
              <a:off x="0" y="0"/>
              <a:ext cx="5079501" cy="6769100"/>
            </a:xfrm>
            <a:prstGeom prst="rect">
              <a:avLst/>
            </a:prstGeom>
            <a:ln>
              <a:noFill/>
            </a:ln>
            <a:effectLst/>
          </p:spPr>
        </p:pic>
        <p:pic>
          <p:nvPicPr>
            <p:cNvPr id="706" name="Picture 705"/>
            <p:cNvPicPr/>
            <p:nvPr/>
          </p:nvPicPr>
          <p:blipFill>
            <a:blip r:embed="rId3">
              <a:extLst/>
            </a:blip>
            <a:stretch>
              <a:fillRect/>
            </a:stretch>
          </p:blipFill>
          <p:spPr>
            <a:xfrm>
              <a:off x="-81047" y="-63500"/>
              <a:ext cx="5224048" cy="6908800"/>
            </a:xfrm>
            <a:prstGeom prst="rect">
              <a:avLst/>
            </a:prstGeom>
            <a:effectLst/>
          </p:spPr>
        </p:pic>
      </p:grpSp>
    </p:spTree>
  </p:cSld>
  <p:clrMapOvr>
    <a:masterClrMapping/>
  </p:clrMapOvr>
  <p:transition spd="med"/>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Shape 710"/>
          <p:cNvSpPr/>
          <p:nvPr/>
        </p:nvSpPr>
        <p:spPr>
          <a:xfrm>
            <a:off x="1244600" y="863600"/>
            <a:ext cx="5689600" cy="2755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Babylonian  religion was </a:t>
            </a:r>
            <a:r>
              <a:rPr sz="3600">
                <a:solidFill>
                  <a:srgbClr val="FFFFFF"/>
                </a:solidFill>
                <a:latin typeface="+mj-lt"/>
                <a:ea typeface="+mj-ea"/>
                <a:cs typeface="+mj-cs"/>
                <a:sym typeface="Helvetica Neue Bold Condensed"/>
              </a:rPr>
              <a:t>COW WORSHIP</a:t>
            </a:r>
            <a:r>
              <a:rPr sz="3600">
                <a:solidFill>
                  <a:srgbClr val="94E3FE"/>
                </a:solidFill>
                <a:latin typeface="+mj-lt"/>
                <a:ea typeface="+mj-ea"/>
                <a:cs typeface="+mj-cs"/>
                <a:sym typeface="Helvetica Neue Bold Condensed"/>
              </a:rPr>
              <a:t>. </a:t>
            </a:r>
          </a:p>
        </p:txBody>
      </p:sp>
      <p:grpSp>
        <p:nvGrpSpPr>
          <p:cNvPr id="713" name="Group 713"/>
          <p:cNvGrpSpPr/>
          <p:nvPr/>
        </p:nvGrpSpPr>
        <p:grpSpPr>
          <a:xfrm>
            <a:off x="7187071" y="635000"/>
            <a:ext cx="5195430" cy="6870700"/>
            <a:chOff x="-76200" y="-63500"/>
            <a:chExt cx="5195429" cy="6870700"/>
          </a:xfrm>
        </p:grpSpPr>
        <p:pic>
          <p:nvPicPr>
            <p:cNvPr id="712" name="Penn Museum 61.jpg"/>
            <p:cNvPicPr/>
            <p:nvPr/>
          </p:nvPicPr>
          <p:blipFill>
            <a:blip r:embed="rId2">
              <a:extLst/>
            </a:blip>
            <a:srcRect l="5558" r="5620"/>
            <a:stretch>
              <a:fillRect/>
            </a:stretch>
          </p:blipFill>
          <p:spPr>
            <a:xfrm>
              <a:off x="0" y="0"/>
              <a:ext cx="5055730" cy="6731000"/>
            </a:xfrm>
            <a:prstGeom prst="rect">
              <a:avLst/>
            </a:prstGeom>
            <a:ln>
              <a:noFill/>
            </a:ln>
            <a:effectLst/>
          </p:spPr>
        </p:pic>
        <p:pic>
          <p:nvPicPr>
            <p:cNvPr id="711" name="Picture 710"/>
            <p:cNvPicPr/>
            <p:nvPr/>
          </p:nvPicPr>
          <p:blipFill>
            <a:blip r:embed="rId3">
              <a:extLst/>
            </a:blip>
            <a:stretch>
              <a:fillRect/>
            </a:stretch>
          </p:blipFill>
          <p:spPr>
            <a:xfrm>
              <a:off x="-76200" y="-63500"/>
              <a:ext cx="5195430" cy="6870700"/>
            </a:xfrm>
            <a:prstGeom prst="rect">
              <a:avLst/>
            </a:prstGeom>
            <a:effectLst/>
          </p:spPr>
        </p:pic>
      </p:grpSp>
    </p:spTree>
  </p:cSld>
  <p:clrMapOvr>
    <a:masterClrMapping/>
  </p:clrMapOvr>
  <p:transition spd="med"/>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 name="Shape 715"/>
          <p:cNvSpPr/>
          <p:nvPr/>
        </p:nvSpPr>
        <p:spPr>
          <a:xfrm>
            <a:off x="1016000" y="5638800"/>
            <a:ext cx="4673600" cy="3162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 they have made them a molten calf, and have worshipped it” (Exodus 32:8).</a:t>
            </a:r>
          </a:p>
        </p:txBody>
      </p:sp>
      <p:grpSp>
        <p:nvGrpSpPr>
          <p:cNvPr id="718" name="Group 718"/>
          <p:cNvGrpSpPr/>
          <p:nvPr/>
        </p:nvGrpSpPr>
        <p:grpSpPr>
          <a:xfrm>
            <a:off x="6039160" y="660400"/>
            <a:ext cx="6368740" cy="8432800"/>
            <a:chOff x="-76200" y="-88900"/>
            <a:chExt cx="6368739" cy="8432800"/>
          </a:xfrm>
        </p:grpSpPr>
        <p:pic>
          <p:nvPicPr>
            <p:cNvPr id="717" name="Louvre misc 280.jpg"/>
            <p:cNvPicPr/>
            <p:nvPr/>
          </p:nvPicPr>
          <p:blipFill>
            <a:blip r:embed="rId2">
              <a:extLst/>
            </a:blip>
            <a:srcRect l="10013" r="36904" b="306"/>
            <a:stretch>
              <a:fillRect/>
            </a:stretch>
          </p:blipFill>
          <p:spPr>
            <a:xfrm>
              <a:off x="0" y="0"/>
              <a:ext cx="6229040" cy="8267700"/>
            </a:xfrm>
            <a:prstGeom prst="rect">
              <a:avLst/>
            </a:prstGeom>
            <a:ln>
              <a:noFill/>
            </a:ln>
            <a:effectLst/>
          </p:spPr>
        </p:pic>
        <p:pic>
          <p:nvPicPr>
            <p:cNvPr id="716" name="Picture 715"/>
            <p:cNvPicPr/>
            <p:nvPr/>
          </p:nvPicPr>
          <p:blipFill>
            <a:blip r:embed="rId3">
              <a:extLst/>
            </a:blip>
            <a:stretch>
              <a:fillRect/>
            </a:stretch>
          </p:blipFill>
          <p:spPr>
            <a:xfrm>
              <a:off x="-76200" y="-889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 name="Shape 720"/>
          <p:cNvSpPr/>
          <p:nvPr/>
        </p:nvSpPr>
        <p:spPr>
          <a:xfrm>
            <a:off x="1028700" y="8293100"/>
            <a:ext cx="10934700" cy="1041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ct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cow was worshipped in Egypt as Apis.</a:t>
            </a:r>
          </a:p>
        </p:txBody>
      </p:sp>
      <p:pic>
        <p:nvPicPr>
          <p:cNvPr id="721" name="Louvre misc 481.jpg"/>
          <p:cNvPicPr/>
          <p:nvPr/>
        </p:nvPicPr>
        <p:blipFill>
          <a:blip r:embed="rId2">
            <a:extLst/>
          </a:blip>
          <a:stretch>
            <a:fillRect/>
          </a:stretch>
        </p:blipFill>
        <p:spPr>
          <a:xfrm>
            <a:off x="3175000" y="720898"/>
            <a:ext cx="6642100" cy="678480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p:nvPr/>
        </p:nvSpPr>
        <p:spPr>
          <a:xfrm>
            <a:off x="8890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Instead of fearing the true and living God and trusting in His grace, the majority of mankind rebelled even more than their forefathers and tried to put the holy Creator God out of mind.</a:t>
            </a:r>
          </a:p>
        </p:txBody>
      </p:sp>
      <p:grpSp>
        <p:nvGrpSpPr>
          <p:cNvPr id="143" name="Group 143"/>
          <p:cNvGrpSpPr/>
          <p:nvPr/>
        </p:nvGrpSpPr>
        <p:grpSpPr>
          <a:xfrm>
            <a:off x="8318500" y="635000"/>
            <a:ext cx="4064000" cy="5364361"/>
            <a:chOff x="-76200" y="-63500"/>
            <a:chExt cx="4064000" cy="5364360"/>
          </a:xfrm>
        </p:grpSpPr>
        <p:pic>
          <p:nvPicPr>
            <p:cNvPr id="142" name="misc archaeology 6.jpg"/>
            <p:cNvPicPr/>
            <p:nvPr/>
          </p:nvPicPr>
          <p:blipFill>
            <a:blip r:embed="rId2">
              <a:extLst/>
            </a:blip>
            <a:srcRect l="25925" r="25815"/>
            <a:stretch>
              <a:fillRect/>
            </a:stretch>
          </p:blipFill>
          <p:spPr>
            <a:xfrm>
              <a:off x="0" y="0"/>
              <a:ext cx="3924300" cy="5224660"/>
            </a:xfrm>
            <a:prstGeom prst="rect">
              <a:avLst/>
            </a:prstGeom>
            <a:ln>
              <a:noFill/>
            </a:ln>
            <a:effectLst/>
          </p:spPr>
        </p:pic>
        <p:pic>
          <p:nvPicPr>
            <p:cNvPr id="141" name="Picture 140"/>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3" name="Louvre misc 543 - Version 2.jpg"/>
          <p:cNvPicPr/>
          <p:nvPr/>
        </p:nvPicPr>
        <p:blipFill>
          <a:blip r:embed="rId2">
            <a:extLst/>
          </a:blip>
          <a:stretch>
            <a:fillRect/>
          </a:stretch>
        </p:blipFill>
        <p:spPr>
          <a:xfrm>
            <a:off x="952500" y="899649"/>
            <a:ext cx="11099800" cy="764542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5" name="Shape 725"/>
          <p:cNvSpPr/>
          <p:nvPr/>
        </p:nvSpPr>
        <p:spPr>
          <a:xfrm>
            <a:off x="939800" y="8140700"/>
            <a:ext cx="11125200" cy="1066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ct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Baal was worshipped in the form of a cow or bull.</a:t>
            </a:r>
          </a:p>
        </p:txBody>
      </p:sp>
      <p:pic>
        <p:nvPicPr>
          <p:cNvPr id="726" name="Penn Museum 62.jpg"/>
          <p:cNvPicPr/>
          <p:nvPr/>
        </p:nvPicPr>
        <p:blipFill>
          <a:blip r:embed="rId2">
            <a:extLst/>
          </a:blip>
          <a:stretch>
            <a:fillRect/>
          </a:stretch>
        </p:blipFill>
        <p:spPr>
          <a:xfrm>
            <a:off x="1224440" y="711200"/>
            <a:ext cx="10564297" cy="7035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 name="Shape 728"/>
          <p:cNvSpPr/>
          <p:nvPr/>
        </p:nvSpPr>
        <p:spPr>
          <a:xfrm>
            <a:off x="1016000" y="5638800"/>
            <a:ext cx="4673600" cy="3162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Persians worshipped a man-headed, winged bull.</a:t>
            </a:r>
          </a:p>
        </p:txBody>
      </p:sp>
      <p:grpSp>
        <p:nvGrpSpPr>
          <p:cNvPr id="731" name="Group 731"/>
          <p:cNvGrpSpPr/>
          <p:nvPr/>
        </p:nvGrpSpPr>
        <p:grpSpPr>
          <a:xfrm>
            <a:off x="6013760" y="635000"/>
            <a:ext cx="6368740" cy="8432800"/>
            <a:chOff x="-82239" y="-63500"/>
            <a:chExt cx="6368739" cy="8432800"/>
          </a:xfrm>
        </p:grpSpPr>
        <p:pic>
          <p:nvPicPr>
            <p:cNvPr id="730" name="British musem assyria 92.jpg"/>
            <p:cNvPicPr/>
            <p:nvPr/>
          </p:nvPicPr>
          <p:blipFill>
            <a:blip r:embed="rId2">
              <a:extLst/>
            </a:blip>
            <a:srcRect t="5698" r="96" b="5711"/>
            <a:stretch>
              <a:fillRect/>
            </a:stretch>
          </p:blipFill>
          <p:spPr>
            <a:xfrm>
              <a:off x="0" y="0"/>
              <a:ext cx="6223000" cy="8293100"/>
            </a:xfrm>
            <a:prstGeom prst="rect">
              <a:avLst/>
            </a:prstGeom>
            <a:ln>
              <a:noFill/>
            </a:ln>
            <a:effectLst/>
          </p:spPr>
        </p:pic>
        <p:pic>
          <p:nvPicPr>
            <p:cNvPr id="729" name="Picture 728"/>
            <p:cNvPicPr/>
            <p:nvPr/>
          </p:nvPicPr>
          <p:blipFill>
            <a:blip r:embed="rId3">
              <a:extLst/>
            </a:blip>
            <a:stretch>
              <a:fillRect/>
            </a:stretch>
          </p:blipFill>
          <p:spPr>
            <a:xfrm>
              <a:off x="-8224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 name="Shape 733"/>
          <p:cNvSpPr/>
          <p:nvPr/>
        </p:nvSpPr>
        <p:spPr>
          <a:xfrm>
            <a:off x="1016000" y="3721100"/>
            <a:ext cx="4673600" cy="5816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cow is still worshipped in Hinduism. This cow in Nepal was worshipped during the Hindu festival Tihar with red powder and a garland of flowers.</a:t>
            </a:r>
          </a:p>
        </p:txBody>
      </p:sp>
      <p:grpSp>
        <p:nvGrpSpPr>
          <p:cNvPr id="736" name="Group 736"/>
          <p:cNvGrpSpPr/>
          <p:nvPr/>
        </p:nvGrpSpPr>
        <p:grpSpPr>
          <a:xfrm>
            <a:off x="6013760" y="635000"/>
            <a:ext cx="6368740" cy="8432800"/>
            <a:chOff x="-76200" y="-63500"/>
            <a:chExt cx="6368739" cy="8432800"/>
          </a:xfrm>
        </p:grpSpPr>
        <p:pic>
          <p:nvPicPr>
            <p:cNvPr id="735" name="DSC_3725.jpeg"/>
            <p:cNvPicPr/>
            <p:nvPr/>
          </p:nvPicPr>
          <p:blipFill>
            <a:blip r:embed="rId2">
              <a:extLst/>
            </a:blip>
            <a:srcRect l="15841" r="33877"/>
            <a:stretch>
              <a:fillRect/>
            </a:stretch>
          </p:blipFill>
          <p:spPr>
            <a:xfrm>
              <a:off x="0" y="0"/>
              <a:ext cx="6229040" cy="8293100"/>
            </a:xfrm>
            <a:prstGeom prst="rect">
              <a:avLst/>
            </a:prstGeom>
            <a:ln>
              <a:noFill/>
            </a:ln>
            <a:effectLst/>
          </p:spPr>
        </p:pic>
        <p:pic>
          <p:nvPicPr>
            <p:cNvPr id="734" name="Picture 733"/>
            <p:cNvPicPr/>
            <p:nvPr/>
          </p:nvPicPr>
          <p:blipFill>
            <a:blip r:embed="rId3">
              <a:extLst/>
            </a:blip>
            <a:stretch>
              <a:fillRect/>
            </a:stretch>
          </p:blipFill>
          <p:spPr>
            <a:xfrm>
              <a:off x="-7620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 name="Shape 738"/>
          <p:cNvSpPr/>
          <p:nvPr/>
        </p:nvSpPr>
        <p:spPr>
          <a:xfrm>
            <a:off x="1016000" y="6184900"/>
            <a:ext cx="4673600" cy="2616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holiest Hindu shrine in Nepal, Pashupati, has an idol of a giant golden bull.</a:t>
            </a:r>
          </a:p>
        </p:txBody>
      </p:sp>
      <p:grpSp>
        <p:nvGrpSpPr>
          <p:cNvPr id="741" name="Group 741"/>
          <p:cNvGrpSpPr/>
          <p:nvPr/>
        </p:nvGrpSpPr>
        <p:grpSpPr>
          <a:xfrm>
            <a:off x="6013760" y="635000"/>
            <a:ext cx="6368740" cy="8432800"/>
            <a:chOff x="-76200" y="-63500"/>
            <a:chExt cx="6368739" cy="8432800"/>
          </a:xfrm>
        </p:grpSpPr>
        <p:pic>
          <p:nvPicPr>
            <p:cNvPr id="740" name="pasupati bull.jpg"/>
            <p:cNvPicPr/>
            <p:nvPr/>
          </p:nvPicPr>
          <p:blipFill>
            <a:blip r:embed="rId2">
              <a:extLst/>
            </a:blip>
            <a:srcRect l="18462" r="18444"/>
            <a:stretch>
              <a:fillRect/>
            </a:stretch>
          </p:blipFill>
          <p:spPr>
            <a:xfrm>
              <a:off x="0" y="0"/>
              <a:ext cx="6229040" cy="8293100"/>
            </a:xfrm>
            <a:prstGeom prst="rect">
              <a:avLst/>
            </a:prstGeom>
            <a:ln>
              <a:noFill/>
            </a:ln>
            <a:effectLst/>
          </p:spPr>
        </p:pic>
        <p:pic>
          <p:nvPicPr>
            <p:cNvPr id="739" name="Picture 738"/>
            <p:cNvPicPr/>
            <p:nvPr/>
          </p:nvPicPr>
          <p:blipFill>
            <a:blip r:embed="rId3">
              <a:extLst/>
            </a:blip>
            <a:stretch>
              <a:fillRect/>
            </a:stretch>
          </p:blipFill>
          <p:spPr>
            <a:xfrm>
              <a:off x="-7620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Shape 743"/>
          <p:cNvSpPr/>
          <p:nvPr/>
        </p:nvSpPr>
        <p:spPr>
          <a:xfrm>
            <a:off x="1244600" y="863600"/>
            <a:ext cx="5689600" cy="2755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Babylonian  religion was </a:t>
            </a:r>
            <a:r>
              <a:rPr sz="3600">
                <a:solidFill>
                  <a:srgbClr val="FFFFFF"/>
                </a:solidFill>
                <a:latin typeface="+mj-lt"/>
                <a:ea typeface="+mj-ea"/>
                <a:cs typeface="+mj-cs"/>
                <a:sym typeface="Helvetica Neue Bold Condensed"/>
              </a:rPr>
              <a:t>SERPENT WORSHIP</a:t>
            </a:r>
            <a:r>
              <a:rPr sz="3600">
                <a:solidFill>
                  <a:srgbClr val="94E3FE"/>
                </a:solidFill>
                <a:latin typeface="+mj-lt"/>
                <a:ea typeface="+mj-ea"/>
                <a:cs typeface="+mj-cs"/>
                <a:sym typeface="Helvetica Neue Bold Condensed"/>
              </a:rPr>
              <a:t>. </a:t>
            </a:r>
          </a:p>
        </p:txBody>
      </p:sp>
      <p:grpSp>
        <p:nvGrpSpPr>
          <p:cNvPr id="746" name="Group 746"/>
          <p:cNvGrpSpPr/>
          <p:nvPr/>
        </p:nvGrpSpPr>
        <p:grpSpPr>
          <a:xfrm>
            <a:off x="7187071" y="635000"/>
            <a:ext cx="5195430" cy="6870700"/>
            <a:chOff x="-76200" y="-63500"/>
            <a:chExt cx="5195429" cy="6870700"/>
          </a:xfrm>
        </p:grpSpPr>
        <p:pic>
          <p:nvPicPr>
            <p:cNvPr id="745" name="patan museum 76 - Version 3.jpg"/>
            <p:cNvPicPr/>
            <p:nvPr/>
          </p:nvPicPr>
          <p:blipFill>
            <a:blip r:embed="rId2">
              <a:extLst/>
            </a:blip>
            <a:srcRect l="25393" r="25340"/>
            <a:stretch>
              <a:fillRect/>
            </a:stretch>
          </p:blipFill>
          <p:spPr>
            <a:xfrm>
              <a:off x="0" y="0"/>
              <a:ext cx="5055730" cy="6731000"/>
            </a:xfrm>
            <a:prstGeom prst="rect">
              <a:avLst/>
            </a:prstGeom>
            <a:ln>
              <a:noFill/>
            </a:ln>
            <a:effectLst/>
          </p:spPr>
        </p:pic>
        <p:pic>
          <p:nvPicPr>
            <p:cNvPr id="744" name="Picture 743"/>
            <p:cNvPicPr/>
            <p:nvPr/>
          </p:nvPicPr>
          <p:blipFill>
            <a:blip r:embed="rId3">
              <a:extLst/>
            </a:blip>
            <a:stretch>
              <a:fillRect/>
            </a:stretch>
          </p:blipFill>
          <p:spPr>
            <a:xfrm>
              <a:off x="-76200" y="-63500"/>
              <a:ext cx="5195430" cy="6870700"/>
            </a:xfrm>
            <a:prstGeom prst="rect">
              <a:avLst/>
            </a:prstGeom>
            <a:effectLst/>
          </p:spPr>
        </p:pic>
      </p:grpSp>
    </p:spTree>
  </p:cSld>
  <p:clrMapOvr>
    <a:masterClrMapping/>
  </p:clrMapOvr>
  <p:transition spd="med"/>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 name="Shape 748"/>
          <p:cNvSpPr/>
          <p:nvPr/>
        </p:nvSpPr>
        <p:spPr>
          <a:xfrm>
            <a:off x="1016000" y="5638800"/>
            <a:ext cx="4673600" cy="3162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old serpent called the Devil, and Satan, which deceiveth the whole world” (Revelation 12:9).</a:t>
            </a:r>
          </a:p>
        </p:txBody>
      </p:sp>
      <p:grpSp>
        <p:nvGrpSpPr>
          <p:cNvPr id="751" name="Group 751"/>
          <p:cNvGrpSpPr/>
          <p:nvPr/>
        </p:nvGrpSpPr>
        <p:grpSpPr>
          <a:xfrm>
            <a:off x="6013760" y="635000"/>
            <a:ext cx="6368740" cy="8432800"/>
            <a:chOff x="-76200" y="-63500"/>
            <a:chExt cx="6368739" cy="8432800"/>
          </a:xfrm>
        </p:grpSpPr>
        <p:pic>
          <p:nvPicPr>
            <p:cNvPr id="750" name="patan museum 76 - Version 3.jpg"/>
            <p:cNvPicPr/>
            <p:nvPr/>
          </p:nvPicPr>
          <p:blipFill>
            <a:blip r:embed="rId2">
              <a:extLst/>
            </a:blip>
            <a:srcRect l="25393" r="25340"/>
            <a:stretch>
              <a:fillRect/>
            </a:stretch>
          </p:blipFill>
          <p:spPr>
            <a:xfrm>
              <a:off x="0" y="0"/>
              <a:ext cx="6229040" cy="8293100"/>
            </a:xfrm>
            <a:prstGeom prst="rect">
              <a:avLst/>
            </a:prstGeom>
            <a:ln>
              <a:noFill/>
            </a:ln>
            <a:effectLst/>
          </p:spPr>
        </p:pic>
        <p:pic>
          <p:nvPicPr>
            <p:cNvPr id="749" name="Picture 748"/>
            <p:cNvPicPr/>
            <p:nvPr/>
          </p:nvPicPr>
          <p:blipFill>
            <a:blip r:embed="rId3">
              <a:extLst/>
            </a:blip>
            <a:stretch>
              <a:fillRect/>
            </a:stretch>
          </p:blipFill>
          <p:spPr>
            <a:xfrm>
              <a:off x="-7620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nvSpPr>
        <p:spPr>
          <a:xfrm>
            <a:off x="901700" y="5727700"/>
            <a:ext cx="4445000" cy="2755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serpent has been a prominent feature of idolatry from the time of Babel until today.</a:t>
            </a:r>
          </a:p>
        </p:txBody>
      </p:sp>
      <p:grpSp>
        <p:nvGrpSpPr>
          <p:cNvPr id="756" name="Group 756"/>
          <p:cNvGrpSpPr/>
          <p:nvPr/>
        </p:nvGrpSpPr>
        <p:grpSpPr>
          <a:xfrm>
            <a:off x="6013760" y="635000"/>
            <a:ext cx="6368740" cy="8432800"/>
            <a:chOff x="-76200" y="-63500"/>
            <a:chExt cx="6368739" cy="8432800"/>
          </a:xfrm>
        </p:grpSpPr>
        <p:pic>
          <p:nvPicPr>
            <p:cNvPr id="755" name="patan museum 76 - Version 3.jpg"/>
            <p:cNvPicPr/>
            <p:nvPr/>
          </p:nvPicPr>
          <p:blipFill>
            <a:blip r:embed="rId2">
              <a:extLst/>
            </a:blip>
            <a:srcRect l="25393" r="25340"/>
            <a:stretch>
              <a:fillRect/>
            </a:stretch>
          </p:blipFill>
          <p:spPr>
            <a:xfrm>
              <a:off x="0" y="0"/>
              <a:ext cx="6229040" cy="8293100"/>
            </a:xfrm>
            <a:prstGeom prst="rect">
              <a:avLst/>
            </a:prstGeom>
            <a:ln>
              <a:noFill/>
            </a:ln>
            <a:effectLst/>
          </p:spPr>
        </p:pic>
        <p:pic>
          <p:nvPicPr>
            <p:cNvPr id="754" name="Picture 753"/>
            <p:cNvPicPr/>
            <p:nvPr/>
          </p:nvPicPr>
          <p:blipFill>
            <a:blip r:embed="rId3">
              <a:extLst/>
            </a:blip>
            <a:stretch>
              <a:fillRect/>
            </a:stretch>
          </p:blipFill>
          <p:spPr>
            <a:xfrm>
              <a:off x="-7620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 name="Shape 758"/>
          <p:cNvSpPr/>
          <p:nvPr/>
        </p:nvSpPr>
        <p:spPr>
          <a:xfrm>
            <a:off x="977900" y="4787900"/>
            <a:ext cx="4445000" cy="3670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Bel or Marduk, one of Babylon’s chief gods, was worshipped both as a serpent and as a dragon.</a:t>
            </a:r>
          </a:p>
        </p:txBody>
      </p:sp>
      <p:grpSp>
        <p:nvGrpSpPr>
          <p:cNvPr id="761" name="Group 761"/>
          <p:cNvGrpSpPr/>
          <p:nvPr/>
        </p:nvGrpSpPr>
        <p:grpSpPr>
          <a:xfrm>
            <a:off x="6013760" y="635000"/>
            <a:ext cx="6368740" cy="8432800"/>
            <a:chOff x="-158439" y="-63500"/>
            <a:chExt cx="6368739" cy="8432800"/>
          </a:xfrm>
        </p:grpSpPr>
        <p:pic>
          <p:nvPicPr>
            <p:cNvPr id="760" name="istanbul archaeological museum (17).jpg"/>
            <p:cNvPicPr/>
            <p:nvPr/>
          </p:nvPicPr>
          <p:blipFill>
            <a:blip r:embed="rId2">
              <a:extLst/>
            </a:blip>
            <a:srcRect r="51061"/>
            <a:stretch>
              <a:fillRect/>
            </a:stretch>
          </p:blipFill>
          <p:spPr>
            <a:xfrm>
              <a:off x="0" y="0"/>
              <a:ext cx="6146800" cy="8293100"/>
            </a:xfrm>
            <a:prstGeom prst="rect">
              <a:avLst/>
            </a:prstGeom>
            <a:ln>
              <a:noFill/>
            </a:ln>
            <a:effectLst/>
          </p:spPr>
        </p:pic>
        <p:pic>
          <p:nvPicPr>
            <p:cNvPr id="759" name="Picture 758"/>
            <p:cNvPicPr/>
            <p:nvPr/>
          </p:nvPicPr>
          <p:blipFill>
            <a:blip r:embed="rId3">
              <a:extLst/>
            </a:blip>
            <a:stretch>
              <a:fillRect/>
            </a:stretch>
          </p:blipFill>
          <p:spPr>
            <a:xfrm>
              <a:off x="-15844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 name="Shape 763"/>
          <p:cNvSpPr/>
          <p:nvPr/>
        </p:nvSpPr>
        <p:spPr>
          <a:xfrm>
            <a:off x="977900" y="5803900"/>
            <a:ext cx="4445000" cy="2755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 hymns he was addressed as the “great serpent dragon.”</a:t>
            </a:r>
          </a:p>
        </p:txBody>
      </p:sp>
      <p:grpSp>
        <p:nvGrpSpPr>
          <p:cNvPr id="766" name="Group 766"/>
          <p:cNvGrpSpPr/>
          <p:nvPr/>
        </p:nvGrpSpPr>
        <p:grpSpPr>
          <a:xfrm>
            <a:off x="6013760" y="635000"/>
            <a:ext cx="6368740" cy="8432800"/>
            <a:chOff x="-76200" y="-63500"/>
            <a:chExt cx="6368739" cy="8432800"/>
          </a:xfrm>
        </p:grpSpPr>
        <p:pic>
          <p:nvPicPr>
            <p:cNvPr id="765" name="DSC_3102.png"/>
            <p:cNvPicPr/>
            <p:nvPr/>
          </p:nvPicPr>
          <p:blipFill>
            <a:blip r:embed="rId2">
              <a:extLst/>
            </a:blip>
            <a:srcRect l="24955" r="24988"/>
            <a:stretch>
              <a:fillRect/>
            </a:stretch>
          </p:blipFill>
          <p:spPr>
            <a:xfrm>
              <a:off x="0" y="0"/>
              <a:ext cx="6229040" cy="8293100"/>
            </a:xfrm>
            <a:prstGeom prst="rect">
              <a:avLst/>
            </a:prstGeom>
            <a:ln>
              <a:noFill/>
            </a:ln>
            <a:effectLst/>
          </p:spPr>
        </p:pic>
        <p:pic>
          <p:nvPicPr>
            <p:cNvPr id="764" name="Picture 763"/>
            <p:cNvPicPr/>
            <p:nvPr/>
          </p:nvPicPr>
          <p:blipFill>
            <a:blip r:embed="rId3">
              <a:extLst/>
            </a:blip>
            <a:stretch>
              <a:fillRect/>
            </a:stretch>
          </p:blipFill>
          <p:spPr>
            <a:xfrm>
              <a:off x="-7620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p:nvPr/>
        </p:nvSpPr>
        <p:spPr>
          <a:xfrm>
            <a:off x="8890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 the description of the Tower of Babel in Genesis 11:1-4, Jehovah God’s name is nowhere mentioned. Babel was, and is, all about man.</a:t>
            </a:r>
          </a:p>
        </p:txBody>
      </p:sp>
      <p:grpSp>
        <p:nvGrpSpPr>
          <p:cNvPr id="148" name="Group 148"/>
          <p:cNvGrpSpPr/>
          <p:nvPr/>
        </p:nvGrpSpPr>
        <p:grpSpPr>
          <a:xfrm>
            <a:off x="8318500" y="635000"/>
            <a:ext cx="4064000" cy="5364361"/>
            <a:chOff x="-76200" y="-63500"/>
            <a:chExt cx="4064000" cy="5364360"/>
          </a:xfrm>
        </p:grpSpPr>
        <p:pic>
          <p:nvPicPr>
            <p:cNvPr id="147" name="misc archaeology 6.jpg"/>
            <p:cNvPicPr/>
            <p:nvPr/>
          </p:nvPicPr>
          <p:blipFill>
            <a:blip r:embed="rId2">
              <a:extLst/>
            </a:blip>
            <a:srcRect l="25925" r="25815"/>
            <a:stretch>
              <a:fillRect/>
            </a:stretch>
          </p:blipFill>
          <p:spPr>
            <a:xfrm>
              <a:off x="0" y="0"/>
              <a:ext cx="3924300" cy="5224660"/>
            </a:xfrm>
            <a:prstGeom prst="rect">
              <a:avLst/>
            </a:prstGeom>
            <a:ln>
              <a:noFill/>
            </a:ln>
            <a:effectLst/>
          </p:spPr>
        </p:pic>
        <p:pic>
          <p:nvPicPr>
            <p:cNvPr id="146" name="Picture 145"/>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 name="Shape 768"/>
          <p:cNvSpPr/>
          <p:nvPr/>
        </p:nvSpPr>
        <p:spPr>
          <a:xfrm>
            <a:off x="286427" y="644574"/>
            <a:ext cx="12548380" cy="1536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lgn="ctr">
              <a:defRPr sz="1800">
                <a:solidFill>
                  <a:srgbClr val="000000"/>
                </a:solidFill>
              </a:defRPr>
            </a:pPr>
            <a:r>
              <a:rPr sz="3400" dirty="0">
                <a:solidFill>
                  <a:srgbClr val="94E3FE"/>
                </a:solidFill>
              </a:rPr>
              <a:t>He was depicted as a dragon on the </a:t>
            </a:r>
            <a:r>
              <a:rPr sz="3400" dirty="0" err="1">
                <a:solidFill>
                  <a:srgbClr val="94E3FE"/>
                </a:solidFill>
              </a:rPr>
              <a:t>Istar</a:t>
            </a:r>
            <a:r>
              <a:rPr sz="3400" dirty="0">
                <a:solidFill>
                  <a:srgbClr val="94E3FE"/>
                </a:solidFill>
              </a:rPr>
              <a:t> Gates in Babylon.</a:t>
            </a:r>
          </a:p>
        </p:txBody>
      </p:sp>
      <p:pic>
        <p:nvPicPr>
          <p:cNvPr id="769" name="istanbul archaeological museum (17).jpg"/>
          <p:cNvPicPr/>
          <p:nvPr/>
        </p:nvPicPr>
        <p:blipFill>
          <a:blip r:embed="rId2">
            <a:extLst/>
          </a:blip>
          <a:stretch>
            <a:fillRect/>
          </a:stretch>
        </p:blipFill>
        <p:spPr>
          <a:xfrm>
            <a:off x="781430" y="1536700"/>
            <a:ext cx="11558374" cy="7632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 name="Shape 771"/>
          <p:cNvSpPr/>
          <p:nvPr/>
        </p:nvSpPr>
        <p:spPr>
          <a:xfrm>
            <a:off x="800100" y="5753100"/>
            <a:ext cx="4445000" cy="2755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Here he is depicted as a snake on ancient Babylonian pottery at the Louvre in Paris.</a:t>
            </a:r>
          </a:p>
        </p:txBody>
      </p:sp>
      <p:grpSp>
        <p:nvGrpSpPr>
          <p:cNvPr id="774" name="Group 774"/>
          <p:cNvGrpSpPr/>
          <p:nvPr/>
        </p:nvGrpSpPr>
        <p:grpSpPr>
          <a:xfrm>
            <a:off x="6013760" y="635000"/>
            <a:ext cx="6368740" cy="8432800"/>
            <a:chOff x="-82239" y="-63500"/>
            <a:chExt cx="6368739" cy="8432800"/>
          </a:xfrm>
        </p:grpSpPr>
        <p:pic>
          <p:nvPicPr>
            <p:cNvPr id="773" name="DSC_3102.png"/>
            <p:cNvPicPr/>
            <p:nvPr/>
          </p:nvPicPr>
          <p:blipFill>
            <a:blip r:embed="rId2">
              <a:extLst/>
            </a:blip>
            <a:srcRect t="5702" r="96" b="5638"/>
            <a:stretch>
              <a:fillRect/>
            </a:stretch>
          </p:blipFill>
          <p:spPr>
            <a:xfrm>
              <a:off x="0" y="0"/>
              <a:ext cx="6223000" cy="8293100"/>
            </a:xfrm>
            <a:prstGeom prst="rect">
              <a:avLst/>
            </a:prstGeom>
            <a:ln>
              <a:noFill/>
            </a:ln>
            <a:effectLst/>
          </p:spPr>
        </p:pic>
        <p:pic>
          <p:nvPicPr>
            <p:cNvPr id="772" name="Picture 771"/>
            <p:cNvPicPr/>
            <p:nvPr/>
          </p:nvPicPr>
          <p:blipFill>
            <a:blip r:embed="rId3">
              <a:extLst/>
            </a:blip>
            <a:stretch>
              <a:fillRect/>
            </a:stretch>
          </p:blipFill>
          <p:spPr>
            <a:xfrm>
              <a:off x="-8224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 name="Shape 776"/>
          <p:cNvSpPr/>
          <p:nvPr/>
        </p:nvSpPr>
        <p:spPr>
          <a:xfrm>
            <a:off x="889000" y="5943600"/>
            <a:ext cx="4445000" cy="3060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cobra was worshipped by the Egyptians.</a:t>
            </a:r>
          </a:p>
        </p:txBody>
      </p:sp>
      <p:grpSp>
        <p:nvGrpSpPr>
          <p:cNvPr id="779" name="Group 779"/>
          <p:cNvGrpSpPr/>
          <p:nvPr/>
        </p:nvGrpSpPr>
        <p:grpSpPr>
          <a:xfrm>
            <a:off x="6013760" y="635000"/>
            <a:ext cx="6368740" cy="8432800"/>
            <a:chOff x="-82239" y="-63500"/>
            <a:chExt cx="6368739" cy="8432800"/>
          </a:xfrm>
        </p:grpSpPr>
        <p:pic>
          <p:nvPicPr>
            <p:cNvPr id="778" name="Louvre misc 509.jpg"/>
            <p:cNvPicPr/>
            <p:nvPr/>
          </p:nvPicPr>
          <p:blipFill>
            <a:blip r:embed="rId2">
              <a:extLst/>
            </a:blip>
            <a:srcRect t="5705" r="96" b="5585"/>
            <a:stretch>
              <a:fillRect/>
            </a:stretch>
          </p:blipFill>
          <p:spPr>
            <a:xfrm>
              <a:off x="0" y="0"/>
              <a:ext cx="6223000" cy="8293100"/>
            </a:xfrm>
            <a:prstGeom prst="rect">
              <a:avLst/>
            </a:prstGeom>
            <a:ln>
              <a:noFill/>
            </a:ln>
            <a:effectLst/>
          </p:spPr>
        </p:pic>
        <p:pic>
          <p:nvPicPr>
            <p:cNvPr id="777" name="Picture 776"/>
            <p:cNvPicPr/>
            <p:nvPr/>
          </p:nvPicPr>
          <p:blipFill>
            <a:blip r:embed="rId3">
              <a:extLst/>
            </a:blip>
            <a:stretch>
              <a:fillRect/>
            </a:stretch>
          </p:blipFill>
          <p:spPr>
            <a:xfrm>
              <a:off x="-8224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 name="Shape 781"/>
          <p:cNvSpPr/>
          <p:nvPr/>
        </p:nvSpPr>
        <p:spPr>
          <a:xfrm>
            <a:off x="952500" y="2311400"/>
            <a:ext cx="4445000" cy="6896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goddess Wadjet, the protectress of Egypt, was worshipped as the cobra. This golden image, from the tomb of King Tut, was displayed at the traveling exhibition at the Pacific Science Center in Seattle in 2012.</a:t>
            </a:r>
          </a:p>
        </p:txBody>
      </p:sp>
      <p:grpSp>
        <p:nvGrpSpPr>
          <p:cNvPr id="784" name="Group 784"/>
          <p:cNvGrpSpPr/>
          <p:nvPr/>
        </p:nvGrpSpPr>
        <p:grpSpPr>
          <a:xfrm>
            <a:off x="6013760" y="635000"/>
            <a:ext cx="6368740" cy="8432800"/>
            <a:chOff x="-76200" y="-63500"/>
            <a:chExt cx="6368739" cy="8432800"/>
          </a:xfrm>
        </p:grpSpPr>
        <p:pic>
          <p:nvPicPr>
            <p:cNvPr id="783" name="king tut exhibit 11.jpg"/>
            <p:cNvPicPr/>
            <p:nvPr/>
          </p:nvPicPr>
          <p:blipFill>
            <a:blip r:embed="rId2">
              <a:extLst/>
            </a:blip>
            <a:srcRect l="4035" r="3999"/>
            <a:stretch>
              <a:fillRect/>
            </a:stretch>
          </p:blipFill>
          <p:spPr>
            <a:xfrm>
              <a:off x="0" y="0"/>
              <a:ext cx="6229040" cy="8293100"/>
            </a:xfrm>
            <a:prstGeom prst="rect">
              <a:avLst/>
            </a:prstGeom>
            <a:ln>
              <a:noFill/>
            </a:ln>
            <a:effectLst/>
          </p:spPr>
        </p:pic>
        <p:pic>
          <p:nvPicPr>
            <p:cNvPr id="782" name="Picture 781"/>
            <p:cNvPicPr/>
            <p:nvPr/>
          </p:nvPicPr>
          <p:blipFill>
            <a:blip r:embed="rId3">
              <a:extLst/>
            </a:blip>
            <a:stretch>
              <a:fillRect/>
            </a:stretch>
          </p:blipFill>
          <p:spPr>
            <a:xfrm>
              <a:off x="-7620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 name="Shape 786"/>
          <p:cNvSpPr/>
          <p:nvPr/>
        </p:nvSpPr>
        <p:spPr>
          <a:xfrm>
            <a:off x="889000" y="5130800"/>
            <a:ext cx="4445000" cy="4076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 Greek mythology Asclepius was associated with the serpent, which was worshipped as a healer.</a:t>
            </a:r>
          </a:p>
        </p:txBody>
      </p:sp>
      <p:grpSp>
        <p:nvGrpSpPr>
          <p:cNvPr id="789" name="Group 789"/>
          <p:cNvGrpSpPr/>
          <p:nvPr/>
        </p:nvGrpSpPr>
        <p:grpSpPr>
          <a:xfrm>
            <a:off x="6013760" y="635000"/>
            <a:ext cx="6368740" cy="8432800"/>
            <a:chOff x="-82239" y="-63500"/>
            <a:chExt cx="6368739" cy="8432800"/>
          </a:xfrm>
        </p:grpSpPr>
        <p:pic>
          <p:nvPicPr>
            <p:cNvPr id="788" name="asclepius5019.png"/>
            <p:cNvPicPr/>
            <p:nvPr/>
          </p:nvPicPr>
          <p:blipFill>
            <a:blip r:embed="rId2">
              <a:extLst/>
            </a:blip>
            <a:srcRect t="9651" r="96" b="9552"/>
            <a:stretch>
              <a:fillRect/>
            </a:stretch>
          </p:blipFill>
          <p:spPr>
            <a:xfrm>
              <a:off x="0" y="0"/>
              <a:ext cx="6223000" cy="8293100"/>
            </a:xfrm>
            <a:prstGeom prst="rect">
              <a:avLst/>
            </a:prstGeom>
            <a:ln>
              <a:noFill/>
            </a:ln>
            <a:effectLst/>
          </p:spPr>
        </p:pic>
        <p:pic>
          <p:nvPicPr>
            <p:cNvPr id="787" name="Picture 786"/>
            <p:cNvPicPr/>
            <p:nvPr/>
          </p:nvPicPr>
          <p:blipFill>
            <a:blip r:embed="rId3">
              <a:extLst/>
            </a:blip>
            <a:stretch>
              <a:fillRect/>
            </a:stretch>
          </p:blipFill>
          <p:spPr>
            <a:xfrm>
              <a:off x="-82240" y="-63500"/>
              <a:ext cx="6368740" cy="8432800"/>
            </a:xfrm>
            <a:prstGeom prst="rect">
              <a:avLst/>
            </a:prstGeom>
            <a:effectLst/>
          </p:spPr>
        </p:pic>
      </p:grpSp>
      <p:sp>
        <p:nvSpPr>
          <p:cNvPr id="790" name="Shape 790"/>
          <p:cNvSpPr/>
          <p:nvPr/>
        </p:nvSpPr>
        <p:spPr>
          <a:xfrm>
            <a:off x="7848600" y="3251200"/>
            <a:ext cx="1993900" cy="1955800"/>
          </a:xfrm>
          <a:prstGeom prst="rect">
            <a:avLst/>
          </a:prstGeom>
          <a:blipFill>
            <a:blip r:embed="rId4"/>
          </a:blipFill>
          <a:ln w="25400">
            <a:miter lim="400000"/>
          </a:ln>
        </p:spPr>
        <p:txBody>
          <a:bodyPr lIns="50800" tIns="50800" rIns="50800" bIns="50800" anchor="ctr"/>
          <a:lstStyle/>
          <a:p>
            <a:pPr lvl="0" algn="ctr" defTabSz="584200">
              <a:defRPr sz="3000">
                <a:solidFill>
                  <a:srgbClr val="F9D3E0">
                    <a:alpha val="43000"/>
                  </a:srgbClr>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 name="Shape 792"/>
          <p:cNvSpPr/>
          <p:nvPr/>
        </p:nvSpPr>
        <p:spPr>
          <a:xfrm>
            <a:off x="889000" y="5130800"/>
            <a:ext cx="4445000" cy="4076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serpents in Asclepius temples were thought to bring healing to the devotees.</a:t>
            </a:r>
          </a:p>
        </p:txBody>
      </p:sp>
      <p:grpSp>
        <p:nvGrpSpPr>
          <p:cNvPr id="795" name="Group 795"/>
          <p:cNvGrpSpPr/>
          <p:nvPr/>
        </p:nvGrpSpPr>
        <p:grpSpPr>
          <a:xfrm>
            <a:off x="6013760" y="635000"/>
            <a:ext cx="6368740" cy="8432800"/>
            <a:chOff x="-82239" y="-63500"/>
            <a:chExt cx="6368739" cy="8432800"/>
          </a:xfrm>
        </p:grpSpPr>
        <p:pic>
          <p:nvPicPr>
            <p:cNvPr id="794" name="2005-12-28_Berlin_Pergamon_museum_Statue_of_Asklepios.png"/>
            <p:cNvPicPr/>
            <p:nvPr/>
          </p:nvPicPr>
          <p:blipFill>
            <a:blip r:embed="rId2">
              <a:extLst/>
            </a:blip>
            <a:srcRect t="27222" b="222"/>
            <a:stretch>
              <a:fillRect/>
            </a:stretch>
          </p:blipFill>
          <p:spPr>
            <a:xfrm>
              <a:off x="0" y="0"/>
              <a:ext cx="6223000" cy="8293100"/>
            </a:xfrm>
            <a:prstGeom prst="rect">
              <a:avLst/>
            </a:prstGeom>
            <a:ln>
              <a:noFill/>
            </a:ln>
            <a:effectLst/>
          </p:spPr>
        </p:pic>
        <p:pic>
          <p:nvPicPr>
            <p:cNvPr id="793" name="Picture 792"/>
            <p:cNvPicPr/>
            <p:nvPr/>
          </p:nvPicPr>
          <p:blipFill>
            <a:blip r:embed="rId3">
              <a:extLst/>
            </a:blip>
            <a:stretch>
              <a:fillRect/>
            </a:stretch>
          </p:blipFill>
          <p:spPr>
            <a:xfrm>
              <a:off x="-8224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7" name="british museum 54.jpg"/>
          <p:cNvPicPr/>
          <p:nvPr/>
        </p:nvPicPr>
        <p:blipFill>
          <a:blip r:embed="rId2">
            <a:extLst/>
          </a:blip>
          <a:stretch>
            <a:fillRect/>
          </a:stretch>
        </p:blipFill>
        <p:spPr>
          <a:xfrm>
            <a:off x="1231900" y="2260600"/>
            <a:ext cx="10515600" cy="7010400"/>
          </a:xfrm>
          <a:prstGeom prst="rect">
            <a:avLst/>
          </a:prstGeom>
          <a:ln w="12700">
            <a:miter lim="400000"/>
          </a:ln>
        </p:spPr>
      </p:pic>
      <p:sp>
        <p:nvSpPr>
          <p:cNvPr id="798" name="Shape 798"/>
          <p:cNvSpPr/>
          <p:nvPr/>
        </p:nvSpPr>
        <p:spPr>
          <a:xfrm>
            <a:off x="1181100" y="647700"/>
            <a:ext cx="11023600" cy="1422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serpent was worshipped by the Romans. This bearded snake from the 1st century AD is in the British Museum.</a:t>
            </a:r>
          </a:p>
        </p:txBody>
      </p:sp>
    </p:spTree>
  </p:cSld>
  <p:clrMapOvr>
    <a:masterClrMapping/>
  </p:clrMapOvr>
  <p:transition spd="med"/>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0" name="Shape 800"/>
          <p:cNvSpPr/>
          <p:nvPr/>
        </p:nvSpPr>
        <p:spPr>
          <a:xfrm>
            <a:off x="889000" y="5943600"/>
            <a:ext cx="4445000" cy="3060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serpent or dragon is part of the Chinese zodiac.</a:t>
            </a:r>
          </a:p>
        </p:txBody>
      </p:sp>
      <p:grpSp>
        <p:nvGrpSpPr>
          <p:cNvPr id="803" name="Group 803"/>
          <p:cNvGrpSpPr/>
          <p:nvPr/>
        </p:nvGrpSpPr>
        <p:grpSpPr>
          <a:xfrm>
            <a:off x="6013760" y="635000"/>
            <a:ext cx="6368740" cy="8432800"/>
            <a:chOff x="-82239" y="-63500"/>
            <a:chExt cx="6368739" cy="8432800"/>
          </a:xfrm>
        </p:grpSpPr>
        <p:pic>
          <p:nvPicPr>
            <p:cNvPr id="802" name="220px-Japanese_dragon,_Chinese_school,_19th_Century.png"/>
            <p:cNvPicPr/>
            <p:nvPr/>
          </p:nvPicPr>
          <p:blipFill>
            <a:blip r:embed="rId2">
              <a:extLst/>
            </a:blip>
            <a:srcRect t="6177" r="96" b="6128"/>
            <a:stretch>
              <a:fillRect/>
            </a:stretch>
          </p:blipFill>
          <p:spPr>
            <a:xfrm>
              <a:off x="0" y="0"/>
              <a:ext cx="6223000" cy="8293100"/>
            </a:xfrm>
            <a:prstGeom prst="rect">
              <a:avLst/>
            </a:prstGeom>
            <a:ln>
              <a:noFill/>
            </a:ln>
            <a:effectLst/>
          </p:spPr>
        </p:pic>
        <p:pic>
          <p:nvPicPr>
            <p:cNvPr id="801" name="Picture 800"/>
            <p:cNvPicPr/>
            <p:nvPr/>
          </p:nvPicPr>
          <p:blipFill>
            <a:blip r:embed="rId3">
              <a:extLst/>
            </a:blip>
            <a:stretch>
              <a:fillRect/>
            </a:stretch>
          </p:blipFill>
          <p:spPr>
            <a:xfrm>
              <a:off x="-8224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 name="Shape 805"/>
          <p:cNvSpPr/>
          <p:nvPr/>
        </p:nvSpPr>
        <p:spPr>
          <a:xfrm>
            <a:off x="889000" y="5359400"/>
            <a:ext cx="4445000" cy="3848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Mayans worshipped Quetzalcoatle as the “plumed serpent.”</a:t>
            </a:r>
          </a:p>
        </p:txBody>
      </p:sp>
      <p:grpSp>
        <p:nvGrpSpPr>
          <p:cNvPr id="808" name="Group 808"/>
          <p:cNvGrpSpPr/>
          <p:nvPr/>
        </p:nvGrpSpPr>
        <p:grpSpPr>
          <a:xfrm>
            <a:off x="6013760" y="635000"/>
            <a:ext cx="6368740" cy="8432800"/>
            <a:chOff x="-76200" y="-63500"/>
            <a:chExt cx="6368739" cy="8432800"/>
          </a:xfrm>
        </p:grpSpPr>
        <p:pic>
          <p:nvPicPr>
            <p:cNvPr id="807" name="RL617.1L.png"/>
            <p:cNvPicPr/>
            <p:nvPr/>
          </p:nvPicPr>
          <p:blipFill>
            <a:blip r:embed="rId2">
              <a:extLst/>
            </a:blip>
            <a:srcRect l="21882" r="21784"/>
            <a:stretch>
              <a:fillRect/>
            </a:stretch>
          </p:blipFill>
          <p:spPr>
            <a:xfrm>
              <a:off x="0" y="0"/>
              <a:ext cx="6229040" cy="8293100"/>
            </a:xfrm>
            <a:prstGeom prst="rect">
              <a:avLst/>
            </a:prstGeom>
            <a:ln>
              <a:noFill/>
            </a:ln>
            <a:effectLst/>
          </p:spPr>
        </p:pic>
        <p:pic>
          <p:nvPicPr>
            <p:cNvPr id="806" name="Picture 805"/>
            <p:cNvPicPr/>
            <p:nvPr/>
          </p:nvPicPr>
          <p:blipFill>
            <a:blip r:embed="rId3">
              <a:extLst/>
            </a:blip>
            <a:stretch>
              <a:fillRect/>
            </a:stretch>
          </p:blipFill>
          <p:spPr>
            <a:xfrm>
              <a:off x="-7620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0" name="Shape 810"/>
          <p:cNvSpPr/>
          <p:nvPr/>
        </p:nvSpPr>
        <p:spPr>
          <a:xfrm>
            <a:off x="889000" y="5130800"/>
            <a:ext cx="4445000" cy="4076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serpent is prominent in voodoo worship in Africa, Haiti and elsewhere.</a:t>
            </a:r>
          </a:p>
        </p:txBody>
      </p:sp>
      <p:grpSp>
        <p:nvGrpSpPr>
          <p:cNvPr id="813" name="Group 813"/>
          <p:cNvGrpSpPr/>
          <p:nvPr/>
        </p:nvGrpSpPr>
        <p:grpSpPr>
          <a:xfrm>
            <a:off x="6013760" y="635000"/>
            <a:ext cx="6368740" cy="8432800"/>
            <a:chOff x="-76200" y="-63500"/>
            <a:chExt cx="6368739" cy="8432800"/>
          </a:xfrm>
        </p:grpSpPr>
        <p:pic>
          <p:nvPicPr>
            <p:cNvPr id="812" name="CIMG0530.png"/>
            <p:cNvPicPr/>
            <p:nvPr/>
          </p:nvPicPr>
          <p:blipFill>
            <a:blip r:embed="rId2">
              <a:extLst/>
            </a:blip>
            <a:srcRect l="21882" r="21784"/>
            <a:stretch>
              <a:fillRect/>
            </a:stretch>
          </p:blipFill>
          <p:spPr>
            <a:xfrm>
              <a:off x="0" y="0"/>
              <a:ext cx="6229040" cy="8293100"/>
            </a:xfrm>
            <a:prstGeom prst="rect">
              <a:avLst/>
            </a:prstGeom>
            <a:ln>
              <a:noFill/>
            </a:ln>
            <a:effectLst/>
          </p:spPr>
        </p:pic>
        <p:pic>
          <p:nvPicPr>
            <p:cNvPr id="811" name="Picture 810"/>
            <p:cNvPicPr/>
            <p:nvPr/>
          </p:nvPicPr>
          <p:blipFill>
            <a:blip r:embed="rId3">
              <a:extLst/>
            </a:blip>
            <a:stretch>
              <a:fillRect/>
            </a:stretch>
          </p:blipFill>
          <p:spPr>
            <a:xfrm>
              <a:off x="-76200" y="-63500"/>
              <a:ext cx="6368740" cy="8432800"/>
            </a:xfrm>
            <a:prstGeom prst="rect">
              <a:avLst/>
            </a:prstGeom>
            <a:effectLst/>
          </p:spPr>
        </p:pic>
      </p:gr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Shape 150"/>
          <p:cNvSpPr/>
          <p:nvPr/>
        </p:nvSpPr>
        <p:spPr>
          <a:xfrm>
            <a:off x="914400" y="3911600"/>
            <a:ext cx="58674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first leader of Babylonian religion was NIMROD (Gen. 10:8-12).</a:t>
            </a:r>
          </a:p>
        </p:txBody>
      </p:sp>
      <p:grpSp>
        <p:nvGrpSpPr>
          <p:cNvPr id="153" name="Group 153"/>
          <p:cNvGrpSpPr/>
          <p:nvPr/>
        </p:nvGrpSpPr>
        <p:grpSpPr>
          <a:xfrm>
            <a:off x="7568635" y="635000"/>
            <a:ext cx="4813865" cy="6362700"/>
            <a:chOff x="-76200" y="-63500"/>
            <a:chExt cx="4813863" cy="6362700"/>
          </a:xfrm>
        </p:grpSpPr>
        <p:pic>
          <p:nvPicPr>
            <p:cNvPr id="152" name="British Museum misc 408.jpg"/>
            <p:cNvPicPr/>
            <p:nvPr/>
          </p:nvPicPr>
          <p:blipFill>
            <a:blip r:embed="rId2">
              <a:extLst/>
            </a:blip>
            <a:srcRect t="1760" b="25811"/>
            <a:stretch>
              <a:fillRect/>
            </a:stretch>
          </p:blipFill>
          <p:spPr>
            <a:xfrm>
              <a:off x="0" y="0"/>
              <a:ext cx="4674164" cy="6223000"/>
            </a:xfrm>
            <a:prstGeom prst="rect">
              <a:avLst/>
            </a:prstGeom>
            <a:ln>
              <a:noFill/>
            </a:ln>
            <a:effectLst/>
          </p:spPr>
        </p:pic>
        <p:pic>
          <p:nvPicPr>
            <p:cNvPr id="151" name="Picture 150"/>
            <p:cNvPicPr/>
            <p:nvPr/>
          </p:nvPicPr>
          <p:blipFill>
            <a:blip r:embed="rId3">
              <a:extLst/>
            </a:blip>
            <a:stretch>
              <a:fillRect/>
            </a:stretch>
          </p:blipFill>
          <p:spPr>
            <a:xfrm>
              <a:off x="-76200" y="-63500"/>
              <a:ext cx="4813864" cy="6362700"/>
            </a:xfrm>
            <a:prstGeom prst="rect">
              <a:avLst/>
            </a:prstGeom>
            <a:effectLst/>
          </p:spPr>
        </p:pic>
      </p:grpSp>
      <p:sp>
        <p:nvSpPr>
          <p:cNvPr id="154" name="Shape 154"/>
          <p:cNvSpPr/>
          <p:nvPr/>
        </p:nvSpPr>
        <p:spPr>
          <a:xfrm>
            <a:off x="838200" y="457200"/>
            <a:ext cx="54102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Babylon’s First Leader</a:t>
            </a:r>
          </a:p>
        </p:txBody>
      </p:sp>
    </p:spTree>
  </p:cSld>
  <p:clrMapOvr>
    <a:masterClrMapping/>
  </p:clrMapOvr>
  <p:transition spd="med"/>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 name="Shape 815"/>
          <p:cNvSpPr/>
          <p:nvPr/>
        </p:nvSpPr>
        <p:spPr>
          <a:xfrm>
            <a:off x="838200" y="3683000"/>
            <a:ext cx="4724400" cy="5473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snake is prominent in Hinduism.  Here the Hindu symbol for Om is inscribed on cobras above the wheel of life, signifying reincarnation and unity with God.</a:t>
            </a:r>
          </a:p>
        </p:txBody>
      </p:sp>
      <p:grpSp>
        <p:nvGrpSpPr>
          <p:cNvPr id="818" name="Group 818"/>
          <p:cNvGrpSpPr/>
          <p:nvPr/>
        </p:nvGrpSpPr>
        <p:grpSpPr>
          <a:xfrm>
            <a:off x="6051915" y="685800"/>
            <a:ext cx="6330585" cy="8382000"/>
            <a:chOff x="-82184" y="-63500"/>
            <a:chExt cx="6330583" cy="8382000"/>
          </a:xfrm>
        </p:grpSpPr>
        <p:pic>
          <p:nvPicPr>
            <p:cNvPr id="817" name="nag pokhari 1.jpg"/>
            <p:cNvPicPr/>
            <p:nvPr/>
          </p:nvPicPr>
          <p:blipFill>
            <a:blip r:embed="rId2">
              <a:extLst/>
            </a:blip>
            <a:srcRect t="2070" r="96" b="1957"/>
            <a:stretch>
              <a:fillRect/>
            </a:stretch>
          </p:blipFill>
          <p:spPr>
            <a:xfrm>
              <a:off x="0" y="0"/>
              <a:ext cx="6184900" cy="8242300"/>
            </a:xfrm>
            <a:prstGeom prst="rect">
              <a:avLst/>
            </a:prstGeom>
            <a:ln>
              <a:noFill/>
            </a:ln>
            <a:effectLst/>
          </p:spPr>
        </p:pic>
        <p:pic>
          <p:nvPicPr>
            <p:cNvPr id="816" name="Picture 815"/>
            <p:cNvPicPr/>
            <p:nvPr/>
          </p:nvPicPr>
          <p:blipFill>
            <a:blip r:embed="rId3">
              <a:extLst/>
            </a:blip>
            <a:stretch>
              <a:fillRect/>
            </a:stretch>
          </p:blipFill>
          <p:spPr>
            <a:xfrm>
              <a:off x="-82185" y="-63500"/>
              <a:ext cx="6330585" cy="8382000"/>
            </a:xfrm>
            <a:prstGeom prst="rect">
              <a:avLst/>
            </a:prstGeom>
            <a:effectLst/>
          </p:spPr>
        </p:pic>
      </p:grpSp>
    </p:spTree>
  </p:cSld>
  <p:clrMapOvr>
    <a:masterClrMapping/>
  </p:clrMapOvr>
  <p:transition spd="med"/>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 name="Shape 820"/>
          <p:cNvSpPr/>
          <p:nvPr/>
        </p:nvSpPr>
        <p:spPr>
          <a:xfrm>
            <a:off x="838200" y="5054600"/>
            <a:ext cx="4724400" cy="410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Throne of an ancient Hindu king in Kathmandu. Intertwined serpents form the back of the throne.</a:t>
            </a:r>
          </a:p>
        </p:txBody>
      </p:sp>
      <p:grpSp>
        <p:nvGrpSpPr>
          <p:cNvPr id="823" name="Group 823"/>
          <p:cNvGrpSpPr/>
          <p:nvPr/>
        </p:nvGrpSpPr>
        <p:grpSpPr>
          <a:xfrm>
            <a:off x="6051915" y="685800"/>
            <a:ext cx="6330585" cy="8382000"/>
            <a:chOff x="-76200" y="-63500"/>
            <a:chExt cx="6330583" cy="8382000"/>
          </a:xfrm>
        </p:grpSpPr>
        <p:pic>
          <p:nvPicPr>
            <p:cNvPr id="822" name="patan museum throne 05-2009 (3).jpg"/>
            <p:cNvPicPr/>
            <p:nvPr/>
          </p:nvPicPr>
          <p:blipFill>
            <a:blip r:embed="rId2">
              <a:extLst/>
            </a:blip>
            <a:srcRect l="25024" r="25087"/>
            <a:stretch>
              <a:fillRect/>
            </a:stretch>
          </p:blipFill>
          <p:spPr>
            <a:xfrm>
              <a:off x="0" y="0"/>
              <a:ext cx="6190884" cy="8242300"/>
            </a:xfrm>
            <a:prstGeom prst="rect">
              <a:avLst/>
            </a:prstGeom>
            <a:ln>
              <a:noFill/>
            </a:ln>
            <a:effectLst/>
          </p:spPr>
        </p:pic>
        <p:pic>
          <p:nvPicPr>
            <p:cNvPr id="821" name="Picture 820"/>
            <p:cNvPicPr/>
            <p:nvPr/>
          </p:nvPicPr>
          <p:blipFill>
            <a:blip r:embed="rId3">
              <a:extLst/>
            </a:blip>
            <a:stretch>
              <a:fillRect/>
            </a:stretch>
          </p:blipFill>
          <p:spPr>
            <a:xfrm>
              <a:off x="-76200" y="-63500"/>
              <a:ext cx="6330584" cy="8382000"/>
            </a:xfrm>
            <a:prstGeom prst="rect">
              <a:avLst/>
            </a:prstGeom>
            <a:effectLst/>
          </p:spPr>
        </p:pic>
      </p:grpSp>
    </p:spTree>
  </p:cSld>
  <p:clrMapOvr>
    <a:masterClrMapping/>
  </p:clrMapOvr>
  <p:transition spd="med"/>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 name="Shape 825"/>
          <p:cNvSpPr/>
          <p:nvPr/>
        </p:nvSpPr>
        <p:spPr>
          <a:xfrm>
            <a:off x="838200" y="5054600"/>
            <a:ext cx="4724400" cy="410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Throne of an ancient Hindu king in Kathmandu. Intertwined serpents form the back of the throne.</a:t>
            </a:r>
          </a:p>
        </p:txBody>
      </p:sp>
      <p:grpSp>
        <p:nvGrpSpPr>
          <p:cNvPr id="828" name="Group 828"/>
          <p:cNvGrpSpPr/>
          <p:nvPr/>
        </p:nvGrpSpPr>
        <p:grpSpPr>
          <a:xfrm>
            <a:off x="6051915" y="685800"/>
            <a:ext cx="6330585" cy="8382000"/>
            <a:chOff x="-76200" y="-63500"/>
            <a:chExt cx="6330583" cy="8382000"/>
          </a:xfrm>
        </p:grpSpPr>
        <p:pic>
          <p:nvPicPr>
            <p:cNvPr id="827" name="patan museum throne 05-2009 (2) - Version 2.jpg"/>
            <p:cNvPicPr/>
            <p:nvPr/>
          </p:nvPicPr>
          <p:blipFill>
            <a:blip r:embed="rId2">
              <a:extLst/>
            </a:blip>
            <a:srcRect l="12187" r="12158"/>
            <a:stretch>
              <a:fillRect/>
            </a:stretch>
          </p:blipFill>
          <p:spPr>
            <a:xfrm>
              <a:off x="0" y="0"/>
              <a:ext cx="6190884" cy="8242300"/>
            </a:xfrm>
            <a:prstGeom prst="rect">
              <a:avLst/>
            </a:prstGeom>
            <a:ln>
              <a:noFill/>
            </a:ln>
            <a:effectLst/>
          </p:spPr>
        </p:pic>
        <p:pic>
          <p:nvPicPr>
            <p:cNvPr id="826" name="Picture 825"/>
            <p:cNvPicPr/>
            <p:nvPr/>
          </p:nvPicPr>
          <p:blipFill>
            <a:blip r:embed="rId3">
              <a:extLst/>
            </a:blip>
            <a:stretch>
              <a:fillRect/>
            </a:stretch>
          </p:blipFill>
          <p:spPr>
            <a:xfrm>
              <a:off x="-76200" y="-63500"/>
              <a:ext cx="6330584" cy="8382000"/>
            </a:xfrm>
            <a:prstGeom prst="rect">
              <a:avLst/>
            </a:prstGeom>
            <a:effectLst/>
          </p:spPr>
        </p:pic>
      </p:grpSp>
    </p:spTree>
  </p:cSld>
  <p:clrMapOvr>
    <a:masterClrMapping/>
  </p:clrMapOvr>
  <p:transition spd="med"/>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 name="Shape 830"/>
          <p:cNvSpPr/>
          <p:nvPr/>
        </p:nvSpPr>
        <p:spPr>
          <a:xfrm>
            <a:off x="838200" y="5054600"/>
            <a:ext cx="4724400" cy="410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Shiva worship is closely associated with serpent worship. Nag Panchami is a yearly festival during which the serpent is worshipped.</a:t>
            </a:r>
          </a:p>
        </p:txBody>
      </p:sp>
      <p:grpSp>
        <p:nvGrpSpPr>
          <p:cNvPr id="833" name="Group 833"/>
          <p:cNvGrpSpPr/>
          <p:nvPr/>
        </p:nvGrpSpPr>
        <p:grpSpPr>
          <a:xfrm>
            <a:off x="6051915" y="685800"/>
            <a:ext cx="6330585" cy="8382000"/>
            <a:chOff x="-76200" y="-63500"/>
            <a:chExt cx="6330583" cy="8382000"/>
          </a:xfrm>
        </p:grpSpPr>
        <p:pic>
          <p:nvPicPr>
            <p:cNvPr id="832" name="nag pokhari 3.jpg"/>
            <p:cNvPicPr/>
            <p:nvPr/>
          </p:nvPicPr>
          <p:blipFill>
            <a:blip r:embed="rId2">
              <a:extLst/>
            </a:blip>
            <a:srcRect l="5717" r="5889"/>
            <a:stretch>
              <a:fillRect/>
            </a:stretch>
          </p:blipFill>
          <p:spPr>
            <a:xfrm>
              <a:off x="0" y="0"/>
              <a:ext cx="6190884" cy="8242300"/>
            </a:xfrm>
            <a:prstGeom prst="rect">
              <a:avLst/>
            </a:prstGeom>
            <a:ln>
              <a:noFill/>
            </a:ln>
            <a:effectLst/>
          </p:spPr>
        </p:pic>
        <p:pic>
          <p:nvPicPr>
            <p:cNvPr id="831" name="Picture 830"/>
            <p:cNvPicPr/>
            <p:nvPr/>
          </p:nvPicPr>
          <p:blipFill>
            <a:blip r:embed="rId3">
              <a:extLst/>
            </a:blip>
            <a:stretch>
              <a:fillRect/>
            </a:stretch>
          </p:blipFill>
          <p:spPr>
            <a:xfrm>
              <a:off x="-76200" y="-63500"/>
              <a:ext cx="6330584" cy="8382000"/>
            </a:xfrm>
            <a:prstGeom prst="rect">
              <a:avLst/>
            </a:prstGeom>
            <a:effectLst/>
          </p:spPr>
        </p:pic>
      </p:grpSp>
    </p:spTree>
  </p:cSld>
  <p:clrMapOvr>
    <a:masterClrMapping/>
  </p:clrMapOvr>
  <p:transition spd="med"/>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 name="Shape 835"/>
          <p:cNvSpPr/>
          <p:nvPr/>
        </p:nvSpPr>
        <p:spPr>
          <a:xfrm>
            <a:off x="889000" y="4318000"/>
            <a:ext cx="4724400" cy="4991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serpent is also prominent in Buddhism. Here Buddha sits on the coiled naga or serpent and is shielded by its hood.</a:t>
            </a:r>
          </a:p>
        </p:txBody>
      </p:sp>
      <p:grpSp>
        <p:nvGrpSpPr>
          <p:cNvPr id="838" name="Group 838"/>
          <p:cNvGrpSpPr/>
          <p:nvPr/>
        </p:nvGrpSpPr>
        <p:grpSpPr>
          <a:xfrm>
            <a:off x="6051915" y="685800"/>
            <a:ext cx="6330585" cy="8382000"/>
            <a:chOff x="-76200" y="-63500"/>
            <a:chExt cx="6330583" cy="8382000"/>
          </a:xfrm>
        </p:grpSpPr>
        <p:pic>
          <p:nvPicPr>
            <p:cNvPr id="837" name="Buddha_with_Naga_(snake).png"/>
            <p:cNvPicPr/>
            <p:nvPr/>
          </p:nvPicPr>
          <p:blipFill>
            <a:blip r:embed="rId2">
              <a:extLst/>
            </a:blip>
            <a:srcRect l="11476" r="11392"/>
            <a:stretch>
              <a:fillRect/>
            </a:stretch>
          </p:blipFill>
          <p:spPr>
            <a:xfrm>
              <a:off x="0" y="0"/>
              <a:ext cx="6190884" cy="8242300"/>
            </a:xfrm>
            <a:prstGeom prst="rect">
              <a:avLst/>
            </a:prstGeom>
            <a:ln>
              <a:noFill/>
            </a:ln>
            <a:effectLst/>
          </p:spPr>
        </p:pic>
        <p:pic>
          <p:nvPicPr>
            <p:cNvPr id="836" name="Picture 835"/>
            <p:cNvPicPr/>
            <p:nvPr/>
          </p:nvPicPr>
          <p:blipFill>
            <a:blip r:embed="rId3">
              <a:extLst/>
            </a:blip>
            <a:stretch>
              <a:fillRect/>
            </a:stretch>
          </p:blipFill>
          <p:spPr>
            <a:xfrm>
              <a:off x="-76200" y="-63500"/>
              <a:ext cx="6330584" cy="8382000"/>
            </a:xfrm>
            <a:prstGeom prst="rect">
              <a:avLst/>
            </a:prstGeom>
            <a:effectLst/>
          </p:spPr>
        </p:pic>
      </p:grpSp>
    </p:spTree>
  </p:cSld>
  <p:clrMapOvr>
    <a:masterClrMapping/>
  </p:clrMapOvr>
  <p:transition spd="med"/>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 name="Shape 840"/>
          <p:cNvSpPr/>
          <p:nvPr/>
        </p:nvSpPr>
        <p:spPr>
          <a:xfrm>
            <a:off x="1092200" y="736600"/>
            <a:ext cx="6235700" cy="2755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Babylonian  religion was </a:t>
            </a:r>
            <a:r>
              <a:rPr sz="3600">
                <a:solidFill>
                  <a:srgbClr val="FFFFFF"/>
                </a:solidFill>
                <a:latin typeface="+mj-lt"/>
                <a:ea typeface="+mj-ea"/>
                <a:cs typeface="+mj-cs"/>
                <a:sym typeface="Helvetica Neue Bold Condensed"/>
              </a:rPr>
              <a:t>MYSTICAL WORSHIP</a:t>
            </a:r>
            <a:r>
              <a:rPr sz="3600">
                <a:solidFill>
                  <a:srgbClr val="94E3FE"/>
                </a:solidFill>
                <a:latin typeface="+mj-lt"/>
                <a:ea typeface="+mj-ea"/>
                <a:cs typeface="+mj-cs"/>
                <a:sym typeface="Helvetica Neue Bold Condensed"/>
              </a:rPr>
              <a:t>. </a:t>
            </a:r>
          </a:p>
        </p:txBody>
      </p:sp>
      <p:grpSp>
        <p:nvGrpSpPr>
          <p:cNvPr id="843" name="Group 843"/>
          <p:cNvGrpSpPr/>
          <p:nvPr/>
        </p:nvGrpSpPr>
        <p:grpSpPr>
          <a:xfrm>
            <a:off x="7206149" y="635000"/>
            <a:ext cx="5176351" cy="6845300"/>
            <a:chOff x="-76200" y="-63500"/>
            <a:chExt cx="5176350" cy="6845300"/>
          </a:xfrm>
        </p:grpSpPr>
        <p:pic>
          <p:nvPicPr>
            <p:cNvPr id="842" name="contemplativemonks400.jpg"/>
            <p:cNvPicPr/>
            <p:nvPr/>
          </p:nvPicPr>
          <p:blipFill>
            <a:blip r:embed="rId2">
              <a:extLst/>
            </a:blip>
            <a:srcRect l="21791" r="21875"/>
            <a:stretch>
              <a:fillRect/>
            </a:stretch>
          </p:blipFill>
          <p:spPr>
            <a:xfrm>
              <a:off x="0" y="0"/>
              <a:ext cx="5036651" cy="6705600"/>
            </a:xfrm>
            <a:prstGeom prst="rect">
              <a:avLst/>
            </a:prstGeom>
            <a:ln>
              <a:noFill/>
            </a:ln>
            <a:effectLst/>
          </p:spPr>
        </p:pic>
        <p:pic>
          <p:nvPicPr>
            <p:cNvPr id="841" name="Picture 840"/>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 name="Shape 845"/>
          <p:cNvSpPr/>
          <p:nvPr/>
        </p:nvSpPr>
        <p:spPr>
          <a:xfrm>
            <a:off x="889000" y="6146800"/>
            <a:ext cx="6235700" cy="2755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Mysticism is the attempt to penetrate the unseen spiritual world and to experience direct communion with the divine.</a:t>
            </a:r>
          </a:p>
        </p:txBody>
      </p:sp>
      <p:grpSp>
        <p:nvGrpSpPr>
          <p:cNvPr id="848" name="Group 848"/>
          <p:cNvGrpSpPr/>
          <p:nvPr/>
        </p:nvGrpSpPr>
        <p:grpSpPr>
          <a:xfrm>
            <a:off x="7206149" y="635000"/>
            <a:ext cx="5176351" cy="6845300"/>
            <a:chOff x="-76200" y="-63500"/>
            <a:chExt cx="5176350" cy="6845300"/>
          </a:xfrm>
        </p:grpSpPr>
        <p:pic>
          <p:nvPicPr>
            <p:cNvPr id="847" name="contemplativemonks400.jpg"/>
            <p:cNvPicPr/>
            <p:nvPr/>
          </p:nvPicPr>
          <p:blipFill>
            <a:blip r:embed="rId2">
              <a:extLst/>
            </a:blip>
            <a:srcRect l="21791" r="21875"/>
            <a:stretch>
              <a:fillRect/>
            </a:stretch>
          </p:blipFill>
          <p:spPr>
            <a:xfrm>
              <a:off x="0" y="0"/>
              <a:ext cx="5036651" cy="6705600"/>
            </a:xfrm>
            <a:prstGeom prst="rect">
              <a:avLst/>
            </a:prstGeom>
            <a:ln>
              <a:noFill/>
            </a:ln>
            <a:effectLst/>
          </p:spPr>
        </p:pic>
        <p:pic>
          <p:nvPicPr>
            <p:cNvPr id="846" name="Picture 845"/>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 name="Shape 850"/>
          <p:cNvSpPr/>
          <p:nvPr/>
        </p:nvSpPr>
        <p:spPr>
          <a:xfrm>
            <a:off x="889000" y="6146800"/>
            <a:ext cx="6235700" cy="2755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Every aspect of ancient idolatry was mystical. </a:t>
            </a:r>
          </a:p>
        </p:txBody>
      </p:sp>
      <p:grpSp>
        <p:nvGrpSpPr>
          <p:cNvPr id="853" name="Group 853"/>
          <p:cNvGrpSpPr/>
          <p:nvPr/>
        </p:nvGrpSpPr>
        <p:grpSpPr>
          <a:xfrm>
            <a:off x="7206149" y="635000"/>
            <a:ext cx="5176351" cy="6845300"/>
            <a:chOff x="-76200" y="-63500"/>
            <a:chExt cx="5176350" cy="6845300"/>
          </a:xfrm>
        </p:grpSpPr>
        <p:pic>
          <p:nvPicPr>
            <p:cNvPr id="852" name="contemplative_prayer.jpg"/>
            <p:cNvPicPr/>
            <p:nvPr/>
          </p:nvPicPr>
          <p:blipFill>
            <a:blip r:embed="rId2">
              <a:extLst/>
            </a:blip>
            <a:srcRect l="21899" r="21854"/>
            <a:stretch>
              <a:fillRect/>
            </a:stretch>
          </p:blipFill>
          <p:spPr>
            <a:xfrm>
              <a:off x="0" y="0"/>
              <a:ext cx="5036651" cy="6705600"/>
            </a:xfrm>
            <a:prstGeom prst="rect">
              <a:avLst/>
            </a:prstGeom>
            <a:ln>
              <a:noFill/>
            </a:ln>
            <a:effectLst/>
          </p:spPr>
        </p:pic>
        <p:pic>
          <p:nvPicPr>
            <p:cNvPr id="851" name="Picture 850"/>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 name="Shape 855"/>
          <p:cNvSpPr/>
          <p:nvPr/>
        </p:nvSpPr>
        <p:spPr>
          <a:xfrm>
            <a:off x="889000" y="5054600"/>
            <a:ext cx="5410200" cy="3848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78358">
              <a:lnSpc>
                <a:spcPct val="110000"/>
              </a:lnSpc>
              <a:defRPr sz="3564">
                <a:solidFill>
                  <a:srgbClr val="94E3FE"/>
                </a:solidFill>
                <a:latin typeface="+mj-lt"/>
                <a:ea typeface="+mj-ea"/>
                <a:cs typeface="+mj-cs"/>
                <a:sym typeface="Helvetica Neue Bold Condensed"/>
              </a:defRPr>
            </a:lvl1pPr>
          </a:lstStyle>
          <a:p>
            <a:pPr lvl="0">
              <a:defRPr sz="1800">
                <a:solidFill>
                  <a:srgbClr val="000000"/>
                </a:solidFill>
              </a:defRPr>
            </a:pPr>
            <a:r>
              <a:rPr sz="3564">
                <a:solidFill>
                  <a:srgbClr val="94E3FE"/>
                </a:solidFill>
              </a:rPr>
              <a:t>It involved all sorts of rituals and practices, such as prayer wheels, prayer beads, water rituals, lighting candles, ringing bells, ascending temple steps, and meditation</a:t>
            </a:r>
          </a:p>
        </p:txBody>
      </p:sp>
      <p:grpSp>
        <p:nvGrpSpPr>
          <p:cNvPr id="858" name="Group 858"/>
          <p:cNvGrpSpPr/>
          <p:nvPr/>
        </p:nvGrpSpPr>
        <p:grpSpPr>
          <a:xfrm>
            <a:off x="7206149" y="635000"/>
            <a:ext cx="5176351" cy="6845300"/>
            <a:chOff x="-76200" y="-63500"/>
            <a:chExt cx="5176350" cy="6845300"/>
          </a:xfrm>
        </p:grpSpPr>
        <p:pic>
          <p:nvPicPr>
            <p:cNvPr id="857" name="boudha 10-24-2009 (4).jpg"/>
            <p:cNvPicPr/>
            <p:nvPr/>
          </p:nvPicPr>
          <p:blipFill>
            <a:blip r:embed="rId2">
              <a:extLst/>
            </a:blip>
            <a:srcRect l="25020" r="24968"/>
            <a:stretch>
              <a:fillRect/>
            </a:stretch>
          </p:blipFill>
          <p:spPr>
            <a:xfrm>
              <a:off x="0" y="0"/>
              <a:ext cx="5036651" cy="6705600"/>
            </a:xfrm>
            <a:prstGeom prst="rect">
              <a:avLst/>
            </a:prstGeom>
            <a:ln>
              <a:noFill/>
            </a:ln>
            <a:effectLst/>
          </p:spPr>
        </p:pic>
        <p:pic>
          <p:nvPicPr>
            <p:cNvPr id="856" name="Picture 855"/>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 name="Shape 860"/>
          <p:cNvSpPr/>
          <p:nvPr/>
        </p:nvSpPr>
        <p:spPr>
          <a:xfrm>
            <a:off x="889000" y="5054600"/>
            <a:ext cx="5410200" cy="3848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Hinduism is steeped in mystical practices, including chanting, candles, bells, prayer beads, and particularly yoga.</a:t>
            </a:r>
          </a:p>
        </p:txBody>
      </p:sp>
      <p:grpSp>
        <p:nvGrpSpPr>
          <p:cNvPr id="863" name="Group 863"/>
          <p:cNvGrpSpPr/>
          <p:nvPr/>
        </p:nvGrpSpPr>
        <p:grpSpPr>
          <a:xfrm>
            <a:off x="6914049" y="1231900"/>
            <a:ext cx="5176351" cy="6845300"/>
            <a:chOff x="-76200" y="-63500"/>
            <a:chExt cx="5176350" cy="6845300"/>
          </a:xfrm>
        </p:grpSpPr>
        <p:pic>
          <p:nvPicPr>
            <p:cNvPr id="862" name="Gorakhnath.png"/>
            <p:cNvPicPr/>
            <p:nvPr/>
          </p:nvPicPr>
          <p:blipFill>
            <a:blip r:embed="rId2">
              <a:extLst/>
            </a:blip>
            <a:srcRect l="844" r="1085"/>
            <a:stretch>
              <a:fillRect/>
            </a:stretch>
          </p:blipFill>
          <p:spPr>
            <a:xfrm>
              <a:off x="0" y="0"/>
              <a:ext cx="5036651" cy="6705600"/>
            </a:xfrm>
            <a:prstGeom prst="rect">
              <a:avLst/>
            </a:prstGeom>
            <a:ln>
              <a:noFill/>
            </a:ln>
            <a:effectLst/>
          </p:spPr>
        </p:pic>
        <p:pic>
          <p:nvPicPr>
            <p:cNvPr id="861" name="Picture 860"/>
            <p:cNvPicPr/>
            <p:nvPr/>
          </p:nvPicPr>
          <p:blipFill>
            <a:blip r:embed="rId3">
              <a:extLst/>
            </a:blip>
            <a:stretch>
              <a:fillRect/>
            </a:stretch>
          </p:blipFill>
          <p:spPr>
            <a:xfrm>
              <a:off x="-76200" y="-63500"/>
              <a:ext cx="5176351" cy="6845300"/>
            </a:xfrm>
            <a:prstGeom prst="rect">
              <a:avLst/>
            </a:prstGeom>
            <a:effectLst/>
          </p:spPr>
        </p:pic>
      </p:grpSp>
      <p:sp>
        <p:nvSpPr>
          <p:cNvPr id="864" name="Shape 864"/>
          <p:cNvSpPr/>
          <p:nvPr/>
        </p:nvSpPr>
        <p:spPr>
          <a:xfrm>
            <a:off x="8864600" y="3873500"/>
            <a:ext cx="1816100" cy="1854200"/>
          </a:xfrm>
          <a:prstGeom prst="rect">
            <a:avLst/>
          </a:prstGeom>
          <a:blipFill>
            <a:blip r:embed="rId4"/>
          </a:blipFill>
          <a:ln w="25400">
            <a:miter lim="400000"/>
          </a:ln>
        </p:spPr>
        <p:txBody>
          <a:bodyPr lIns="50800" tIns="50800" rIns="50800" bIns="50800" anchor="ctr"/>
          <a:lstStyle/>
          <a:p>
            <a:pPr lvl="0" algn="ctr" defTabSz="584200">
              <a:defRPr sz="3000">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Shape 156"/>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“And Cush begat Nimrod: he began to be a mighty one in the earth. He was a mighty hunter before the LORD: wherefore it is said, Even as Nimrod the mighty hunter before the LORD. And the beginning of his kingdom was Babel, and Erech, and Accad, and Calneh, in the land of Shinar” (Gen. 10:8-10).</a:t>
            </a:r>
          </a:p>
        </p:txBody>
      </p:sp>
      <p:grpSp>
        <p:nvGrpSpPr>
          <p:cNvPr id="159" name="Group 159"/>
          <p:cNvGrpSpPr/>
          <p:nvPr/>
        </p:nvGrpSpPr>
        <p:grpSpPr>
          <a:xfrm>
            <a:off x="8318500" y="635000"/>
            <a:ext cx="4064000" cy="5364361"/>
            <a:chOff x="-76200" y="-63500"/>
            <a:chExt cx="4064000" cy="5364360"/>
          </a:xfrm>
        </p:grpSpPr>
        <p:pic>
          <p:nvPicPr>
            <p:cNvPr id="158" name="British Museum misc 408.jpg"/>
            <p:cNvPicPr/>
            <p:nvPr/>
          </p:nvPicPr>
          <p:blipFill>
            <a:blip r:embed="rId2">
              <a:extLst/>
            </a:blip>
            <a:srcRect t="1760" b="25811"/>
            <a:stretch>
              <a:fillRect/>
            </a:stretch>
          </p:blipFill>
          <p:spPr>
            <a:xfrm>
              <a:off x="0" y="0"/>
              <a:ext cx="3924300" cy="5224661"/>
            </a:xfrm>
            <a:prstGeom prst="rect">
              <a:avLst/>
            </a:prstGeom>
            <a:ln>
              <a:noFill/>
            </a:ln>
            <a:effectLst/>
          </p:spPr>
        </p:pic>
        <p:pic>
          <p:nvPicPr>
            <p:cNvPr id="157" name="Picture 156"/>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 name="Shape 866"/>
          <p:cNvSpPr/>
          <p:nvPr/>
        </p:nvSpPr>
        <p:spPr>
          <a:xfrm>
            <a:off x="889000" y="4775200"/>
            <a:ext cx="5410200" cy="4127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Buddhism is also steeped in mysticism, including chanting, prayer wheels, circumnavigating stupas, and meditation.</a:t>
            </a:r>
          </a:p>
        </p:txBody>
      </p:sp>
      <p:grpSp>
        <p:nvGrpSpPr>
          <p:cNvPr id="869" name="Group 869"/>
          <p:cNvGrpSpPr/>
          <p:nvPr/>
        </p:nvGrpSpPr>
        <p:grpSpPr>
          <a:xfrm>
            <a:off x="7206149" y="635000"/>
            <a:ext cx="5176351" cy="6845300"/>
            <a:chOff x="-76200" y="-63500"/>
            <a:chExt cx="5176350" cy="6845300"/>
          </a:xfrm>
        </p:grpSpPr>
        <p:pic>
          <p:nvPicPr>
            <p:cNvPr id="868" name="bouda 03-2006 (55).jpg"/>
            <p:cNvPicPr/>
            <p:nvPr/>
          </p:nvPicPr>
          <p:blipFill>
            <a:blip r:embed="rId2">
              <a:extLst/>
            </a:blip>
            <a:srcRect l="104" t="5546" b="5714"/>
            <a:stretch>
              <a:fillRect/>
            </a:stretch>
          </p:blipFill>
          <p:spPr>
            <a:xfrm>
              <a:off x="0" y="0"/>
              <a:ext cx="5036651" cy="6705600"/>
            </a:xfrm>
            <a:prstGeom prst="rect">
              <a:avLst/>
            </a:prstGeom>
            <a:ln>
              <a:noFill/>
            </a:ln>
            <a:effectLst/>
          </p:spPr>
        </p:pic>
        <p:pic>
          <p:nvPicPr>
            <p:cNvPr id="867" name="Picture 866"/>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1" name="Shape 871"/>
          <p:cNvSpPr/>
          <p:nvPr/>
        </p:nvSpPr>
        <p:spPr>
          <a:xfrm>
            <a:off x="889000" y="5156200"/>
            <a:ext cx="6235700" cy="3746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Babylonian mysticism was christianized by the Roman Catholic Church to form a major part of its monastic spirituality.</a:t>
            </a:r>
          </a:p>
        </p:txBody>
      </p:sp>
      <p:grpSp>
        <p:nvGrpSpPr>
          <p:cNvPr id="874" name="Group 874"/>
          <p:cNvGrpSpPr/>
          <p:nvPr/>
        </p:nvGrpSpPr>
        <p:grpSpPr>
          <a:xfrm>
            <a:off x="7206149" y="635000"/>
            <a:ext cx="5176351" cy="6845300"/>
            <a:chOff x="-76200" y="-63500"/>
            <a:chExt cx="5176350" cy="6845300"/>
          </a:xfrm>
        </p:grpSpPr>
        <p:pic>
          <p:nvPicPr>
            <p:cNvPr id="873" name="benedict - rule of.jpg"/>
            <p:cNvPicPr/>
            <p:nvPr/>
          </p:nvPicPr>
          <p:blipFill>
            <a:blip r:embed="rId2">
              <a:extLst/>
            </a:blip>
            <a:srcRect l="104" t="6725" b="6668"/>
            <a:stretch>
              <a:fillRect/>
            </a:stretch>
          </p:blipFill>
          <p:spPr>
            <a:xfrm>
              <a:off x="0" y="0"/>
              <a:ext cx="5031402" cy="6705600"/>
            </a:xfrm>
            <a:prstGeom prst="rect">
              <a:avLst/>
            </a:prstGeom>
            <a:ln>
              <a:noFill/>
            </a:ln>
            <a:effectLst/>
          </p:spPr>
        </p:pic>
        <p:pic>
          <p:nvPicPr>
            <p:cNvPr id="872" name="Picture 871"/>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 name="Shape 876"/>
          <p:cNvSpPr/>
          <p:nvPr/>
        </p:nvSpPr>
        <p:spPr>
          <a:xfrm>
            <a:off x="889000" y="5156200"/>
            <a:ext cx="6235700" cy="3746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It was practiced by Catholic mystics such as Teresa of Avila and Ignatius Loyola. </a:t>
            </a:r>
          </a:p>
        </p:txBody>
      </p:sp>
      <p:grpSp>
        <p:nvGrpSpPr>
          <p:cNvPr id="879" name="Group 879"/>
          <p:cNvGrpSpPr/>
          <p:nvPr/>
        </p:nvGrpSpPr>
        <p:grpSpPr>
          <a:xfrm>
            <a:off x="7206149" y="635000"/>
            <a:ext cx="5176351" cy="6845300"/>
            <a:chOff x="-76200" y="-63500"/>
            <a:chExt cx="5176350" cy="6845300"/>
          </a:xfrm>
        </p:grpSpPr>
        <p:pic>
          <p:nvPicPr>
            <p:cNvPr id="878" name="teresa of avila - life.jpg"/>
            <p:cNvPicPr/>
            <p:nvPr/>
          </p:nvPicPr>
          <p:blipFill>
            <a:blip r:embed="rId2">
              <a:extLst/>
            </a:blip>
            <a:srcRect l="104" t="6000" b="6000"/>
            <a:stretch>
              <a:fillRect/>
            </a:stretch>
          </p:blipFill>
          <p:spPr>
            <a:xfrm>
              <a:off x="0" y="0"/>
              <a:ext cx="5036651" cy="6705600"/>
            </a:xfrm>
            <a:prstGeom prst="rect">
              <a:avLst/>
            </a:prstGeom>
            <a:ln>
              <a:noFill/>
            </a:ln>
            <a:effectLst/>
          </p:spPr>
        </p:pic>
        <p:pic>
          <p:nvPicPr>
            <p:cNvPr id="877" name="Picture 876"/>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 name="Shape 881"/>
          <p:cNvSpPr/>
          <p:nvPr/>
        </p:nvSpPr>
        <p:spPr>
          <a:xfrm>
            <a:off x="889000" y="5156200"/>
            <a:ext cx="5905695" cy="3746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dirty="0">
                <a:solidFill>
                  <a:srgbClr val="94E3FE"/>
                </a:solidFill>
              </a:rPr>
              <a:t>Today Roman Catholic Babylonian mysticism is spreading throughout Christianity and is at the heart of the end-times Harlot Church.</a:t>
            </a:r>
          </a:p>
        </p:txBody>
      </p:sp>
      <p:grpSp>
        <p:nvGrpSpPr>
          <p:cNvPr id="884" name="Group 884"/>
          <p:cNvGrpSpPr/>
          <p:nvPr/>
        </p:nvGrpSpPr>
        <p:grpSpPr>
          <a:xfrm>
            <a:off x="7206149" y="635000"/>
            <a:ext cx="5176351" cy="6845300"/>
            <a:chOff x="-76200" y="-63500"/>
            <a:chExt cx="5176350" cy="6845300"/>
          </a:xfrm>
        </p:grpSpPr>
        <p:pic>
          <p:nvPicPr>
            <p:cNvPr id="883" name="nouwen henri - way of the heart.jpg"/>
            <p:cNvPicPr/>
            <p:nvPr/>
          </p:nvPicPr>
          <p:blipFill>
            <a:blip r:embed="rId2">
              <a:extLst/>
            </a:blip>
            <a:srcRect l="104" t="5257" b="5196"/>
            <a:stretch>
              <a:fillRect/>
            </a:stretch>
          </p:blipFill>
          <p:spPr>
            <a:xfrm>
              <a:off x="0" y="0"/>
              <a:ext cx="5031402" cy="6705600"/>
            </a:xfrm>
            <a:prstGeom prst="rect">
              <a:avLst/>
            </a:prstGeom>
            <a:ln>
              <a:noFill/>
            </a:ln>
            <a:effectLst/>
          </p:spPr>
        </p:pic>
        <p:pic>
          <p:nvPicPr>
            <p:cNvPr id="882" name="Picture 881"/>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 name="Shape 886"/>
          <p:cNvSpPr/>
          <p:nvPr/>
        </p:nvSpPr>
        <p:spPr>
          <a:xfrm>
            <a:off x="736600" y="4445000"/>
            <a:ext cx="6235700" cy="4457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It is promoted by Richard Foster, Dallas Willard, Tony Campolo, Rick Warren, Bill Hybels, Beth Moore, Max Lucado, Philip Yancy, Lee Strobel, David Jeremiah, Chuck Swindoll, and many other evangelical leaders.</a:t>
            </a:r>
          </a:p>
        </p:txBody>
      </p:sp>
      <p:grpSp>
        <p:nvGrpSpPr>
          <p:cNvPr id="889" name="Group 889"/>
          <p:cNvGrpSpPr/>
          <p:nvPr/>
        </p:nvGrpSpPr>
        <p:grpSpPr>
          <a:xfrm>
            <a:off x="7206149" y="635000"/>
            <a:ext cx="5176351" cy="6845300"/>
            <a:chOff x="-76200" y="-63500"/>
            <a:chExt cx="5176350" cy="6845300"/>
          </a:xfrm>
        </p:grpSpPr>
        <p:pic>
          <p:nvPicPr>
            <p:cNvPr id="888" name="foster richard - celebration of discipline 02.jpg"/>
            <p:cNvPicPr/>
            <p:nvPr/>
          </p:nvPicPr>
          <p:blipFill>
            <a:blip r:embed="rId2">
              <a:extLst/>
            </a:blip>
            <a:srcRect l="104" t="5110" b="4940"/>
            <a:stretch>
              <a:fillRect/>
            </a:stretch>
          </p:blipFill>
          <p:spPr>
            <a:xfrm>
              <a:off x="0" y="0"/>
              <a:ext cx="5036651" cy="6705600"/>
            </a:xfrm>
            <a:prstGeom prst="rect">
              <a:avLst/>
            </a:prstGeom>
            <a:ln>
              <a:noFill/>
            </a:ln>
            <a:effectLst/>
          </p:spPr>
        </p:pic>
        <p:pic>
          <p:nvPicPr>
            <p:cNvPr id="887" name="Picture 886"/>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 name="Shape 891"/>
          <p:cNvSpPr/>
          <p:nvPr/>
        </p:nvSpPr>
        <p:spPr>
          <a:xfrm>
            <a:off x="736600" y="3937000"/>
            <a:ext cx="6235700" cy="4457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It is communion with devils masquerading as God, and it leads to spiritual shipwreck. Oftentimes it results in a belief in pantheism (God is everything) and panentheism (God is in everything). </a:t>
            </a:r>
          </a:p>
        </p:txBody>
      </p:sp>
      <p:grpSp>
        <p:nvGrpSpPr>
          <p:cNvPr id="894" name="Group 894"/>
          <p:cNvGrpSpPr/>
          <p:nvPr/>
        </p:nvGrpSpPr>
        <p:grpSpPr>
          <a:xfrm>
            <a:off x="7206149" y="635000"/>
            <a:ext cx="5176351" cy="6845300"/>
            <a:chOff x="-76200" y="-63500"/>
            <a:chExt cx="5176350" cy="6845300"/>
          </a:xfrm>
        </p:grpSpPr>
        <p:pic>
          <p:nvPicPr>
            <p:cNvPr id="893" name="merton thomas - asian journal.jpg"/>
            <p:cNvPicPr/>
            <p:nvPr/>
          </p:nvPicPr>
          <p:blipFill>
            <a:blip r:embed="rId2">
              <a:extLst/>
            </a:blip>
            <a:srcRect l="104" t="3795" b="9075"/>
            <a:stretch>
              <a:fillRect/>
            </a:stretch>
          </p:blipFill>
          <p:spPr>
            <a:xfrm>
              <a:off x="0" y="0"/>
              <a:ext cx="5036651" cy="6705600"/>
            </a:xfrm>
            <a:prstGeom prst="rect">
              <a:avLst/>
            </a:prstGeom>
            <a:ln>
              <a:noFill/>
            </a:ln>
            <a:effectLst/>
          </p:spPr>
        </p:pic>
        <p:pic>
          <p:nvPicPr>
            <p:cNvPr id="892" name="Picture 891"/>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6" name="Shape 896"/>
          <p:cNvSpPr/>
          <p:nvPr/>
        </p:nvSpPr>
        <p:spPr>
          <a:xfrm>
            <a:off x="736600" y="5664200"/>
            <a:ext cx="6235700" cy="2730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We have documented this in the book Contemplative Mysticism.</a:t>
            </a:r>
          </a:p>
        </p:txBody>
      </p:sp>
      <p:grpSp>
        <p:nvGrpSpPr>
          <p:cNvPr id="899" name="Group 899"/>
          <p:cNvGrpSpPr/>
          <p:nvPr/>
        </p:nvGrpSpPr>
        <p:grpSpPr>
          <a:xfrm>
            <a:off x="7206149" y="635000"/>
            <a:ext cx="5176351" cy="6845300"/>
            <a:chOff x="-76200" y="-63500"/>
            <a:chExt cx="5176350" cy="6845300"/>
          </a:xfrm>
        </p:grpSpPr>
        <p:pic>
          <p:nvPicPr>
            <p:cNvPr id="898" name="contemplative mysticism b.jpg"/>
            <p:cNvPicPr/>
            <p:nvPr/>
          </p:nvPicPr>
          <p:blipFill>
            <a:blip r:embed="rId2">
              <a:extLst/>
            </a:blip>
            <a:srcRect l="104" t="6137" b="6272"/>
            <a:stretch>
              <a:fillRect/>
            </a:stretch>
          </p:blipFill>
          <p:spPr>
            <a:xfrm>
              <a:off x="0" y="0"/>
              <a:ext cx="5031402" cy="6705600"/>
            </a:xfrm>
            <a:prstGeom prst="rect">
              <a:avLst/>
            </a:prstGeom>
            <a:ln>
              <a:noFill/>
            </a:ln>
            <a:effectLst/>
          </p:spPr>
        </p:pic>
        <p:pic>
          <p:nvPicPr>
            <p:cNvPr id="897" name="Picture 896"/>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 name="British Museum misc 697.jpg"/>
          <p:cNvPicPr/>
          <p:nvPr/>
        </p:nvPicPr>
        <p:blipFill>
          <a:blip r:embed="rId2">
            <a:extLst/>
          </a:blip>
          <a:stretch>
            <a:fillRect/>
          </a:stretch>
        </p:blipFill>
        <p:spPr>
          <a:xfrm>
            <a:off x="3098800" y="647464"/>
            <a:ext cx="9321800" cy="8623301"/>
          </a:xfrm>
          <a:prstGeom prst="rect">
            <a:avLst/>
          </a:prstGeom>
          <a:ln w="12700">
            <a:miter lim="400000"/>
          </a:ln>
        </p:spPr>
      </p:pic>
      <p:sp>
        <p:nvSpPr>
          <p:cNvPr id="902" name="Shape 902"/>
          <p:cNvSpPr/>
          <p:nvPr/>
        </p:nvSpPr>
        <p:spPr>
          <a:xfrm>
            <a:off x="1041400" y="457200"/>
            <a:ext cx="57277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Nebuchadnezzar and his Babylon</a:t>
            </a:r>
          </a:p>
        </p:txBody>
      </p:sp>
    </p:spTree>
  </p:cSld>
  <p:clrMapOvr>
    <a:masterClrMapping/>
  </p:clrMapOvr>
  <p:transition spd="med"/>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4" name="British Museum misc 697.jpg"/>
          <p:cNvPicPr/>
          <p:nvPr/>
        </p:nvPicPr>
        <p:blipFill>
          <a:blip r:embed="rId2">
            <a:extLst/>
          </a:blip>
          <a:stretch>
            <a:fillRect/>
          </a:stretch>
        </p:blipFill>
        <p:spPr>
          <a:xfrm>
            <a:off x="3098800" y="647464"/>
            <a:ext cx="9321800" cy="8623301"/>
          </a:xfrm>
          <a:prstGeom prst="rect">
            <a:avLst/>
          </a:prstGeom>
          <a:ln w="12700">
            <a:miter lim="400000"/>
          </a:ln>
        </p:spPr>
      </p:pic>
      <p:sp>
        <p:nvSpPr>
          <p:cNvPr id="905" name="Shape 905"/>
          <p:cNvSpPr/>
          <p:nvPr/>
        </p:nvSpPr>
        <p:spPr>
          <a:xfrm>
            <a:off x="711200" y="3479800"/>
            <a:ext cx="45212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78358">
              <a:lnSpc>
                <a:spcPct val="110000"/>
              </a:lnSpc>
              <a:defRPr sz="1800"/>
            </a:pPr>
            <a:r>
              <a:rPr sz="3564">
                <a:solidFill>
                  <a:srgbClr val="FFFFFF"/>
                </a:solidFill>
                <a:latin typeface="+mj-lt"/>
                <a:ea typeface="+mj-ea"/>
                <a:cs typeface="+mj-cs"/>
                <a:sym typeface="Helvetica Neue Bold Condensed"/>
              </a:rPr>
              <a:t>Throughout much of the 19th century, skeptics doubted the very existence of Nebuchadnezzar, but bricks discovered in 1880 at Babylon were found to bear his name!</a:t>
            </a:r>
          </a:p>
        </p:txBody>
      </p:sp>
    </p:spTree>
  </p:cSld>
  <p:clrMapOvr>
    <a:masterClrMapping/>
  </p:clrMapOvr>
  <p:transition spd="med"/>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9" name="Group 909"/>
          <p:cNvGrpSpPr/>
          <p:nvPr/>
        </p:nvGrpSpPr>
        <p:grpSpPr>
          <a:xfrm>
            <a:off x="8318500" y="635000"/>
            <a:ext cx="4064000" cy="5364361"/>
            <a:chOff x="-76200" y="-63500"/>
            <a:chExt cx="4064000" cy="5364360"/>
          </a:xfrm>
        </p:grpSpPr>
        <p:pic>
          <p:nvPicPr>
            <p:cNvPr id="908" name="British Museum misc 697.jpg"/>
            <p:cNvPicPr/>
            <p:nvPr/>
          </p:nvPicPr>
          <p:blipFill>
            <a:blip r:embed="rId2">
              <a:extLst/>
            </a:blip>
            <a:srcRect l="24774" r="5630"/>
            <a:stretch>
              <a:fillRect/>
            </a:stretch>
          </p:blipFill>
          <p:spPr>
            <a:xfrm>
              <a:off x="0" y="0"/>
              <a:ext cx="3924300" cy="5219700"/>
            </a:xfrm>
            <a:prstGeom prst="rect">
              <a:avLst/>
            </a:prstGeom>
            <a:ln>
              <a:noFill/>
            </a:ln>
            <a:effectLst/>
          </p:spPr>
        </p:pic>
        <p:pic>
          <p:nvPicPr>
            <p:cNvPr id="907" name="Picture 906"/>
            <p:cNvPicPr/>
            <p:nvPr/>
          </p:nvPicPr>
          <p:blipFill>
            <a:blip r:embed="rId3">
              <a:extLst/>
            </a:blip>
            <a:stretch>
              <a:fillRect/>
            </a:stretch>
          </p:blipFill>
          <p:spPr>
            <a:xfrm>
              <a:off x="-76200" y="-63500"/>
              <a:ext cx="4064000" cy="5364361"/>
            </a:xfrm>
            <a:prstGeom prst="rect">
              <a:avLst/>
            </a:prstGeom>
            <a:effectLst/>
          </p:spPr>
        </p:pic>
      </p:grpSp>
      <p:sp>
        <p:nvSpPr>
          <p:cNvPr id="910" name="Shape 910"/>
          <p:cNvSpPr/>
          <p:nvPr/>
        </p:nvSpPr>
        <p:spPr>
          <a:xfrm>
            <a:off x="1104900" y="4305300"/>
            <a:ext cx="6324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There are hundreds of thousands of such bricks and archaeologists have even uncovered architectural plans for his buildings.</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Liberals and unbelievers consider Nimrod a mythical figure, but this is nothing more than willful skepticism. The Bible is a far more dependable historical record than anything that has been dug from the sands of Egypt or the hills of Mesopotamia.</a:t>
            </a:r>
          </a:p>
        </p:txBody>
      </p:sp>
      <p:grpSp>
        <p:nvGrpSpPr>
          <p:cNvPr id="164" name="Group 164"/>
          <p:cNvGrpSpPr/>
          <p:nvPr/>
        </p:nvGrpSpPr>
        <p:grpSpPr>
          <a:xfrm>
            <a:off x="8318500" y="635000"/>
            <a:ext cx="4064000" cy="5364361"/>
            <a:chOff x="-76200" y="-63500"/>
            <a:chExt cx="4064000" cy="5364360"/>
          </a:xfrm>
        </p:grpSpPr>
        <p:pic>
          <p:nvPicPr>
            <p:cNvPr id="163" name="British Museum misc 408.jpg"/>
            <p:cNvPicPr/>
            <p:nvPr/>
          </p:nvPicPr>
          <p:blipFill>
            <a:blip r:embed="rId2">
              <a:extLst/>
            </a:blip>
            <a:srcRect t="1760" b="25811"/>
            <a:stretch>
              <a:fillRect/>
            </a:stretch>
          </p:blipFill>
          <p:spPr>
            <a:xfrm>
              <a:off x="0" y="0"/>
              <a:ext cx="3924300" cy="5224661"/>
            </a:xfrm>
            <a:prstGeom prst="rect">
              <a:avLst/>
            </a:prstGeom>
            <a:ln>
              <a:noFill/>
            </a:ln>
            <a:effectLst/>
          </p:spPr>
        </p:pic>
        <p:pic>
          <p:nvPicPr>
            <p:cNvPr id="162" name="Picture 161"/>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4" name="Group 914"/>
          <p:cNvGrpSpPr/>
          <p:nvPr/>
        </p:nvGrpSpPr>
        <p:grpSpPr>
          <a:xfrm>
            <a:off x="8318500" y="635000"/>
            <a:ext cx="4064000" cy="5364361"/>
            <a:chOff x="-76200" y="-63500"/>
            <a:chExt cx="4064000" cy="5364360"/>
          </a:xfrm>
        </p:grpSpPr>
        <p:pic>
          <p:nvPicPr>
            <p:cNvPr id="913" name="Nebuchadnezzar%20II-med.png"/>
            <p:cNvPicPr/>
            <p:nvPr/>
          </p:nvPicPr>
          <p:blipFill>
            <a:blip r:embed="rId2">
              <a:extLst/>
            </a:blip>
            <a:srcRect l="6973" r="6836"/>
            <a:stretch>
              <a:fillRect/>
            </a:stretch>
          </p:blipFill>
          <p:spPr>
            <a:xfrm>
              <a:off x="0" y="0"/>
              <a:ext cx="3924300" cy="5224660"/>
            </a:xfrm>
            <a:prstGeom prst="rect">
              <a:avLst/>
            </a:prstGeom>
            <a:ln>
              <a:noFill/>
            </a:ln>
            <a:effectLst/>
          </p:spPr>
        </p:pic>
        <p:pic>
          <p:nvPicPr>
            <p:cNvPr id="912" name="Picture 911"/>
            <p:cNvPicPr/>
            <p:nvPr/>
          </p:nvPicPr>
          <p:blipFill>
            <a:blip r:embed="rId3">
              <a:extLst/>
            </a:blip>
            <a:stretch>
              <a:fillRect/>
            </a:stretch>
          </p:blipFill>
          <p:spPr>
            <a:xfrm>
              <a:off x="-76200" y="-63500"/>
              <a:ext cx="4064000" cy="5364361"/>
            </a:xfrm>
            <a:prstGeom prst="rect">
              <a:avLst/>
            </a:prstGeom>
            <a:effectLst/>
          </p:spPr>
        </p:pic>
      </p:grpSp>
      <p:sp>
        <p:nvSpPr>
          <p:cNvPr id="915" name="Shape 915"/>
          <p:cNvSpPr/>
          <p:nvPr/>
        </p:nvSpPr>
        <p:spPr>
          <a:xfrm>
            <a:off x="1104900" y="4305300"/>
            <a:ext cx="6324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This one is inscribed with the words, “Nebuchadnezzar, king of Babylon, who cares for Esagila and Ezida [Babylonian temples], eldest son of Nabopolassar, king of Babylon.”</a:t>
            </a:r>
          </a:p>
        </p:txBody>
      </p:sp>
    </p:spTree>
  </p:cSld>
  <p:clrMapOvr>
    <a:masterClrMapping/>
  </p:clrMapOvr>
  <p:transition spd="med"/>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 name="Shape 917"/>
          <p:cNvSpPr/>
          <p:nvPr/>
        </p:nvSpPr>
        <p:spPr>
          <a:xfrm>
            <a:off x="889000" y="3810000"/>
            <a:ext cx="65278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German Oriental Society confirmed that Nebuchadnezzar was a great builder and had created the new Babylon of his day, just as the Bible says.</a:t>
            </a:r>
          </a:p>
        </p:txBody>
      </p:sp>
      <p:grpSp>
        <p:nvGrpSpPr>
          <p:cNvPr id="920" name="Group 920"/>
          <p:cNvGrpSpPr/>
          <p:nvPr/>
        </p:nvGrpSpPr>
        <p:grpSpPr>
          <a:xfrm>
            <a:off x="8318500" y="635000"/>
            <a:ext cx="4064000" cy="5364361"/>
            <a:chOff x="-76200" y="-63500"/>
            <a:chExt cx="4064000" cy="5364360"/>
          </a:xfrm>
        </p:grpSpPr>
        <p:pic>
          <p:nvPicPr>
            <p:cNvPr id="919" name="British Museum misc 697.jpg"/>
            <p:cNvPicPr/>
            <p:nvPr/>
          </p:nvPicPr>
          <p:blipFill>
            <a:blip r:embed="rId2">
              <a:extLst/>
            </a:blip>
            <a:srcRect l="2477" r="27927"/>
            <a:stretch>
              <a:fillRect/>
            </a:stretch>
          </p:blipFill>
          <p:spPr>
            <a:xfrm>
              <a:off x="0" y="0"/>
              <a:ext cx="3924300" cy="5219700"/>
            </a:xfrm>
            <a:prstGeom prst="rect">
              <a:avLst/>
            </a:prstGeom>
            <a:ln>
              <a:noFill/>
            </a:ln>
            <a:effectLst/>
          </p:spPr>
        </p:pic>
        <p:pic>
          <p:nvPicPr>
            <p:cNvPr id="918" name="Picture 917"/>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4" name="Group 924"/>
          <p:cNvGrpSpPr/>
          <p:nvPr/>
        </p:nvGrpSpPr>
        <p:grpSpPr>
          <a:xfrm>
            <a:off x="8318500" y="635000"/>
            <a:ext cx="4064000" cy="5364361"/>
            <a:chOff x="-76200" y="-63500"/>
            <a:chExt cx="4064000" cy="5364360"/>
          </a:xfrm>
        </p:grpSpPr>
        <p:pic>
          <p:nvPicPr>
            <p:cNvPr id="923" name="British Museum misc 697.jpg"/>
            <p:cNvPicPr/>
            <p:nvPr/>
          </p:nvPicPr>
          <p:blipFill>
            <a:blip r:embed="rId2">
              <a:extLst/>
            </a:blip>
            <a:srcRect l="1801" r="28603"/>
            <a:stretch>
              <a:fillRect/>
            </a:stretch>
          </p:blipFill>
          <p:spPr>
            <a:xfrm>
              <a:off x="0" y="0"/>
              <a:ext cx="3924300" cy="5219700"/>
            </a:xfrm>
            <a:prstGeom prst="rect">
              <a:avLst/>
            </a:prstGeom>
            <a:ln>
              <a:noFill/>
            </a:ln>
            <a:effectLst/>
          </p:spPr>
        </p:pic>
        <p:pic>
          <p:nvPicPr>
            <p:cNvPr id="922" name="Picture 921"/>
            <p:cNvPicPr/>
            <p:nvPr/>
          </p:nvPicPr>
          <p:blipFill>
            <a:blip r:embed="rId3">
              <a:extLst/>
            </a:blip>
            <a:stretch>
              <a:fillRect/>
            </a:stretch>
          </p:blipFill>
          <p:spPr>
            <a:xfrm>
              <a:off x="-76200" y="-63500"/>
              <a:ext cx="4064000" cy="5364361"/>
            </a:xfrm>
            <a:prstGeom prst="rect">
              <a:avLst/>
            </a:prstGeom>
            <a:effectLst/>
          </p:spPr>
        </p:pic>
      </p:grpSp>
      <p:sp>
        <p:nvSpPr>
          <p:cNvPr id="925" name="Shape 925"/>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king spake, and said, Is not this great Babylon, that I have built for the house of the kingdom by the might of my power, and for the honour of my majesty?” (Daniel 4:30).</a:t>
            </a:r>
          </a:p>
        </p:txBody>
      </p:sp>
    </p:spTree>
  </p:cSld>
  <p:clrMapOvr>
    <a:masterClrMapping/>
  </p:clrMapOvr>
  <p:transition spd="med"/>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9" name="Group 929"/>
          <p:cNvGrpSpPr/>
          <p:nvPr/>
        </p:nvGrpSpPr>
        <p:grpSpPr>
          <a:xfrm>
            <a:off x="8318500" y="635000"/>
            <a:ext cx="4064000" cy="5364361"/>
            <a:chOff x="-76200" y="-63500"/>
            <a:chExt cx="4064000" cy="5364360"/>
          </a:xfrm>
        </p:grpSpPr>
        <p:pic>
          <p:nvPicPr>
            <p:cNvPr id="928" name="babylon procession way.jpg"/>
            <p:cNvPicPr/>
            <p:nvPr/>
          </p:nvPicPr>
          <p:blipFill>
            <a:blip r:embed="rId2">
              <a:extLst/>
            </a:blip>
            <a:srcRect l="21877" r="21789"/>
            <a:stretch>
              <a:fillRect/>
            </a:stretch>
          </p:blipFill>
          <p:spPr>
            <a:xfrm>
              <a:off x="0" y="0"/>
              <a:ext cx="3924300" cy="5224661"/>
            </a:xfrm>
            <a:prstGeom prst="rect">
              <a:avLst/>
            </a:prstGeom>
            <a:ln>
              <a:noFill/>
            </a:ln>
            <a:effectLst/>
          </p:spPr>
        </p:pic>
        <p:pic>
          <p:nvPicPr>
            <p:cNvPr id="927" name="Picture 926"/>
            <p:cNvPicPr/>
            <p:nvPr/>
          </p:nvPicPr>
          <p:blipFill>
            <a:blip r:embed="rId3">
              <a:extLst/>
            </a:blip>
            <a:stretch>
              <a:fillRect/>
            </a:stretch>
          </p:blipFill>
          <p:spPr>
            <a:xfrm>
              <a:off x="-76200" y="-63500"/>
              <a:ext cx="4064000" cy="5364361"/>
            </a:xfrm>
            <a:prstGeom prst="rect">
              <a:avLst/>
            </a:prstGeom>
            <a:effectLst/>
          </p:spPr>
        </p:pic>
      </p:grpSp>
      <p:sp>
        <p:nvSpPr>
          <p:cNvPr id="930" name="Shape 930"/>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Many Jews, including Daniel and his friends, lived in Babylon during Nebuchadnezzar’s day and would have been witnesses to the things we will describe. </a:t>
            </a:r>
          </a:p>
        </p:txBody>
      </p:sp>
    </p:spTree>
  </p:cSld>
  <p:clrMapOvr>
    <a:masterClrMapping/>
  </p:clrMapOvr>
  <p:transition spd="med"/>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4" name="Group 934"/>
          <p:cNvGrpSpPr/>
          <p:nvPr/>
        </p:nvGrpSpPr>
        <p:grpSpPr>
          <a:xfrm>
            <a:off x="8318500" y="635000"/>
            <a:ext cx="4064000" cy="5364361"/>
            <a:chOff x="-76200" y="-63500"/>
            <a:chExt cx="4064000" cy="5364360"/>
          </a:xfrm>
        </p:grpSpPr>
        <p:pic>
          <p:nvPicPr>
            <p:cNvPr id="933" name="babylon procession way.jpg"/>
            <p:cNvPicPr/>
            <p:nvPr/>
          </p:nvPicPr>
          <p:blipFill>
            <a:blip r:embed="rId2">
              <a:extLst/>
            </a:blip>
            <a:srcRect l="21877" r="21789"/>
            <a:stretch>
              <a:fillRect/>
            </a:stretch>
          </p:blipFill>
          <p:spPr>
            <a:xfrm>
              <a:off x="0" y="0"/>
              <a:ext cx="3924300" cy="5224661"/>
            </a:xfrm>
            <a:prstGeom prst="rect">
              <a:avLst/>
            </a:prstGeom>
            <a:ln>
              <a:noFill/>
            </a:ln>
            <a:effectLst/>
          </p:spPr>
        </p:pic>
        <p:pic>
          <p:nvPicPr>
            <p:cNvPr id="932" name="Picture 931"/>
            <p:cNvPicPr/>
            <p:nvPr/>
          </p:nvPicPr>
          <p:blipFill>
            <a:blip r:embed="rId3">
              <a:extLst/>
            </a:blip>
            <a:stretch>
              <a:fillRect/>
            </a:stretch>
          </p:blipFill>
          <p:spPr>
            <a:xfrm>
              <a:off x="-76200" y="-63500"/>
              <a:ext cx="4064000" cy="5364361"/>
            </a:xfrm>
            <a:prstGeom prst="rect">
              <a:avLst/>
            </a:prstGeom>
            <a:effectLst/>
          </p:spPr>
        </p:pic>
      </p:grpSp>
      <p:sp>
        <p:nvSpPr>
          <p:cNvPr id="935" name="Shape 935"/>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Babylon surpassed all of the cities of the ancient orient. The avenues were broad and straight. Each bore the name of a god--Marduk, Sin, Enlil, Adad, Shamah, Nirgal, Ishtar. </a:t>
            </a:r>
          </a:p>
        </p:txBody>
      </p:sp>
    </p:spTree>
  </p:cSld>
  <p:clrMapOvr>
    <a:masterClrMapping/>
  </p:clrMapOvr>
  <p:transition spd="med"/>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9" name="Group 939"/>
          <p:cNvGrpSpPr/>
          <p:nvPr/>
        </p:nvGrpSpPr>
        <p:grpSpPr>
          <a:xfrm>
            <a:off x="8318500" y="635000"/>
            <a:ext cx="4064000" cy="5364361"/>
            <a:chOff x="-76200" y="-63500"/>
            <a:chExt cx="4064000" cy="5364360"/>
          </a:xfrm>
        </p:grpSpPr>
        <p:pic>
          <p:nvPicPr>
            <p:cNvPr id="938" name="British musem roman idols 14 - Version 2.jpg"/>
            <p:cNvPicPr/>
            <p:nvPr/>
          </p:nvPicPr>
          <p:blipFill>
            <a:blip r:embed="rId2">
              <a:extLst/>
            </a:blip>
            <a:srcRect l="6478" r="6478"/>
            <a:stretch>
              <a:fillRect/>
            </a:stretch>
          </p:blipFill>
          <p:spPr>
            <a:xfrm>
              <a:off x="0" y="0"/>
              <a:ext cx="3924300" cy="5219700"/>
            </a:xfrm>
            <a:prstGeom prst="rect">
              <a:avLst/>
            </a:prstGeom>
            <a:ln>
              <a:noFill/>
            </a:ln>
            <a:effectLst/>
          </p:spPr>
        </p:pic>
        <p:pic>
          <p:nvPicPr>
            <p:cNvPr id="937" name="Picture 936"/>
            <p:cNvPicPr/>
            <p:nvPr/>
          </p:nvPicPr>
          <p:blipFill>
            <a:blip r:embed="rId3">
              <a:extLst/>
            </a:blip>
            <a:stretch>
              <a:fillRect/>
            </a:stretch>
          </p:blipFill>
          <p:spPr>
            <a:xfrm>
              <a:off x="-76200" y="-63500"/>
              <a:ext cx="4064000" cy="5364361"/>
            </a:xfrm>
            <a:prstGeom prst="rect">
              <a:avLst/>
            </a:prstGeom>
            <a:effectLst/>
          </p:spPr>
        </p:pic>
      </p:grpSp>
      <p:sp>
        <p:nvSpPr>
          <p:cNvPr id="940" name="Shape 940"/>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city was given over to idolatry. There were 53 temples of the chief gods, 55 chapels of Marduk, 300 chapels for the earthly deities, 600 for the heavenly deities, 180 altars for the goddess Ishtar.</a:t>
            </a:r>
          </a:p>
        </p:txBody>
      </p:sp>
    </p:spTree>
  </p:cSld>
  <p:clrMapOvr>
    <a:masterClrMapping/>
  </p:clrMapOvr>
  <p:transition spd="med"/>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4" name="Group 944"/>
          <p:cNvGrpSpPr/>
          <p:nvPr/>
        </p:nvGrpSpPr>
        <p:grpSpPr>
          <a:xfrm>
            <a:off x="8318500" y="635000"/>
            <a:ext cx="4064000" cy="5364361"/>
            <a:chOff x="-76200" y="-63500"/>
            <a:chExt cx="4064000" cy="5364360"/>
          </a:xfrm>
        </p:grpSpPr>
        <p:pic>
          <p:nvPicPr>
            <p:cNvPr id="943" name="British musem roman emperors 60.jpg"/>
            <p:cNvPicPr/>
            <p:nvPr/>
          </p:nvPicPr>
          <p:blipFill>
            <a:blip r:embed="rId2">
              <a:extLst/>
            </a:blip>
            <a:srcRect l="25080" r="24919"/>
            <a:stretch>
              <a:fillRect/>
            </a:stretch>
          </p:blipFill>
          <p:spPr>
            <a:xfrm>
              <a:off x="0" y="0"/>
              <a:ext cx="3924300" cy="5219700"/>
            </a:xfrm>
            <a:prstGeom prst="rect">
              <a:avLst/>
            </a:prstGeom>
            <a:ln>
              <a:noFill/>
            </a:ln>
            <a:effectLst/>
          </p:spPr>
        </p:pic>
        <p:pic>
          <p:nvPicPr>
            <p:cNvPr id="942" name="Picture 941"/>
            <p:cNvPicPr/>
            <p:nvPr/>
          </p:nvPicPr>
          <p:blipFill>
            <a:blip r:embed="rId3">
              <a:extLst/>
            </a:blip>
            <a:stretch>
              <a:fillRect/>
            </a:stretch>
          </p:blipFill>
          <p:spPr>
            <a:xfrm>
              <a:off x="-76200" y="-63500"/>
              <a:ext cx="4064000" cy="5364361"/>
            </a:xfrm>
            <a:prstGeom prst="rect">
              <a:avLst/>
            </a:prstGeom>
            <a:effectLst/>
          </p:spPr>
        </p:pic>
      </p:grpSp>
      <p:sp>
        <p:nvSpPr>
          <p:cNvPr id="945" name="Shape 945"/>
          <p:cNvSpPr/>
          <p:nvPr/>
        </p:nvSpPr>
        <p:spPr>
          <a:xfrm>
            <a:off x="901700" y="4940300"/>
            <a:ext cx="7340600" cy="436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city was such a cesspool of immorality that its very name has become a byword in every modern language. </a:t>
            </a:r>
          </a:p>
        </p:txBody>
      </p:sp>
    </p:spTree>
  </p:cSld>
  <p:clrMapOvr>
    <a:masterClrMapping/>
  </p:clrMapOvr>
  <p:transition spd="med"/>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9" name="Group 949"/>
          <p:cNvGrpSpPr/>
          <p:nvPr/>
        </p:nvGrpSpPr>
        <p:grpSpPr>
          <a:xfrm>
            <a:off x="7768956" y="635000"/>
            <a:ext cx="4613544" cy="6096000"/>
            <a:chOff x="-76200" y="-63500"/>
            <a:chExt cx="4613542" cy="6096000"/>
          </a:xfrm>
        </p:grpSpPr>
        <p:pic>
          <p:nvPicPr>
            <p:cNvPr id="948" name="british museum 1.jpg"/>
            <p:cNvPicPr/>
            <p:nvPr/>
          </p:nvPicPr>
          <p:blipFill>
            <a:blip r:embed="rId2">
              <a:extLst/>
            </a:blip>
            <a:srcRect l="25064" r="24967"/>
            <a:stretch>
              <a:fillRect/>
            </a:stretch>
          </p:blipFill>
          <p:spPr>
            <a:xfrm>
              <a:off x="0" y="0"/>
              <a:ext cx="4473843" cy="5956300"/>
            </a:xfrm>
            <a:prstGeom prst="rect">
              <a:avLst/>
            </a:prstGeom>
            <a:ln>
              <a:noFill/>
            </a:ln>
            <a:effectLst/>
          </p:spPr>
        </p:pic>
        <p:pic>
          <p:nvPicPr>
            <p:cNvPr id="947" name="Picture 946"/>
            <p:cNvPicPr/>
            <p:nvPr/>
          </p:nvPicPr>
          <p:blipFill>
            <a:blip r:embed="rId3">
              <a:extLst/>
            </a:blip>
            <a:stretch>
              <a:fillRect/>
            </a:stretch>
          </p:blipFill>
          <p:spPr>
            <a:xfrm>
              <a:off x="-76200" y="-63500"/>
              <a:ext cx="4613543" cy="6096000"/>
            </a:xfrm>
            <a:prstGeom prst="rect">
              <a:avLst/>
            </a:prstGeom>
            <a:effectLst/>
          </p:spPr>
        </p:pic>
      </p:grpSp>
      <p:sp>
        <p:nvSpPr>
          <p:cNvPr id="950" name="Shape 950"/>
          <p:cNvSpPr/>
          <p:nvPr/>
        </p:nvSpPr>
        <p:spPr>
          <a:xfrm>
            <a:off x="1003300" y="2908300"/>
            <a:ext cx="6324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It was a great center of international commerce. Its Chambers of Commerce fixed prices and exchange rates for the commodities that arrived by caravan, wagon, and boat. We still use Babylon’s system of weights and measures today.</a:t>
            </a:r>
          </a:p>
        </p:txBody>
      </p:sp>
    </p:spTree>
  </p:cSld>
  <p:clrMapOvr>
    <a:masterClrMapping/>
  </p:clrMapOvr>
  <p:transition spd="med"/>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4" name="Group 954"/>
          <p:cNvGrpSpPr/>
          <p:nvPr/>
        </p:nvGrpSpPr>
        <p:grpSpPr>
          <a:xfrm>
            <a:off x="8318500" y="635000"/>
            <a:ext cx="4064000" cy="5364361"/>
            <a:chOff x="-76200" y="-63500"/>
            <a:chExt cx="4064000" cy="5364360"/>
          </a:xfrm>
        </p:grpSpPr>
        <p:pic>
          <p:nvPicPr>
            <p:cNvPr id="953" name="misc archaeology 4.jpg"/>
            <p:cNvPicPr/>
            <p:nvPr/>
          </p:nvPicPr>
          <p:blipFill>
            <a:blip r:embed="rId2">
              <a:extLst/>
            </a:blip>
            <a:srcRect l="51006" r="47"/>
            <a:stretch>
              <a:fillRect/>
            </a:stretch>
          </p:blipFill>
          <p:spPr>
            <a:xfrm>
              <a:off x="0" y="0"/>
              <a:ext cx="3924300" cy="5224661"/>
            </a:xfrm>
            <a:prstGeom prst="rect">
              <a:avLst/>
            </a:prstGeom>
            <a:ln>
              <a:noFill/>
            </a:ln>
            <a:effectLst/>
          </p:spPr>
        </p:pic>
        <p:pic>
          <p:nvPicPr>
            <p:cNvPr id="952" name="Picture 951"/>
            <p:cNvPicPr/>
            <p:nvPr/>
          </p:nvPicPr>
          <p:blipFill>
            <a:blip r:embed="rId3">
              <a:extLst/>
            </a:blip>
            <a:stretch>
              <a:fillRect/>
            </a:stretch>
          </p:blipFill>
          <p:spPr>
            <a:xfrm>
              <a:off x="-76200" y="-63500"/>
              <a:ext cx="4064000" cy="5364361"/>
            </a:xfrm>
            <a:prstGeom prst="rect">
              <a:avLst/>
            </a:prstGeom>
            <a:effectLst/>
          </p:spPr>
        </p:pic>
      </p:grpSp>
      <p:sp>
        <p:nvSpPr>
          <p:cNvPr id="955" name="Shape 955"/>
          <p:cNvSpPr/>
          <p:nvPr/>
        </p:nvSpPr>
        <p:spPr>
          <a:xfrm>
            <a:off x="1054100" y="-114300"/>
            <a:ext cx="57277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Babylon’s Walls</a:t>
            </a:r>
          </a:p>
        </p:txBody>
      </p:sp>
      <p:sp>
        <p:nvSpPr>
          <p:cNvPr id="956" name="Shape 956"/>
          <p:cNvSpPr/>
          <p:nvPr/>
        </p:nvSpPr>
        <p:spPr>
          <a:xfrm>
            <a:off x="1003300" y="3149600"/>
            <a:ext cx="7073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1" indent="0" defTabSz="578358">
              <a:lnSpc>
                <a:spcPct val="110000"/>
              </a:lnSpc>
              <a:defRPr sz="1800"/>
            </a:pPr>
            <a:r>
              <a:rPr sz="3564">
                <a:solidFill>
                  <a:srgbClr val="94E3FE"/>
                </a:solidFill>
                <a:latin typeface="+mj-lt"/>
                <a:ea typeface="+mj-ea"/>
                <a:cs typeface="+mj-cs"/>
                <a:sym typeface="Helvetica Neue Bold Condensed"/>
              </a:rPr>
              <a:t>Ancient Babylon’s walls were an amazing architectural feat. According to Herodotus (c. 450 BC), Babylon’s double walls were 56 miles long and at least 50 feet high. The outer wall was about 80 feet wide and a chariot drawn by four horses could easily turn around on the road that ran along the top.</a:t>
            </a:r>
          </a:p>
        </p:txBody>
      </p:sp>
    </p:spTree>
  </p:cSld>
  <p:clrMapOvr>
    <a:masterClrMapping/>
  </p:clrMapOvr>
  <p:transition spd="med"/>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 name="Shape 958"/>
          <p:cNvSpPr/>
          <p:nvPr/>
        </p:nvSpPr>
        <p:spPr>
          <a:xfrm>
            <a:off x="1003300" y="3810000"/>
            <a:ext cx="62611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Beyond the walls was a deep, brick-lined moat filled with water. Two hundred and fifty defensive towers were constructed along the walls and reached 10 feet above the wall. (The moats in this picture are from Caesarea Maritima in Israel.)</a:t>
            </a:r>
          </a:p>
        </p:txBody>
      </p:sp>
      <p:grpSp>
        <p:nvGrpSpPr>
          <p:cNvPr id="961" name="Group 961"/>
          <p:cNvGrpSpPr/>
          <p:nvPr/>
        </p:nvGrpSpPr>
        <p:grpSpPr>
          <a:xfrm>
            <a:off x="7311079" y="635000"/>
            <a:ext cx="5071421" cy="6705600"/>
            <a:chOff x="-76200" y="-63500"/>
            <a:chExt cx="5071419" cy="6705600"/>
          </a:xfrm>
        </p:grpSpPr>
        <p:pic>
          <p:nvPicPr>
            <p:cNvPr id="960" name="caesarea maritima 112.jpg"/>
            <p:cNvPicPr/>
            <p:nvPr/>
          </p:nvPicPr>
          <p:blipFill>
            <a:blip r:embed="rId2">
              <a:extLst/>
            </a:blip>
            <a:srcRect l="25069" r="24953"/>
            <a:stretch>
              <a:fillRect/>
            </a:stretch>
          </p:blipFill>
          <p:spPr>
            <a:xfrm>
              <a:off x="0" y="0"/>
              <a:ext cx="4931720" cy="6565900"/>
            </a:xfrm>
            <a:prstGeom prst="rect">
              <a:avLst/>
            </a:prstGeom>
            <a:ln>
              <a:noFill/>
            </a:ln>
            <a:effectLst/>
          </p:spPr>
        </p:pic>
        <p:pic>
          <p:nvPicPr>
            <p:cNvPr id="959" name="Picture 958"/>
            <p:cNvPicPr/>
            <p:nvPr/>
          </p:nvPicPr>
          <p:blipFill>
            <a:blip r:embed="rId3">
              <a:extLst/>
            </a:blip>
            <a:stretch>
              <a:fillRect/>
            </a:stretch>
          </p:blipFill>
          <p:spPr>
            <a:xfrm>
              <a:off x="-76200" y="-63500"/>
              <a:ext cx="5071420" cy="6705600"/>
            </a:xfrm>
            <a:prstGeom prst="rect">
              <a:avLst/>
            </a:prstGeom>
            <a:effectLst/>
          </p:spPr>
        </p:pic>
      </p:gr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889000" y="4673600"/>
            <a:ext cx="6591300" cy="4635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extra-biblical record of that time is a jumbled, contradictory mess and any real history is hidden deep beneath a slathering of pagan mythology.</a:t>
            </a:r>
          </a:p>
        </p:txBody>
      </p:sp>
      <p:grpSp>
        <p:nvGrpSpPr>
          <p:cNvPr id="169" name="Group 169"/>
          <p:cNvGrpSpPr/>
          <p:nvPr/>
        </p:nvGrpSpPr>
        <p:grpSpPr>
          <a:xfrm>
            <a:off x="8318500" y="635000"/>
            <a:ext cx="4064000" cy="5364361"/>
            <a:chOff x="-76200" y="-63500"/>
            <a:chExt cx="4064000" cy="5364360"/>
          </a:xfrm>
        </p:grpSpPr>
        <p:pic>
          <p:nvPicPr>
            <p:cNvPr id="168" name="British Museum misc 408.jpg"/>
            <p:cNvPicPr/>
            <p:nvPr/>
          </p:nvPicPr>
          <p:blipFill>
            <a:blip r:embed="rId2">
              <a:extLst/>
            </a:blip>
            <a:srcRect t="1760" b="25811"/>
            <a:stretch>
              <a:fillRect/>
            </a:stretch>
          </p:blipFill>
          <p:spPr>
            <a:xfrm>
              <a:off x="0" y="0"/>
              <a:ext cx="3924300" cy="5224661"/>
            </a:xfrm>
            <a:prstGeom prst="rect">
              <a:avLst/>
            </a:prstGeom>
            <a:ln>
              <a:noFill/>
            </a:ln>
            <a:effectLst/>
          </p:spPr>
        </p:pic>
        <p:pic>
          <p:nvPicPr>
            <p:cNvPr id="167" name="Picture 166"/>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5" name="Group 965"/>
          <p:cNvGrpSpPr/>
          <p:nvPr/>
        </p:nvGrpSpPr>
        <p:grpSpPr>
          <a:xfrm>
            <a:off x="6781800" y="1104900"/>
            <a:ext cx="5702300" cy="7545529"/>
            <a:chOff x="-76200" y="-63500"/>
            <a:chExt cx="5702300" cy="7545528"/>
          </a:xfrm>
        </p:grpSpPr>
        <p:pic>
          <p:nvPicPr>
            <p:cNvPr id="964" name="British musem assyria 56.jpg"/>
            <p:cNvPicPr/>
            <p:nvPr/>
          </p:nvPicPr>
          <p:blipFill>
            <a:blip r:embed="rId2">
              <a:extLst/>
            </a:blip>
            <a:srcRect t="1243" b="18213"/>
            <a:stretch>
              <a:fillRect/>
            </a:stretch>
          </p:blipFill>
          <p:spPr>
            <a:xfrm>
              <a:off x="0" y="0"/>
              <a:ext cx="5562600" cy="7405829"/>
            </a:xfrm>
            <a:prstGeom prst="rect">
              <a:avLst/>
            </a:prstGeom>
            <a:ln>
              <a:noFill/>
            </a:ln>
            <a:effectLst/>
          </p:spPr>
        </p:pic>
        <p:pic>
          <p:nvPicPr>
            <p:cNvPr id="963" name="Picture 962"/>
            <p:cNvPicPr/>
            <p:nvPr/>
          </p:nvPicPr>
          <p:blipFill>
            <a:blip r:embed="rId3">
              <a:extLst/>
            </a:blip>
            <a:stretch>
              <a:fillRect/>
            </a:stretch>
          </p:blipFill>
          <p:spPr>
            <a:xfrm>
              <a:off x="-76200" y="-63500"/>
              <a:ext cx="5702300" cy="7545529"/>
            </a:xfrm>
            <a:prstGeom prst="rect">
              <a:avLst/>
            </a:prstGeom>
            <a:effectLst/>
          </p:spPr>
        </p:pic>
      </p:grpSp>
      <p:sp>
        <p:nvSpPr>
          <p:cNvPr id="966" name="Shape 966"/>
          <p:cNvSpPr/>
          <p:nvPr/>
        </p:nvSpPr>
        <p:spPr>
          <a:xfrm>
            <a:off x="889000" y="5537200"/>
            <a:ext cx="5727700" cy="3771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There were many gates into the city with doors made of brass and iron (Isaiah 45:2). </a:t>
            </a:r>
          </a:p>
        </p:txBody>
      </p:sp>
    </p:spTree>
  </p:cSld>
  <p:clrMapOvr>
    <a:masterClrMapping/>
  </p:clrMapOvr>
  <p:transition spd="med"/>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0" name="Group 970"/>
          <p:cNvGrpSpPr/>
          <p:nvPr/>
        </p:nvGrpSpPr>
        <p:grpSpPr>
          <a:xfrm>
            <a:off x="8318500" y="635000"/>
            <a:ext cx="4064000" cy="5364361"/>
            <a:chOff x="-76200" y="-63500"/>
            <a:chExt cx="4064000" cy="5364360"/>
          </a:xfrm>
        </p:grpSpPr>
        <p:pic>
          <p:nvPicPr>
            <p:cNvPr id="969" name="misc archaeology 3.jpg"/>
            <p:cNvPicPr/>
            <p:nvPr/>
          </p:nvPicPr>
          <p:blipFill>
            <a:blip r:embed="rId2">
              <a:extLst/>
            </a:blip>
            <a:srcRect t="480" b="591"/>
            <a:stretch>
              <a:fillRect/>
            </a:stretch>
          </p:blipFill>
          <p:spPr>
            <a:xfrm>
              <a:off x="0" y="0"/>
              <a:ext cx="3924300" cy="5224661"/>
            </a:xfrm>
            <a:prstGeom prst="rect">
              <a:avLst/>
            </a:prstGeom>
            <a:ln>
              <a:noFill/>
            </a:ln>
            <a:effectLst/>
          </p:spPr>
        </p:pic>
        <p:pic>
          <p:nvPicPr>
            <p:cNvPr id="968" name="Picture 967"/>
            <p:cNvPicPr/>
            <p:nvPr/>
          </p:nvPicPr>
          <p:blipFill>
            <a:blip r:embed="rId3">
              <a:extLst/>
            </a:blip>
            <a:stretch>
              <a:fillRect/>
            </a:stretch>
          </p:blipFill>
          <p:spPr>
            <a:xfrm>
              <a:off x="-76200" y="-63500"/>
              <a:ext cx="4064000" cy="5364361"/>
            </a:xfrm>
            <a:prstGeom prst="rect">
              <a:avLst/>
            </a:prstGeom>
            <a:effectLst/>
          </p:spPr>
        </p:pic>
      </p:grpSp>
      <p:sp>
        <p:nvSpPr>
          <p:cNvPr id="971" name="Shape 971"/>
          <p:cNvSpPr/>
          <p:nvPr/>
        </p:nvSpPr>
        <p:spPr>
          <a:xfrm>
            <a:off x="1041400" y="457200"/>
            <a:ext cx="57277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Ishtar Gate</a:t>
            </a:r>
          </a:p>
        </p:txBody>
      </p:sp>
      <p:sp>
        <p:nvSpPr>
          <p:cNvPr id="972" name="Shape 972"/>
          <p:cNvSpPr/>
          <p:nvPr/>
        </p:nvSpPr>
        <p:spPr>
          <a:xfrm>
            <a:off x="990600" y="37592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most important was the monumental Ishtar Gate, which has been reconstructed at the Berlin Museum using excavated bricks.</a:t>
            </a:r>
          </a:p>
        </p:txBody>
      </p:sp>
    </p:spTree>
  </p:cSld>
  <p:clrMapOvr>
    <a:masterClrMapping/>
  </p:clrMapOvr>
  <p:transition spd="med"/>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 name="babylon ishtar gates 2.jpg"/>
          <p:cNvPicPr/>
          <p:nvPr/>
        </p:nvPicPr>
        <p:blipFill>
          <a:blip r:embed="rId2">
            <a:extLst/>
          </a:blip>
          <a:stretch>
            <a:fillRect/>
          </a:stretch>
        </p:blipFill>
        <p:spPr>
          <a:xfrm>
            <a:off x="0" y="0"/>
            <a:ext cx="13021734" cy="9766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6" name="istanbul archaeological museum (8).jpg"/>
          <p:cNvPicPr/>
          <p:nvPr/>
        </p:nvPicPr>
        <p:blipFill>
          <a:blip r:embed="rId2">
            <a:extLst/>
          </a:blip>
          <a:stretch>
            <a:fillRect/>
          </a:stretch>
        </p:blipFill>
        <p:spPr>
          <a:xfrm>
            <a:off x="574999" y="1447800"/>
            <a:ext cx="11845353" cy="7835900"/>
          </a:xfrm>
          <a:prstGeom prst="rect">
            <a:avLst/>
          </a:prstGeom>
          <a:ln w="12700">
            <a:miter lim="400000"/>
          </a:ln>
        </p:spPr>
      </p:pic>
      <p:sp>
        <p:nvSpPr>
          <p:cNvPr id="977" name="Shape 977"/>
          <p:cNvSpPr/>
          <p:nvPr/>
        </p:nvSpPr>
        <p:spPr>
          <a:xfrm>
            <a:off x="635000" y="609600"/>
            <a:ext cx="11709400" cy="2019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FFFFFF"/>
                </a:solidFill>
                <a:latin typeface="+mj-lt"/>
                <a:ea typeface="+mj-ea"/>
                <a:cs typeface="+mj-cs"/>
                <a:sym typeface="Helvetica Neue Bold Condensed"/>
              </a:rPr>
              <a:t>The gate was named for the goddess Ishtar and her symbol the lion was featured prominently.</a:t>
            </a:r>
          </a:p>
        </p:txBody>
      </p:sp>
    </p:spTree>
  </p:cSld>
  <p:clrMapOvr>
    <a:masterClrMapping/>
  </p:clrMapOvr>
  <p:transition spd="med"/>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9" name="istanbul archaeological museum (13).jpg"/>
          <p:cNvPicPr/>
          <p:nvPr/>
        </p:nvPicPr>
        <p:blipFill>
          <a:blip r:embed="rId2">
            <a:extLst/>
          </a:blip>
          <a:stretch>
            <a:fillRect/>
          </a:stretch>
        </p:blipFill>
        <p:spPr>
          <a:xfrm>
            <a:off x="571061" y="736600"/>
            <a:ext cx="11849539" cy="8280400"/>
          </a:xfrm>
          <a:prstGeom prst="rect">
            <a:avLst/>
          </a:prstGeom>
          <a:ln w="12700">
            <a:miter lim="400000"/>
          </a:ln>
        </p:spPr>
      </p:pic>
      <p:sp>
        <p:nvSpPr>
          <p:cNvPr id="980" name="Shape 980"/>
          <p:cNvSpPr/>
          <p:nvPr/>
        </p:nvSpPr>
        <p:spPr>
          <a:xfrm>
            <a:off x="1181100" y="1231900"/>
            <a:ext cx="4699000" cy="2908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FFFFFF"/>
                </a:solidFill>
                <a:latin typeface="+mj-lt"/>
                <a:ea typeface="+mj-ea"/>
                <a:cs typeface="+mj-cs"/>
                <a:sym typeface="Helvetica Neue Bold Condensed"/>
              </a:rPr>
              <a:t>The gate also featured the symbol for the god Adad (a bull)</a:t>
            </a:r>
          </a:p>
        </p:txBody>
      </p:sp>
    </p:spTree>
  </p:cSld>
  <p:clrMapOvr>
    <a:masterClrMapping/>
  </p:clrMapOvr>
  <p:transition spd="med"/>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2" name="istanbul archaeological museum (17).jpg"/>
          <p:cNvPicPr/>
          <p:nvPr/>
        </p:nvPicPr>
        <p:blipFill>
          <a:blip r:embed="rId2">
            <a:extLst/>
          </a:blip>
          <a:stretch>
            <a:fillRect/>
          </a:stretch>
        </p:blipFill>
        <p:spPr>
          <a:xfrm>
            <a:off x="571500" y="957414"/>
            <a:ext cx="11861800" cy="7829126"/>
          </a:xfrm>
          <a:prstGeom prst="rect">
            <a:avLst/>
          </a:prstGeom>
          <a:ln w="12700">
            <a:miter lim="400000"/>
          </a:ln>
        </p:spPr>
      </p:pic>
      <p:sp>
        <p:nvSpPr>
          <p:cNvPr id="983" name="Shape 983"/>
          <p:cNvSpPr/>
          <p:nvPr/>
        </p:nvSpPr>
        <p:spPr>
          <a:xfrm>
            <a:off x="4318000" y="1358900"/>
            <a:ext cx="4699000" cy="1409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FFFFFF"/>
                </a:solidFill>
                <a:latin typeface="+mj-lt"/>
                <a:ea typeface="+mj-ea"/>
                <a:cs typeface="+mj-cs"/>
                <a:sym typeface="Helvetica Neue Bold Condensed"/>
              </a:rPr>
              <a:t>And Marduk (a dragon)</a:t>
            </a:r>
          </a:p>
        </p:txBody>
      </p:sp>
    </p:spTree>
  </p:cSld>
  <p:clrMapOvr>
    <a:masterClrMapping/>
  </p:clrMapOvr>
  <p:transition spd="med"/>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 name="Shape 985"/>
          <p:cNvSpPr/>
          <p:nvPr/>
        </p:nvSpPr>
        <p:spPr>
          <a:xfrm>
            <a:off x="939800" y="469900"/>
            <a:ext cx="57277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Procession Way</a:t>
            </a:r>
          </a:p>
        </p:txBody>
      </p:sp>
      <p:sp>
        <p:nvSpPr>
          <p:cNvPr id="986" name="Shape 986"/>
          <p:cNvSpPr/>
          <p:nvPr/>
        </p:nvSpPr>
        <p:spPr>
          <a:xfrm>
            <a:off x="889000" y="3810000"/>
            <a:ext cx="6108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Beyond the gate was the Procession Way, which was an eleveated causeway. It was at least 50 feet wide and ran from the Ishtar Gate to the Tower of Babel.</a:t>
            </a:r>
          </a:p>
        </p:txBody>
      </p:sp>
      <p:grpSp>
        <p:nvGrpSpPr>
          <p:cNvPr id="989" name="Group 989"/>
          <p:cNvGrpSpPr/>
          <p:nvPr/>
        </p:nvGrpSpPr>
        <p:grpSpPr>
          <a:xfrm>
            <a:off x="7129837" y="635000"/>
            <a:ext cx="5252664" cy="6946900"/>
            <a:chOff x="-76200" y="-63500"/>
            <a:chExt cx="5252663" cy="6946900"/>
          </a:xfrm>
        </p:grpSpPr>
        <p:pic>
          <p:nvPicPr>
            <p:cNvPr id="988" name="babylon procession way.jpg"/>
            <p:cNvPicPr/>
            <p:nvPr/>
          </p:nvPicPr>
          <p:blipFill>
            <a:blip r:embed="rId2">
              <a:extLst/>
            </a:blip>
            <a:srcRect l="21877" r="21789"/>
            <a:stretch>
              <a:fillRect/>
            </a:stretch>
          </p:blipFill>
          <p:spPr>
            <a:xfrm>
              <a:off x="0" y="0"/>
              <a:ext cx="5112964" cy="6807200"/>
            </a:xfrm>
            <a:prstGeom prst="rect">
              <a:avLst/>
            </a:prstGeom>
            <a:ln>
              <a:noFill/>
            </a:ln>
            <a:effectLst/>
          </p:spPr>
        </p:pic>
        <p:pic>
          <p:nvPicPr>
            <p:cNvPr id="987" name="Picture 986"/>
            <p:cNvPicPr/>
            <p:nvPr/>
          </p:nvPicPr>
          <p:blipFill>
            <a:blip r:embed="rId3">
              <a:extLst/>
            </a:blip>
            <a:stretch>
              <a:fillRect/>
            </a:stretch>
          </p:blipFill>
          <p:spPr>
            <a:xfrm>
              <a:off x="-76200" y="-63500"/>
              <a:ext cx="5252664" cy="6946900"/>
            </a:xfrm>
            <a:prstGeom prst="rect">
              <a:avLst/>
            </a:prstGeom>
            <a:effectLst/>
          </p:spPr>
        </p:pic>
      </p:grpSp>
    </p:spTree>
  </p:cSld>
  <p:clrMapOvr>
    <a:masterClrMapping/>
  </p:clrMapOvr>
  <p:transition spd="med"/>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3" name="Group 993"/>
          <p:cNvGrpSpPr/>
          <p:nvPr/>
        </p:nvGrpSpPr>
        <p:grpSpPr>
          <a:xfrm>
            <a:off x="7129837" y="635000"/>
            <a:ext cx="5252664" cy="6946900"/>
            <a:chOff x="-76200" y="-63500"/>
            <a:chExt cx="5252663" cy="6946900"/>
          </a:xfrm>
        </p:grpSpPr>
        <p:pic>
          <p:nvPicPr>
            <p:cNvPr id="992" name="babylon procession way.jpg"/>
            <p:cNvPicPr/>
            <p:nvPr/>
          </p:nvPicPr>
          <p:blipFill>
            <a:blip r:embed="rId2">
              <a:extLst/>
            </a:blip>
            <a:srcRect l="21877" r="21789"/>
            <a:stretch>
              <a:fillRect/>
            </a:stretch>
          </p:blipFill>
          <p:spPr>
            <a:xfrm>
              <a:off x="0" y="0"/>
              <a:ext cx="5112964" cy="6807200"/>
            </a:xfrm>
            <a:prstGeom prst="rect">
              <a:avLst/>
            </a:prstGeom>
            <a:ln>
              <a:noFill/>
            </a:ln>
            <a:effectLst/>
          </p:spPr>
        </p:pic>
        <p:pic>
          <p:nvPicPr>
            <p:cNvPr id="991" name="Picture 990"/>
            <p:cNvPicPr/>
            <p:nvPr/>
          </p:nvPicPr>
          <p:blipFill>
            <a:blip r:embed="rId3">
              <a:extLst/>
            </a:blip>
            <a:stretch>
              <a:fillRect/>
            </a:stretch>
          </p:blipFill>
          <p:spPr>
            <a:xfrm>
              <a:off x="-76200" y="-63500"/>
              <a:ext cx="5252664" cy="6946900"/>
            </a:xfrm>
            <a:prstGeom prst="rect">
              <a:avLst/>
            </a:prstGeom>
            <a:effectLst/>
          </p:spPr>
        </p:pic>
      </p:grpSp>
      <p:sp>
        <p:nvSpPr>
          <p:cNvPr id="994" name="Shape 994"/>
          <p:cNvSpPr/>
          <p:nvPr/>
        </p:nvSpPr>
        <p:spPr>
          <a:xfrm>
            <a:off x="889000" y="3810000"/>
            <a:ext cx="61341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It was lined on both sides with walls covered with blue, yellow, white, and black tiles forming bold designs and with images of life-sized lions.</a:t>
            </a:r>
          </a:p>
        </p:txBody>
      </p:sp>
    </p:spTree>
  </p:cSld>
  <p:clrMapOvr>
    <a:masterClrMapping/>
  </p:clrMapOvr>
  <p:transition spd="med"/>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6" name="istanbul archaeological museum (4).jpg"/>
          <p:cNvPicPr/>
          <p:nvPr/>
        </p:nvPicPr>
        <p:blipFill>
          <a:blip r:embed="rId2">
            <a:extLst/>
          </a:blip>
          <a:stretch>
            <a:fillRect/>
          </a:stretch>
        </p:blipFill>
        <p:spPr>
          <a:xfrm>
            <a:off x="508000" y="1054100"/>
            <a:ext cx="11980642" cy="7632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0" name="Group 1000"/>
          <p:cNvGrpSpPr/>
          <p:nvPr/>
        </p:nvGrpSpPr>
        <p:grpSpPr>
          <a:xfrm>
            <a:off x="8318500" y="635000"/>
            <a:ext cx="4064000" cy="5364361"/>
            <a:chOff x="-76200" y="-63500"/>
            <a:chExt cx="4064000" cy="5364360"/>
          </a:xfrm>
        </p:grpSpPr>
        <p:pic>
          <p:nvPicPr>
            <p:cNvPr id="999" name="babylon procession way.jpg"/>
            <p:cNvPicPr/>
            <p:nvPr/>
          </p:nvPicPr>
          <p:blipFill>
            <a:blip r:embed="rId2">
              <a:extLst/>
            </a:blip>
            <a:srcRect l="21877" r="21789"/>
            <a:stretch>
              <a:fillRect/>
            </a:stretch>
          </p:blipFill>
          <p:spPr>
            <a:xfrm>
              <a:off x="0" y="0"/>
              <a:ext cx="3924300" cy="5224661"/>
            </a:xfrm>
            <a:prstGeom prst="rect">
              <a:avLst/>
            </a:prstGeom>
            <a:ln>
              <a:noFill/>
            </a:ln>
            <a:effectLst/>
          </p:spPr>
        </p:pic>
        <p:pic>
          <p:nvPicPr>
            <p:cNvPr id="998" name="Picture 997"/>
            <p:cNvPicPr/>
            <p:nvPr/>
          </p:nvPicPr>
          <p:blipFill>
            <a:blip r:embed="rId3">
              <a:extLst/>
            </a:blip>
            <a:stretch>
              <a:fillRect/>
            </a:stretch>
          </p:blipFill>
          <p:spPr>
            <a:xfrm>
              <a:off x="-76200" y="-63500"/>
              <a:ext cx="4064000" cy="5364361"/>
            </a:xfrm>
            <a:prstGeom prst="rect">
              <a:avLst/>
            </a:prstGeom>
            <a:effectLst/>
          </p:spPr>
        </p:pic>
      </p:grpSp>
      <p:sp>
        <p:nvSpPr>
          <p:cNvPr id="1001" name="Shape 1001"/>
          <p:cNvSpPr/>
          <p:nvPr/>
        </p:nvSpPr>
        <p:spPr>
          <a:xfrm>
            <a:off x="1092200" y="3352800"/>
            <a:ext cx="6311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78358">
              <a:lnSpc>
                <a:spcPct val="110000"/>
              </a:lnSpc>
              <a:defRPr sz="1800"/>
            </a:pPr>
            <a:r>
              <a:rPr sz="3564">
                <a:solidFill>
                  <a:srgbClr val="94E3FE"/>
                </a:solidFill>
                <a:latin typeface="+mj-lt"/>
                <a:ea typeface="+mj-ea"/>
                <a:cs typeface="+mj-cs"/>
                <a:sym typeface="Helvetica Neue Bold Condensed"/>
              </a:rPr>
              <a:t>It was used for the procession of the gods on New Year’s day and for military processions. Captive Jews and artifacts from Solomon’s Temple were probably carried in procession under the Ishtar Gate and down this causeway after the destruction of Jerusalem.</a:t>
            </a: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Bible says that Nimrod was a “mighty one in the earth” describing his prominence. He was the first leader of an anti-God confederacy, the first ruler of a humanistic empire, the forerunner of the end-times antichrist.</a:t>
            </a:r>
          </a:p>
        </p:txBody>
      </p:sp>
      <p:grpSp>
        <p:nvGrpSpPr>
          <p:cNvPr id="174" name="Group 174"/>
          <p:cNvGrpSpPr/>
          <p:nvPr/>
        </p:nvGrpSpPr>
        <p:grpSpPr>
          <a:xfrm>
            <a:off x="8318500" y="635000"/>
            <a:ext cx="4064000" cy="5364361"/>
            <a:chOff x="-76200" y="-63500"/>
            <a:chExt cx="4064000" cy="5364360"/>
          </a:xfrm>
        </p:grpSpPr>
        <p:pic>
          <p:nvPicPr>
            <p:cNvPr id="173" name="nimrod.jpg"/>
            <p:cNvPicPr/>
            <p:nvPr/>
          </p:nvPicPr>
          <p:blipFill>
            <a:blip r:embed="rId2">
              <a:extLst/>
            </a:blip>
            <a:srcRect t="460" b="4742"/>
            <a:stretch>
              <a:fillRect/>
            </a:stretch>
          </p:blipFill>
          <p:spPr>
            <a:xfrm>
              <a:off x="0" y="0"/>
              <a:ext cx="3924300" cy="5224661"/>
            </a:xfrm>
            <a:prstGeom prst="rect">
              <a:avLst/>
            </a:prstGeom>
            <a:ln>
              <a:noFill/>
            </a:ln>
            <a:effectLst/>
          </p:spPr>
        </p:pic>
        <p:pic>
          <p:nvPicPr>
            <p:cNvPr id="172" name="Picture 171"/>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5" name="Group 1005"/>
          <p:cNvGrpSpPr/>
          <p:nvPr/>
        </p:nvGrpSpPr>
        <p:grpSpPr>
          <a:xfrm>
            <a:off x="8318500" y="635000"/>
            <a:ext cx="4064000" cy="5364361"/>
            <a:chOff x="-76200" y="-63500"/>
            <a:chExt cx="4064000" cy="5364360"/>
          </a:xfrm>
        </p:grpSpPr>
        <p:pic>
          <p:nvPicPr>
            <p:cNvPr id="1004" name="misc archaeology 3.jpg"/>
            <p:cNvPicPr/>
            <p:nvPr/>
          </p:nvPicPr>
          <p:blipFill>
            <a:blip r:embed="rId2">
              <a:extLst/>
            </a:blip>
            <a:srcRect l="1458" r="42208"/>
            <a:stretch>
              <a:fillRect/>
            </a:stretch>
          </p:blipFill>
          <p:spPr>
            <a:xfrm>
              <a:off x="0" y="0"/>
              <a:ext cx="3924300" cy="5224661"/>
            </a:xfrm>
            <a:prstGeom prst="rect">
              <a:avLst/>
            </a:prstGeom>
            <a:ln>
              <a:noFill/>
            </a:ln>
            <a:effectLst/>
          </p:spPr>
        </p:pic>
        <p:pic>
          <p:nvPicPr>
            <p:cNvPr id="1003" name="Picture 1002"/>
            <p:cNvPicPr/>
            <p:nvPr/>
          </p:nvPicPr>
          <p:blipFill>
            <a:blip r:embed="rId3">
              <a:extLst/>
            </a:blip>
            <a:stretch>
              <a:fillRect/>
            </a:stretch>
          </p:blipFill>
          <p:spPr>
            <a:xfrm>
              <a:off x="-76200" y="-63500"/>
              <a:ext cx="4064000" cy="5364361"/>
            </a:xfrm>
            <a:prstGeom prst="rect">
              <a:avLst/>
            </a:prstGeom>
            <a:effectLst/>
          </p:spPr>
        </p:pic>
      </p:grpSp>
      <p:sp>
        <p:nvSpPr>
          <p:cNvPr id="1006" name="Shape 1006"/>
          <p:cNvSpPr/>
          <p:nvPr/>
        </p:nvSpPr>
        <p:spPr>
          <a:xfrm>
            <a:off x="952500" y="444500"/>
            <a:ext cx="57277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Babylon’s Bridge</a:t>
            </a:r>
          </a:p>
        </p:txBody>
      </p:sp>
      <p:sp>
        <p:nvSpPr>
          <p:cNvPr id="1007" name="Shape 1007"/>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A branch of the Euphrates ran through the city, dividing the old city from Nebuchadnezzar’s new city, and a beautiful bridge connected the two parts of the city. </a:t>
            </a:r>
          </a:p>
        </p:txBody>
      </p:sp>
    </p:spTree>
  </p:cSld>
  <p:clrMapOvr>
    <a:masterClrMapping/>
  </p:clrMapOvr>
  <p:transition spd="med"/>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1" name="Group 1011"/>
          <p:cNvGrpSpPr/>
          <p:nvPr/>
        </p:nvGrpSpPr>
        <p:grpSpPr>
          <a:xfrm>
            <a:off x="8318500" y="635000"/>
            <a:ext cx="4064000" cy="5364361"/>
            <a:chOff x="-76200" y="-63500"/>
            <a:chExt cx="4064000" cy="5364360"/>
          </a:xfrm>
        </p:grpSpPr>
        <p:pic>
          <p:nvPicPr>
            <p:cNvPr id="1010" name="misc archaeology 3.jpg"/>
            <p:cNvPicPr/>
            <p:nvPr/>
          </p:nvPicPr>
          <p:blipFill>
            <a:blip r:embed="rId2">
              <a:extLst/>
            </a:blip>
            <a:srcRect l="21877" r="21789"/>
            <a:stretch>
              <a:fillRect/>
            </a:stretch>
          </p:blipFill>
          <p:spPr>
            <a:xfrm>
              <a:off x="0" y="0"/>
              <a:ext cx="3924300" cy="5224661"/>
            </a:xfrm>
            <a:prstGeom prst="rect">
              <a:avLst/>
            </a:prstGeom>
            <a:ln>
              <a:noFill/>
            </a:ln>
            <a:effectLst/>
          </p:spPr>
        </p:pic>
        <p:pic>
          <p:nvPicPr>
            <p:cNvPr id="1009" name="Picture 1008"/>
            <p:cNvPicPr/>
            <p:nvPr/>
          </p:nvPicPr>
          <p:blipFill>
            <a:blip r:embed="rId3">
              <a:extLst/>
            </a:blip>
            <a:stretch>
              <a:fillRect/>
            </a:stretch>
          </p:blipFill>
          <p:spPr>
            <a:xfrm>
              <a:off x="-76200" y="-63500"/>
              <a:ext cx="4064000" cy="5364361"/>
            </a:xfrm>
            <a:prstGeom prst="rect">
              <a:avLst/>
            </a:prstGeom>
            <a:effectLst/>
          </p:spPr>
        </p:pic>
      </p:grpSp>
      <p:sp>
        <p:nvSpPr>
          <p:cNvPr id="1012" name="Shape 1012"/>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dirty="0">
                <a:solidFill>
                  <a:srgbClr val="94E3FE"/>
                </a:solidFill>
                <a:latin typeface="+mj-lt"/>
                <a:ea typeface="+mj-ea"/>
                <a:cs typeface="+mj-cs"/>
                <a:sym typeface="Helvetica Neue Bold Condensed"/>
              </a:rPr>
              <a:t>Nebuchadnezzar built a grand palace made of marble, rare wood, and bronze and decorated with gold, silver, precious stones, and colorful tiles. He called it the “shining residence, the dwelling majesty” and referred to it as “</a:t>
            </a:r>
            <a:r>
              <a:rPr sz="3600" dirty="0" err="1">
                <a:solidFill>
                  <a:srgbClr val="94E3FE"/>
                </a:solidFill>
                <a:latin typeface="+mj-lt"/>
                <a:ea typeface="+mj-ea"/>
                <a:cs typeface="+mj-cs"/>
                <a:sym typeface="Helvetica Neue Bold Condensed"/>
              </a:rPr>
              <a:t>mountainlike</a:t>
            </a:r>
            <a:r>
              <a:rPr sz="3600" dirty="0">
                <a:solidFill>
                  <a:srgbClr val="94E3FE"/>
                </a:solidFill>
                <a:latin typeface="+mj-lt"/>
                <a:ea typeface="+mj-ea"/>
                <a:cs typeface="+mj-cs"/>
                <a:sym typeface="Helvetica Neue Bold Condensed"/>
              </a:rPr>
              <a:t>.”</a:t>
            </a:r>
          </a:p>
        </p:txBody>
      </p:sp>
      <p:sp>
        <p:nvSpPr>
          <p:cNvPr id="1013" name="Shape 1013"/>
          <p:cNvSpPr/>
          <p:nvPr/>
        </p:nvSpPr>
        <p:spPr>
          <a:xfrm>
            <a:off x="952500" y="457200"/>
            <a:ext cx="7108288"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dirty="0">
                <a:solidFill>
                  <a:srgbClr val="DEDDDE"/>
                </a:solidFill>
              </a:rPr>
              <a:t>Nebuchadnezzar’s Palace</a:t>
            </a:r>
          </a:p>
        </p:txBody>
      </p:sp>
    </p:spTree>
  </p:cSld>
  <p:clrMapOvr>
    <a:masterClrMapping/>
  </p:clrMapOvr>
  <p:transition spd="med"/>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7" name="Group 1017"/>
          <p:cNvGrpSpPr/>
          <p:nvPr/>
        </p:nvGrpSpPr>
        <p:grpSpPr>
          <a:xfrm>
            <a:off x="8318500" y="635000"/>
            <a:ext cx="4064000" cy="5364361"/>
            <a:chOff x="-76200" y="-63500"/>
            <a:chExt cx="4064000" cy="5364360"/>
          </a:xfrm>
        </p:grpSpPr>
        <p:pic>
          <p:nvPicPr>
            <p:cNvPr id="1016" name="misc archaeology 3.jpg"/>
            <p:cNvPicPr/>
            <p:nvPr/>
          </p:nvPicPr>
          <p:blipFill>
            <a:blip r:embed="rId2">
              <a:extLst/>
            </a:blip>
            <a:srcRect l="43936"/>
            <a:stretch>
              <a:fillRect/>
            </a:stretch>
          </p:blipFill>
          <p:spPr>
            <a:xfrm>
              <a:off x="0" y="0"/>
              <a:ext cx="3905514" cy="5224661"/>
            </a:xfrm>
            <a:prstGeom prst="rect">
              <a:avLst/>
            </a:prstGeom>
            <a:ln>
              <a:noFill/>
            </a:ln>
            <a:effectLst/>
          </p:spPr>
        </p:pic>
        <p:pic>
          <p:nvPicPr>
            <p:cNvPr id="1015" name="Picture 1014"/>
            <p:cNvPicPr/>
            <p:nvPr/>
          </p:nvPicPr>
          <p:blipFill>
            <a:blip r:embed="rId3">
              <a:extLst/>
            </a:blip>
            <a:stretch>
              <a:fillRect/>
            </a:stretch>
          </p:blipFill>
          <p:spPr>
            <a:xfrm>
              <a:off x="-76200" y="-63500"/>
              <a:ext cx="4064000" cy="5364361"/>
            </a:xfrm>
            <a:prstGeom prst="rect">
              <a:avLst/>
            </a:prstGeom>
            <a:effectLst/>
          </p:spPr>
        </p:pic>
      </p:grpSp>
      <p:sp>
        <p:nvSpPr>
          <p:cNvPr id="1018" name="Shape 1018"/>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Nebuchadnezzar built the renowned Hanging Gardens as a gift to one of his wives, the daughter of the king of the Medes. She was from the mountains and was depressed by living on the flat Babylonian plains.</a:t>
            </a:r>
          </a:p>
        </p:txBody>
      </p:sp>
      <p:sp>
        <p:nvSpPr>
          <p:cNvPr id="1019" name="Shape 1019"/>
          <p:cNvSpPr/>
          <p:nvPr/>
        </p:nvSpPr>
        <p:spPr>
          <a:xfrm>
            <a:off x="927100" y="457200"/>
            <a:ext cx="63881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Hanging Gardens</a:t>
            </a:r>
          </a:p>
        </p:txBody>
      </p:sp>
    </p:spTree>
  </p:cSld>
  <p:clrMapOvr>
    <a:masterClrMapping/>
  </p:clrMapOvr>
  <p:transition spd="med"/>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1" name="Shape 1021"/>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king built her an artificial mountain complete with a forest and glorious gardens which hung over the heads of the Babylonian citizens. </a:t>
            </a:r>
          </a:p>
        </p:txBody>
      </p:sp>
      <p:grpSp>
        <p:nvGrpSpPr>
          <p:cNvPr id="1024" name="Group 1024"/>
          <p:cNvGrpSpPr/>
          <p:nvPr/>
        </p:nvGrpSpPr>
        <p:grpSpPr>
          <a:xfrm>
            <a:off x="8837338" y="635000"/>
            <a:ext cx="3545163" cy="4673600"/>
            <a:chOff x="-76200" y="-63500"/>
            <a:chExt cx="3545162" cy="4673600"/>
          </a:xfrm>
        </p:grpSpPr>
        <p:pic>
          <p:nvPicPr>
            <p:cNvPr id="1023" name="Babylon hanging gardens 2.jpg"/>
            <p:cNvPicPr/>
            <p:nvPr/>
          </p:nvPicPr>
          <p:blipFill>
            <a:blip r:embed="rId2">
              <a:extLst/>
            </a:blip>
            <a:srcRect l="25167" r="25300"/>
            <a:stretch>
              <a:fillRect/>
            </a:stretch>
          </p:blipFill>
          <p:spPr>
            <a:xfrm>
              <a:off x="0" y="0"/>
              <a:ext cx="3405463" cy="4533900"/>
            </a:xfrm>
            <a:prstGeom prst="rect">
              <a:avLst/>
            </a:prstGeom>
            <a:ln>
              <a:noFill/>
            </a:ln>
            <a:effectLst/>
          </p:spPr>
        </p:pic>
        <p:pic>
          <p:nvPicPr>
            <p:cNvPr id="1022" name="Picture 1021"/>
            <p:cNvPicPr/>
            <p:nvPr/>
          </p:nvPicPr>
          <p:blipFill>
            <a:blip r:embed="rId3">
              <a:extLst/>
            </a:blip>
            <a:stretch>
              <a:fillRect/>
            </a:stretch>
          </p:blipFill>
          <p:spPr>
            <a:xfrm>
              <a:off x="-76200" y="-63500"/>
              <a:ext cx="3545163" cy="4673600"/>
            </a:xfrm>
            <a:prstGeom prst="rect">
              <a:avLst/>
            </a:prstGeom>
            <a:effectLst/>
          </p:spPr>
        </p:pic>
      </p:grpSp>
    </p:spTree>
  </p:cSld>
  <p:clrMapOvr>
    <a:masterClrMapping/>
  </p:clrMapOvr>
  <p:transition spd="med"/>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Shape 1026"/>
          <p:cNvSpPr/>
          <p:nvPr/>
        </p:nvSpPr>
        <p:spPr>
          <a:xfrm>
            <a:off x="825500" y="31877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1" indent="0" defTabSz="578358">
              <a:lnSpc>
                <a:spcPct val="110000"/>
              </a:lnSpc>
              <a:defRPr sz="1800"/>
            </a:pPr>
            <a:r>
              <a:rPr sz="3564">
                <a:solidFill>
                  <a:srgbClr val="94E3FE"/>
                </a:solidFill>
                <a:latin typeface="+mj-lt"/>
                <a:ea typeface="+mj-ea"/>
                <a:cs typeface="+mj-cs"/>
                <a:sym typeface="Helvetica Neue Bold Condensed"/>
              </a:rPr>
              <a:t>Greek historian Diodorus Siculus said the gardens were 400 feet square and more than 80 feet high. Strabo said the structure was made with baked brick and bitumen and consisted of a series of vaulted terraces resting on cube-shaped pillars that were hollow and filled with earth to allow for the growth of the largest trees. </a:t>
            </a:r>
          </a:p>
        </p:txBody>
      </p:sp>
      <p:grpSp>
        <p:nvGrpSpPr>
          <p:cNvPr id="1029" name="Group 1029"/>
          <p:cNvGrpSpPr/>
          <p:nvPr/>
        </p:nvGrpSpPr>
        <p:grpSpPr>
          <a:xfrm>
            <a:off x="8318500" y="635000"/>
            <a:ext cx="4064000" cy="5364361"/>
            <a:chOff x="-76200" y="-63500"/>
            <a:chExt cx="4064000" cy="5364360"/>
          </a:xfrm>
        </p:grpSpPr>
        <p:pic>
          <p:nvPicPr>
            <p:cNvPr id="1028" name="misc archaeology 3.jpg"/>
            <p:cNvPicPr/>
            <p:nvPr/>
          </p:nvPicPr>
          <p:blipFill>
            <a:blip r:embed="rId2">
              <a:extLst/>
            </a:blip>
            <a:srcRect l="43936"/>
            <a:stretch>
              <a:fillRect/>
            </a:stretch>
          </p:blipFill>
          <p:spPr>
            <a:xfrm>
              <a:off x="0" y="0"/>
              <a:ext cx="3905514" cy="5224661"/>
            </a:xfrm>
            <a:prstGeom prst="rect">
              <a:avLst/>
            </a:prstGeom>
            <a:ln>
              <a:noFill/>
            </a:ln>
            <a:effectLst/>
          </p:spPr>
        </p:pic>
        <p:pic>
          <p:nvPicPr>
            <p:cNvPr id="1027" name="Picture 1026"/>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Shape 1031"/>
          <p:cNvSpPr/>
          <p:nvPr/>
        </p:nvSpPr>
        <p:spPr>
          <a:xfrm>
            <a:off x="889000" y="5232400"/>
            <a:ext cx="7340600" cy="4076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top of the gardens was roofed and ascent was made by stairs. </a:t>
            </a:r>
          </a:p>
        </p:txBody>
      </p:sp>
      <p:grpSp>
        <p:nvGrpSpPr>
          <p:cNvPr id="1034" name="Group 1034"/>
          <p:cNvGrpSpPr/>
          <p:nvPr/>
        </p:nvGrpSpPr>
        <p:grpSpPr>
          <a:xfrm>
            <a:off x="8318500" y="635000"/>
            <a:ext cx="4064000" cy="5364361"/>
            <a:chOff x="-76200" y="-63500"/>
            <a:chExt cx="4064000" cy="5364360"/>
          </a:xfrm>
        </p:grpSpPr>
        <p:pic>
          <p:nvPicPr>
            <p:cNvPr id="1033" name="misc archaeology 3.jpg"/>
            <p:cNvPicPr/>
            <p:nvPr/>
          </p:nvPicPr>
          <p:blipFill>
            <a:blip r:embed="rId2">
              <a:extLst/>
            </a:blip>
            <a:srcRect l="43936"/>
            <a:stretch>
              <a:fillRect/>
            </a:stretch>
          </p:blipFill>
          <p:spPr>
            <a:xfrm>
              <a:off x="0" y="0"/>
              <a:ext cx="3905514" cy="5224661"/>
            </a:xfrm>
            <a:prstGeom prst="rect">
              <a:avLst/>
            </a:prstGeom>
            <a:ln>
              <a:noFill/>
            </a:ln>
            <a:effectLst/>
          </p:spPr>
        </p:pic>
        <p:pic>
          <p:nvPicPr>
            <p:cNvPr id="1032" name="Picture 1031"/>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Shape 1036"/>
          <p:cNvSpPr/>
          <p:nvPr/>
        </p:nvSpPr>
        <p:spPr>
          <a:xfrm>
            <a:off x="889000" y="4216400"/>
            <a:ext cx="7340600" cy="5092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Exotic plants were imported from foreign lands.</a:t>
            </a:r>
          </a:p>
        </p:txBody>
      </p:sp>
      <p:grpSp>
        <p:nvGrpSpPr>
          <p:cNvPr id="1039" name="Group 1039"/>
          <p:cNvGrpSpPr/>
          <p:nvPr/>
        </p:nvGrpSpPr>
        <p:grpSpPr>
          <a:xfrm>
            <a:off x="8318500" y="635000"/>
            <a:ext cx="4064000" cy="5364361"/>
            <a:chOff x="-76200" y="-63500"/>
            <a:chExt cx="4064000" cy="5364360"/>
          </a:xfrm>
        </p:grpSpPr>
        <p:pic>
          <p:nvPicPr>
            <p:cNvPr id="1038" name="misc archaeology 3.jpg"/>
            <p:cNvPicPr/>
            <p:nvPr/>
          </p:nvPicPr>
          <p:blipFill>
            <a:blip r:embed="rId2">
              <a:extLst/>
            </a:blip>
            <a:srcRect l="43936"/>
            <a:stretch>
              <a:fillRect/>
            </a:stretch>
          </p:blipFill>
          <p:spPr>
            <a:xfrm>
              <a:off x="0" y="0"/>
              <a:ext cx="3905514" cy="5224661"/>
            </a:xfrm>
            <a:prstGeom prst="rect">
              <a:avLst/>
            </a:prstGeom>
            <a:ln>
              <a:noFill/>
            </a:ln>
            <a:effectLst/>
          </p:spPr>
        </p:pic>
        <p:pic>
          <p:nvPicPr>
            <p:cNvPr id="1037" name="Picture 1036"/>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 name="Shape 1041"/>
          <p:cNvSpPr/>
          <p:nvPr/>
        </p:nvSpPr>
        <p:spPr>
          <a:xfrm>
            <a:off x="1079500" y="2832100"/>
            <a:ext cx="6515100" cy="6273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water, which flowed throughout the structure in streams and fountains, was raised from the Euphrates to a pool at the top by slave-powered machines. From there it was released to channels that transported the water to every part of the gardens by gravity.</a:t>
            </a:r>
          </a:p>
        </p:txBody>
      </p:sp>
      <p:grpSp>
        <p:nvGrpSpPr>
          <p:cNvPr id="1044" name="Group 1044"/>
          <p:cNvGrpSpPr/>
          <p:nvPr/>
        </p:nvGrpSpPr>
        <p:grpSpPr>
          <a:xfrm>
            <a:off x="8318500" y="635000"/>
            <a:ext cx="4064000" cy="5364361"/>
            <a:chOff x="-76200" y="-63500"/>
            <a:chExt cx="4064000" cy="5364360"/>
          </a:xfrm>
        </p:grpSpPr>
        <p:pic>
          <p:nvPicPr>
            <p:cNvPr id="1043" name="misc archaeology 3.jpg"/>
            <p:cNvPicPr/>
            <p:nvPr/>
          </p:nvPicPr>
          <p:blipFill>
            <a:blip r:embed="rId2">
              <a:extLst/>
            </a:blip>
            <a:srcRect l="43936"/>
            <a:stretch>
              <a:fillRect/>
            </a:stretch>
          </p:blipFill>
          <p:spPr>
            <a:xfrm>
              <a:off x="0" y="0"/>
              <a:ext cx="3905514" cy="5224661"/>
            </a:xfrm>
            <a:prstGeom prst="rect">
              <a:avLst/>
            </a:prstGeom>
            <a:ln>
              <a:noFill/>
            </a:ln>
            <a:effectLst/>
          </p:spPr>
        </p:pic>
        <p:pic>
          <p:nvPicPr>
            <p:cNvPr id="1042" name="Picture 1041"/>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Shape 1046"/>
          <p:cNvSpPr/>
          <p:nvPr/>
        </p:nvSpPr>
        <p:spPr>
          <a:xfrm>
            <a:off x="889000" y="4864100"/>
            <a:ext cx="7340600" cy="4445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It has been surmised that the water engines consisted either of screw pumps or chain pumps. </a:t>
            </a:r>
          </a:p>
        </p:txBody>
      </p:sp>
      <p:grpSp>
        <p:nvGrpSpPr>
          <p:cNvPr id="1049" name="Group 1049"/>
          <p:cNvGrpSpPr/>
          <p:nvPr/>
        </p:nvGrpSpPr>
        <p:grpSpPr>
          <a:xfrm>
            <a:off x="8318500" y="635000"/>
            <a:ext cx="4064000" cy="5364361"/>
            <a:chOff x="-76200" y="-63500"/>
            <a:chExt cx="4064000" cy="5364360"/>
          </a:xfrm>
        </p:grpSpPr>
        <p:pic>
          <p:nvPicPr>
            <p:cNvPr id="1048" name="misc archaeology 3.jpg"/>
            <p:cNvPicPr/>
            <p:nvPr/>
          </p:nvPicPr>
          <p:blipFill>
            <a:blip r:embed="rId2">
              <a:extLst/>
            </a:blip>
            <a:srcRect l="43936"/>
            <a:stretch>
              <a:fillRect/>
            </a:stretch>
          </p:blipFill>
          <p:spPr>
            <a:xfrm>
              <a:off x="0" y="0"/>
              <a:ext cx="3905514" cy="5224661"/>
            </a:xfrm>
            <a:prstGeom prst="rect">
              <a:avLst/>
            </a:prstGeom>
            <a:ln>
              <a:noFill/>
            </a:ln>
            <a:effectLst/>
          </p:spPr>
        </p:pic>
        <p:pic>
          <p:nvPicPr>
            <p:cNvPr id="1047" name="Picture 1046"/>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1" name="british museum 151.jpg"/>
          <p:cNvPicPr/>
          <p:nvPr/>
        </p:nvPicPr>
        <p:blipFill>
          <a:blip r:embed="rId2">
            <a:extLst/>
          </a:blip>
          <a:stretch>
            <a:fillRect/>
          </a:stretch>
        </p:blipFill>
        <p:spPr>
          <a:xfrm>
            <a:off x="-114300" y="0"/>
            <a:ext cx="14655800" cy="9753600"/>
          </a:xfrm>
          <a:prstGeom prst="rect">
            <a:avLst/>
          </a:prstGeom>
          <a:ln w="12700">
            <a:miter lim="400000"/>
          </a:ln>
        </p:spPr>
      </p:pic>
      <p:sp>
        <p:nvSpPr>
          <p:cNvPr id="1052" name="Shape 1052"/>
          <p:cNvSpPr/>
          <p:nvPr/>
        </p:nvSpPr>
        <p:spPr>
          <a:xfrm>
            <a:off x="6629400" y="774700"/>
            <a:ext cx="6146800" cy="1879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FFFFFF"/>
                </a:solidFill>
                <a:latin typeface="+mj-lt"/>
                <a:ea typeface="+mj-ea"/>
                <a:cs typeface="+mj-cs"/>
                <a:sym typeface="Helvetica Neue Bold Condensed"/>
              </a:rPr>
              <a:t>This is a double action Roman pump from the 3rd century AD </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Shape 84"/>
          <p:cNvSpPr/>
          <p:nvPr/>
        </p:nvSpPr>
        <p:spPr>
          <a:xfrm>
            <a:off x="838200" y="3086664"/>
            <a:ext cx="5588000" cy="3568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ctr" defTabSz="584200">
              <a:buClr>
                <a:srgbClr val="FFFB00"/>
              </a:buClr>
              <a:buFont typeface="Helvetica"/>
              <a:defRPr sz="4800">
                <a:solidFill>
                  <a:srgbClr val="FFFFFF"/>
                </a:solidFill>
                <a:effectLst>
                  <a:outerShdw blurRad="12700" dist="25400" dir="2700000" rotWithShape="0">
                    <a:srgbClr val="000000"/>
                  </a:outerShdw>
                </a:effectLst>
                <a:latin typeface="Gill Sans"/>
                <a:ea typeface="Gill Sans"/>
                <a:cs typeface="Gill Sans"/>
                <a:sym typeface="Gill Sans"/>
              </a:defRPr>
            </a:lvl1pPr>
          </a:lstStyle>
          <a:p>
            <a:pPr lvl="0">
              <a:defRPr sz="1800">
                <a:solidFill>
                  <a:srgbClr val="000000"/>
                </a:solidFill>
                <a:effectLst/>
              </a:defRPr>
            </a:pPr>
            <a:r>
              <a:rPr sz="4800">
                <a:solidFill>
                  <a:srgbClr val="FFFFFF"/>
                </a:solidFill>
                <a:effectLst>
                  <a:outerShdw blurRad="12700" dist="25400" dir="2700000" rotWithShape="0">
                    <a:srgbClr val="000000"/>
                  </a:outerShdw>
                </a:effectLst>
              </a:rPr>
              <a:t>Most of the photographs in these presentations were taken by the author on location.</a:t>
            </a:r>
          </a:p>
        </p:txBody>
      </p:sp>
      <p:grpSp>
        <p:nvGrpSpPr>
          <p:cNvPr id="87" name="Group 87"/>
          <p:cNvGrpSpPr/>
          <p:nvPr/>
        </p:nvGrpSpPr>
        <p:grpSpPr>
          <a:xfrm>
            <a:off x="6815046" y="635000"/>
            <a:ext cx="5567454" cy="7366000"/>
            <a:chOff x="-81053" y="-63500"/>
            <a:chExt cx="5567453" cy="7366000"/>
          </a:xfrm>
        </p:grpSpPr>
        <p:pic>
          <p:nvPicPr>
            <p:cNvPr id="86" name="jerusalem misc brian 4 - Version 2.jpg"/>
            <p:cNvPicPr/>
            <p:nvPr/>
          </p:nvPicPr>
          <p:blipFill>
            <a:blip r:embed="rId2">
              <a:extLst/>
            </a:blip>
            <a:srcRect t="10296" b="936"/>
            <a:stretch>
              <a:fillRect/>
            </a:stretch>
          </p:blipFill>
          <p:spPr>
            <a:xfrm>
              <a:off x="0" y="0"/>
              <a:ext cx="5422900" cy="7226300"/>
            </a:xfrm>
            <a:prstGeom prst="rect">
              <a:avLst/>
            </a:prstGeom>
            <a:ln>
              <a:noFill/>
            </a:ln>
            <a:effectLst/>
          </p:spPr>
        </p:pic>
        <p:pic>
          <p:nvPicPr>
            <p:cNvPr id="85" name="Picture 84"/>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76"/>
          <p:cNvSpPr/>
          <p:nvPr/>
        </p:nvSpPr>
        <p:spPr>
          <a:xfrm>
            <a:off x="889000" y="3810000"/>
            <a:ext cx="5207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description of Nimrod as a “mighty hunter” refers to his prowess as a hunter of animals as well as a hunter of men. He was a lion killer and a man killer. He was a conquerer, an emperor, an empire builder.</a:t>
            </a:r>
          </a:p>
        </p:txBody>
      </p:sp>
      <p:grpSp>
        <p:nvGrpSpPr>
          <p:cNvPr id="179" name="Group 179"/>
          <p:cNvGrpSpPr/>
          <p:nvPr/>
        </p:nvGrpSpPr>
        <p:grpSpPr>
          <a:xfrm>
            <a:off x="6184899" y="800100"/>
            <a:ext cx="6159501" cy="8154228"/>
            <a:chOff x="-76200" y="-63500"/>
            <a:chExt cx="6159500" cy="8154227"/>
          </a:xfrm>
        </p:grpSpPr>
        <p:pic>
          <p:nvPicPr>
            <p:cNvPr id="178" name="Louvre misc 287 - Version 2.jpg"/>
            <p:cNvPicPr/>
            <p:nvPr/>
          </p:nvPicPr>
          <p:blipFill>
            <a:blip r:embed="rId2">
              <a:extLst/>
            </a:blip>
            <a:srcRect t="2722" b="19175"/>
            <a:stretch>
              <a:fillRect/>
            </a:stretch>
          </p:blipFill>
          <p:spPr>
            <a:xfrm>
              <a:off x="0" y="0"/>
              <a:ext cx="6019800" cy="8014528"/>
            </a:xfrm>
            <a:prstGeom prst="rect">
              <a:avLst/>
            </a:prstGeom>
            <a:ln>
              <a:noFill/>
            </a:ln>
            <a:effectLst/>
          </p:spPr>
        </p:pic>
        <p:pic>
          <p:nvPicPr>
            <p:cNvPr id="177" name="Picture 176"/>
            <p:cNvPicPr/>
            <p:nvPr/>
          </p:nvPicPr>
          <p:blipFill>
            <a:blip r:embed="rId3">
              <a:extLst/>
            </a:blip>
            <a:stretch>
              <a:fillRect/>
            </a:stretch>
          </p:blipFill>
          <p:spPr>
            <a:xfrm>
              <a:off x="-76201" y="-63500"/>
              <a:ext cx="6159501" cy="8154228"/>
            </a:xfrm>
            <a:prstGeom prst="rect">
              <a:avLst/>
            </a:prstGeom>
            <a:effectLst/>
          </p:spPr>
        </p:pic>
      </p:grpSp>
    </p:spTree>
  </p:cSld>
  <p:clrMapOvr>
    <a:masterClrMapping/>
  </p:clrMapOvr>
  <p:transition spd="med"/>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6" name="Group 1056"/>
          <p:cNvGrpSpPr/>
          <p:nvPr/>
        </p:nvGrpSpPr>
        <p:grpSpPr>
          <a:xfrm>
            <a:off x="8318500" y="635000"/>
            <a:ext cx="4064000" cy="5364361"/>
            <a:chOff x="-76200" y="-63500"/>
            <a:chExt cx="4064000" cy="5364360"/>
          </a:xfrm>
        </p:grpSpPr>
        <p:pic>
          <p:nvPicPr>
            <p:cNvPr id="1055" name="misc archaeology 3.jpg"/>
            <p:cNvPicPr/>
            <p:nvPr/>
          </p:nvPicPr>
          <p:blipFill>
            <a:blip r:embed="rId2">
              <a:extLst/>
            </a:blip>
            <a:srcRect l="21877" r="21789"/>
            <a:stretch>
              <a:fillRect/>
            </a:stretch>
          </p:blipFill>
          <p:spPr>
            <a:xfrm>
              <a:off x="0" y="0"/>
              <a:ext cx="3924300" cy="5224661"/>
            </a:xfrm>
            <a:prstGeom prst="rect">
              <a:avLst/>
            </a:prstGeom>
            <a:ln>
              <a:noFill/>
            </a:ln>
            <a:effectLst/>
          </p:spPr>
        </p:pic>
        <p:pic>
          <p:nvPicPr>
            <p:cNvPr id="1054" name="Picture 1053"/>
            <p:cNvPicPr/>
            <p:nvPr/>
          </p:nvPicPr>
          <p:blipFill>
            <a:blip r:embed="rId3">
              <a:extLst/>
            </a:blip>
            <a:stretch>
              <a:fillRect/>
            </a:stretch>
          </p:blipFill>
          <p:spPr>
            <a:xfrm>
              <a:off x="-76200" y="-63500"/>
              <a:ext cx="4064000" cy="5364361"/>
            </a:xfrm>
            <a:prstGeom prst="rect">
              <a:avLst/>
            </a:prstGeom>
            <a:effectLst/>
          </p:spPr>
        </p:pic>
      </p:grpSp>
      <p:sp>
        <p:nvSpPr>
          <p:cNvPr id="1057" name="Shape 1057"/>
          <p:cNvSpPr/>
          <p:nvPr/>
        </p:nvSpPr>
        <p:spPr>
          <a:xfrm>
            <a:off x="889000" y="2946400"/>
            <a:ext cx="6819900" cy="6362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To protect the structure from being destroyed by the flowing water and general dampness, the platforms were made of huge slabs of stone covered with layers of asphalt and tiles where were in turn covered with sheets of lead. On top of this was the rich soil for the gardens.</a:t>
            </a:r>
          </a:p>
        </p:txBody>
      </p:sp>
    </p:spTree>
  </p:cSld>
  <p:clrMapOvr>
    <a:masterClrMapping/>
  </p:clrMapOvr>
  <p:transition spd="med"/>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1" name="Group 1061"/>
          <p:cNvGrpSpPr/>
          <p:nvPr/>
        </p:nvGrpSpPr>
        <p:grpSpPr>
          <a:xfrm>
            <a:off x="6128173" y="711200"/>
            <a:ext cx="6292427" cy="8331200"/>
            <a:chOff x="-76200" y="-63500"/>
            <a:chExt cx="6292426" cy="8331200"/>
          </a:xfrm>
        </p:grpSpPr>
        <p:pic>
          <p:nvPicPr>
            <p:cNvPr id="1060" name="misc archaeology 5.jpg"/>
            <p:cNvPicPr/>
            <p:nvPr/>
          </p:nvPicPr>
          <p:blipFill>
            <a:blip r:embed="rId2">
              <a:extLst/>
            </a:blip>
            <a:srcRect l="24611" r="24688"/>
            <a:stretch>
              <a:fillRect/>
            </a:stretch>
          </p:blipFill>
          <p:spPr>
            <a:xfrm>
              <a:off x="0" y="0"/>
              <a:ext cx="6152727" cy="8191500"/>
            </a:xfrm>
            <a:prstGeom prst="rect">
              <a:avLst/>
            </a:prstGeom>
            <a:ln>
              <a:noFill/>
            </a:ln>
            <a:effectLst/>
          </p:spPr>
        </p:pic>
        <p:pic>
          <p:nvPicPr>
            <p:cNvPr id="1059" name="Picture 1058"/>
            <p:cNvPicPr/>
            <p:nvPr/>
          </p:nvPicPr>
          <p:blipFill>
            <a:blip r:embed="rId3">
              <a:extLst/>
            </a:blip>
            <a:stretch>
              <a:fillRect/>
            </a:stretch>
          </p:blipFill>
          <p:spPr>
            <a:xfrm>
              <a:off x="-76200" y="-63500"/>
              <a:ext cx="6292427" cy="8331200"/>
            </a:xfrm>
            <a:prstGeom prst="rect">
              <a:avLst/>
            </a:prstGeom>
            <a:effectLst/>
          </p:spPr>
        </p:pic>
      </p:grpSp>
      <p:sp>
        <p:nvSpPr>
          <p:cNvPr id="1062" name="Shape 1062"/>
          <p:cNvSpPr/>
          <p:nvPr/>
        </p:nvSpPr>
        <p:spPr>
          <a:xfrm>
            <a:off x="889000" y="1130300"/>
            <a:ext cx="4914900" cy="817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1" indent="0" defTabSz="584200">
              <a:lnSpc>
                <a:spcPct val="110000"/>
              </a:lnSpc>
              <a:defRPr sz="1800"/>
            </a:pPr>
            <a:r>
              <a:rPr sz="3600">
                <a:solidFill>
                  <a:srgbClr val="94E3FE"/>
                </a:solidFill>
                <a:latin typeface="+mj-lt"/>
                <a:ea typeface="+mj-ea"/>
                <a:cs typeface="+mj-cs"/>
                <a:sym typeface="Helvetica Neue Bold Condensed"/>
              </a:rPr>
              <a:t>Some archaeologists have doubted the existence of the Hanging Gardens in Babylon, but it was described in detail by historians, and German archaeologist Robert Koldewey was convinced that he found part of the foundation of the gardens and evidence for the water pumps.</a:t>
            </a:r>
          </a:p>
        </p:txBody>
      </p:sp>
    </p:spTree>
  </p:cSld>
  <p:clrMapOvr>
    <a:masterClrMapping/>
  </p:clrMapOvr>
  <p:transition spd="med"/>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6" name="Group 1066"/>
          <p:cNvGrpSpPr/>
          <p:nvPr/>
        </p:nvGrpSpPr>
        <p:grpSpPr>
          <a:xfrm>
            <a:off x="8318500" y="635000"/>
            <a:ext cx="4064000" cy="5364361"/>
            <a:chOff x="-76200" y="-63500"/>
            <a:chExt cx="4064000" cy="5364360"/>
          </a:xfrm>
        </p:grpSpPr>
        <p:pic>
          <p:nvPicPr>
            <p:cNvPr id="1065" name="babylon ishtar gates 1.jpg"/>
            <p:cNvPicPr/>
            <p:nvPr/>
          </p:nvPicPr>
          <p:blipFill>
            <a:blip r:embed="rId2">
              <a:extLst/>
            </a:blip>
            <a:srcRect l="25019" r="25101"/>
            <a:stretch>
              <a:fillRect/>
            </a:stretch>
          </p:blipFill>
          <p:spPr>
            <a:xfrm>
              <a:off x="0" y="0"/>
              <a:ext cx="3924300" cy="5224661"/>
            </a:xfrm>
            <a:prstGeom prst="rect">
              <a:avLst/>
            </a:prstGeom>
            <a:ln>
              <a:noFill/>
            </a:ln>
            <a:effectLst/>
          </p:spPr>
        </p:pic>
        <p:pic>
          <p:nvPicPr>
            <p:cNvPr id="1064" name="Picture 1063"/>
            <p:cNvPicPr/>
            <p:nvPr/>
          </p:nvPicPr>
          <p:blipFill>
            <a:blip r:embed="rId3">
              <a:extLst/>
            </a:blip>
            <a:stretch>
              <a:fillRect/>
            </a:stretch>
          </p:blipFill>
          <p:spPr>
            <a:xfrm>
              <a:off x="-76200" y="-63500"/>
              <a:ext cx="4064000" cy="5364361"/>
            </a:xfrm>
            <a:prstGeom prst="rect">
              <a:avLst/>
            </a:prstGeom>
            <a:effectLst/>
          </p:spPr>
        </p:pic>
      </p:grpSp>
      <p:sp>
        <p:nvSpPr>
          <p:cNvPr id="1067" name="Shape 1067"/>
          <p:cNvSpPr/>
          <p:nvPr/>
        </p:nvSpPr>
        <p:spPr>
          <a:xfrm>
            <a:off x="889000" y="3810000"/>
            <a:ext cx="61722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Archaeologists found a record of Nebuchadnezzar’s proud description of Babylon, which reflects the Bible’s record.</a:t>
            </a:r>
          </a:p>
        </p:txBody>
      </p:sp>
      <p:sp>
        <p:nvSpPr>
          <p:cNvPr id="1068" name="Shape 1068"/>
          <p:cNvSpPr/>
          <p:nvPr/>
        </p:nvSpPr>
        <p:spPr>
          <a:xfrm>
            <a:off x="939800" y="469900"/>
            <a:ext cx="7008446"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Nebuchadnezzar’s Pride</a:t>
            </a:r>
          </a:p>
        </p:txBody>
      </p:sp>
    </p:spTree>
  </p:cSld>
  <p:clrMapOvr>
    <a:masterClrMapping/>
  </p:clrMapOvr>
  <p:transition spd="med"/>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2" name="Group 1072"/>
          <p:cNvGrpSpPr/>
          <p:nvPr/>
        </p:nvGrpSpPr>
        <p:grpSpPr>
          <a:xfrm>
            <a:off x="8318500" y="635000"/>
            <a:ext cx="4064000" cy="5364361"/>
            <a:chOff x="-76200" y="-63500"/>
            <a:chExt cx="4064000" cy="5364360"/>
          </a:xfrm>
        </p:grpSpPr>
        <p:pic>
          <p:nvPicPr>
            <p:cNvPr id="1071" name="babylon ishtar gates 1.jpg"/>
            <p:cNvPicPr/>
            <p:nvPr/>
          </p:nvPicPr>
          <p:blipFill>
            <a:blip r:embed="rId2">
              <a:extLst/>
            </a:blip>
            <a:srcRect l="25019" r="25101"/>
            <a:stretch>
              <a:fillRect/>
            </a:stretch>
          </p:blipFill>
          <p:spPr>
            <a:xfrm>
              <a:off x="0" y="0"/>
              <a:ext cx="3924300" cy="5224661"/>
            </a:xfrm>
            <a:prstGeom prst="rect">
              <a:avLst/>
            </a:prstGeom>
            <a:ln>
              <a:noFill/>
            </a:ln>
            <a:effectLst/>
          </p:spPr>
        </p:pic>
        <p:pic>
          <p:nvPicPr>
            <p:cNvPr id="1070" name="Picture 1069"/>
            <p:cNvPicPr/>
            <p:nvPr/>
          </p:nvPicPr>
          <p:blipFill>
            <a:blip r:embed="rId3">
              <a:extLst/>
            </a:blip>
            <a:stretch>
              <a:fillRect/>
            </a:stretch>
          </p:blipFill>
          <p:spPr>
            <a:xfrm>
              <a:off x="-76200" y="-63500"/>
              <a:ext cx="4064000" cy="5364361"/>
            </a:xfrm>
            <a:prstGeom prst="rect">
              <a:avLst/>
            </a:prstGeom>
            <a:effectLst/>
          </p:spPr>
        </p:pic>
      </p:grpSp>
      <p:sp>
        <p:nvSpPr>
          <p:cNvPr id="1073" name="Shape 1073"/>
          <p:cNvSpPr/>
          <p:nvPr/>
        </p:nvSpPr>
        <p:spPr>
          <a:xfrm>
            <a:off x="889000" y="3111500"/>
            <a:ext cx="6692900" cy="6197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Daniel 4:29-30 -- “At the end of twelve months he walked in the palace of the kingdom of Babylon. The king spake, and said, Is not this great Babylon, that </a:t>
            </a:r>
            <a:r>
              <a:rPr sz="3600">
                <a:solidFill>
                  <a:srgbClr val="FFFFFF"/>
                </a:solidFill>
                <a:latin typeface="+mj-lt"/>
                <a:ea typeface="+mj-ea"/>
                <a:cs typeface="+mj-cs"/>
                <a:sym typeface="Helvetica Neue Bold Condensed"/>
              </a:rPr>
              <a:t>I</a:t>
            </a:r>
            <a:r>
              <a:rPr sz="3600">
                <a:solidFill>
                  <a:srgbClr val="94E3FE"/>
                </a:solidFill>
                <a:latin typeface="+mj-lt"/>
                <a:ea typeface="+mj-ea"/>
                <a:cs typeface="+mj-cs"/>
                <a:sym typeface="Helvetica Neue Bold Condensed"/>
              </a:rPr>
              <a:t> have built for the house of the kingdom by the might of </a:t>
            </a:r>
            <a:r>
              <a:rPr sz="3600">
                <a:solidFill>
                  <a:srgbClr val="FFFFFF"/>
                </a:solidFill>
                <a:latin typeface="+mj-lt"/>
                <a:ea typeface="+mj-ea"/>
                <a:cs typeface="+mj-cs"/>
                <a:sym typeface="Helvetica Neue Bold Condensed"/>
              </a:rPr>
              <a:t>MY</a:t>
            </a:r>
            <a:r>
              <a:rPr sz="3600">
                <a:solidFill>
                  <a:srgbClr val="94E3FE"/>
                </a:solidFill>
                <a:latin typeface="+mj-lt"/>
                <a:ea typeface="+mj-ea"/>
                <a:cs typeface="+mj-cs"/>
                <a:sym typeface="Helvetica Neue Bold Condensed"/>
              </a:rPr>
              <a:t> power, and for the honour of </a:t>
            </a:r>
            <a:r>
              <a:rPr sz="3600">
                <a:solidFill>
                  <a:srgbClr val="FFFFFF"/>
                </a:solidFill>
                <a:latin typeface="+mj-lt"/>
                <a:ea typeface="+mj-ea"/>
                <a:cs typeface="+mj-cs"/>
                <a:sym typeface="Helvetica Neue Bold Condensed"/>
              </a:rPr>
              <a:t>MY</a:t>
            </a:r>
            <a:r>
              <a:rPr sz="3600">
                <a:solidFill>
                  <a:srgbClr val="94E3FE"/>
                </a:solidFill>
                <a:latin typeface="+mj-lt"/>
                <a:ea typeface="+mj-ea"/>
                <a:cs typeface="+mj-cs"/>
                <a:sym typeface="Helvetica Neue Bold Condensed"/>
              </a:rPr>
              <a:t> majesty?” </a:t>
            </a:r>
          </a:p>
        </p:txBody>
      </p:sp>
    </p:spTree>
  </p:cSld>
  <p:clrMapOvr>
    <a:masterClrMapping/>
  </p:clrMapOvr>
  <p:transition spd="med"/>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7" name="Group 1077"/>
          <p:cNvGrpSpPr/>
          <p:nvPr/>
        </p:nvGrpSpPr>
        <p:grpSpPr>
          <a:xfrm>
            <a:off x="8318500" y="635000"/>
            <a:ext cx="4064000" cy="5364361"/>
            <a:chOff x="-76200" y="-63500"/>
            <a:chExt cx="4064000" cy="5364360"/>
          </a:xfrm>
        </p:grpSpPr>
        <p:pic>
          <p:nvPicPr>
            <p:cNvPr id="1076" name="babylon ishtar gates 1.jpg"/>
            <p:cNvPicPr/>
            <p:nvPr/>
          </p:nvPicPr>
          <p:blipFill>
            <a:blip r:embed="rId2">
              <a:extLst/>
            </a:blip>
            <a:srcRect l="25019" r="25101"/>
            <a:stretch>
              <a:fillRect/>
            </a:stretch>
          </p:blipFill>
          <p:spPr>
            <a:xfrm>
              <a:off x="0" y="0"/>
              <a:ext cx="3924300" cy="5224661"/>
            </a:xfrm>
            <a:prstGeom prst="rect">
              <a:avLst/>
            </a:prstGeom>
            <a:ln>
              <a:noFill/>
            </a:ln>
            <a:effectLst/>
          </p:spPr>
        </p:pic>
        <p:pic>
          <p:nvPicPr>
            <p:cNvPr id="1075" name="Picture 1074"/>
            <p:cNvPicPr/>
            <p:nvPr/>
          </p:nvPicPr>
          <p:blipFill>
            <a:blip r:embed="rId3">
              <a:extLst/>
            </a:blip>
            <a:stretch>
              <a:fillRect/>
            </a:stretch>
          </p:blipFill>
          <p:spPr>
            <a:xfrm>
              <a:off x="-76200" y="-63500"/>
              <a:ext cx="4064000" cy="5364361"/>
            </a:xfrm>
            <a:prstGeom prst="rect">
              <a:avLst/>
            </a:prstGeom>
            <a:effectLst/>
          </p:spPr>
        </p:pic>
      </p:grpSp>
      <p:sp>
        <p:nvSpPr>
          <p:cNvPr id="1078" name="Shape 1078"/>
          <p:cNvSpPr/>
          <p:nvPr/>
        </p:nvSpPr>
        <p:spPr>
          <a:xfrm>
            <a:off x="876300" y="1028700"/>
            <a:ext cx="7150100" cy="7772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1" indent="0" defTabSz="560831">
              <a:lnSpc>
                <a:spcPct val="110000"/>
              </a:lnSpc>
              <a:defRPr sz="1800"/>
            </a:pPr>
            <a:r>
              <a:rPr sz="3455">
                <a:solidFill>
                  <a:srgbClr val="94E3FE"/>
                </a:solidFill>
                <a:latin typeface="+mj-lt"/>
                <a:ea typeface="+mj-ea"/>
                <a:cs typeface="+mj-cs"/>
                <a:sym typeface="Helvetica Neue Bold Condensed"/>
              </a:rPr>
              <a:t>In the Babylonian account Nebuchadnezzar uses the pronoun “I” in every sentence. </a:t>
            </a:r>
          </a:p>
          <a:p>
            <a:pPr lvl="1" indent="0" defTabSz="560831">
              <a:lnSpc>
                <a:spcPct val="110000"/>
              </a:lnSpc>
              <a:defRPr sz="1800"/>
            </a:pPr>
            <a:endParaRPr sz="3455">
              <a:solidFill>
                <a:srgbClr val="94E3FE"/>
              </a:solidFill>
              <a:latin typeface="+mj-lt"/>
              <a:ea typeface="+mj-ea"/>
              <a:cs typeface="+mj-cs"/>
              <a:sym typeface="Helvetica Neue Bold Condensed"/>
            </a:endParaRPr>
          </a:p>
          <a:p>
            <a:pPr lvl="1" indent="0" defTabSz="560831">
              <a:lnSpc>
                <a:spcPct val="110000"/>
              </a:lnSpc>
              <a:defRPr sz="1800"/>
            </a:pPr>
            <a:r>
              <a:rPr sz="3455">
                <a:solidFill>
                  <a:srgbClr val="94E3FE"/>
                </a:solidFill>
                <a:latin typeface="+mj-lt"/>
                <a:ea typeface="+mj-ea"/>
                <a:cs typeface="+mj-cs"/>
                <a:sym typeface="Helvetica Neue Bold Condensed"/>
              </a:rPr>
              <a:t>“A great wall </a:t>
            </a:r>
            <a:r>
              <a:rPr sz="3455">
                <a:solidFill>
                  <a:srgbClr val="FFFFFF"/>
                </a:solidFill>
                <a:latin typeface="+mj-lt"/>
                <a:ea typeface="+mj-ea"/>
                <a:cs typeface="+mj-cs"/>
                <a:sym typeface="Helvetica Neue Bold Condensed"/>
              </a:rPr>
              <a:t>I</a:t>
            </a:r>
            <a:r>
              <a:rPr sz="3455">
                <a:solidFill>
                  <a:srgbClr val="94E3FE"/>
                </a:solidFill>
                <a:latin typeface="+mj-lt"/>
                <a:ea typeface="+mj-ea"/>
                <a:cs typeface="+mj-cs"/>
                <a:sym typeface="Helvetica Neue Bold Condensed"/>
              </a:rPr>
              <a:t> made of mortar and brick ... Its top </a:t>
            </a:r>
            <a:r>
              <a:rPr sz="3455">
                <a:solidFill>
                  <a:srgbClr val="FFFFFF"/>
                </a:solidFill>
                <a:latin typeface="+mj-lt"/>
                <a:ea typeface="+mj-ea"/>
                <a:cs typeface="+mj-cs"/>
                <a:sym typeface="Helvetica Neue Bold Condensed"/>
              </a:rPr>
              <a:t>I</a:t>
            </a:r>
            <a:r>
              <a:rPr sz="3455">
                <a:solidFill>
                  <a:srgbClr val="94E3FE"/>
                </a:solidFill>
                <a:latin typeface="+mj-lt"/>
                <a:ea typeface="+mj-ea"/>
                <a:cs typeface="+mj-cs"/>
                <a:sym typeface="Helvetica Neue Bold Condensed"/>
              </a:rPr>
              <a:t> raised mountain high. </a:t>
            </a:r>
            <a:r>
              <a:rPr sz="3455">
                <a:solidFill>
                  <a:srgbClr val="FFFFFF"/>
                </a:solidFill>
                <a:latin typeface="+mj-lt"/>
                <a:ea typeface="+mj-ea"/>
                <a:cs typeface="+mj-cs"/>
                <a:sym typeface="Helvetica Neue Bold Condensed"/>
              </a:rPr>
              <a:t>I</a:t>
            </a:r>
            <a:r>
              <a:rPr sz="3455">
                <a:solidFill>
                  <a:srgbClr val="94E3FE"/>
                </a:solidFill>
                <a:latin typeface="+mj-lt"/>
                <a:ea typeface="+mj-ea"/>
                <a:cs typeface="+mj-cs"/>
                <a:sym typeface="Helvetica Neue Bold Condensed"/>
              </a:rPr>
              <a:t> triplicated the city wall. ... The produce of the lands ... within Babylon </a:t>
            </a:r>
            <a:r>
              <a:rPr sz="3455">
                <a:solidFill>
                  <a:srgbClr val="FFFFFF"/>
                </a:solidFill>
                <a:latin typeface="+mj-lt"/>
                <a:ea typeface="+mj-ea"/>
                <a:cs typeface="+mj-cs"/>
                <a:sym typeface="Helvetica Neue Bold Condensed"/>
              </a:rPr>
              <a:t>I</a:t>
            </a:r>
            <a:r>
              <a:rPr sz="3455">
                <a:solidFill>
                  <a:srgbClr val="94E3FE"/>
                </a:solidFill>
                <a:latin typeface="+mj-lt"/>
                <a:ea typeface="+mj-ea"/>
                <a:cs typeface="+mj-cs"/>
                <a:sym typeface="Helvetica Neue Bold Condensed"/>
              </a:rPr>
              <a:t> gathered. ... The palace </a:t>
            </a:r>
            <a:r>
              <a:rPr sz="3455">
                <a:solidFill>
                  <a:srgbClr val="FFFFFF"/>
                </a:solidFill>
                <a:latin typeface="+mj-lt"/>
                <a:ea typeface="+mj-ea"/>
                <a:cs typeface="+mj-cs"/>
                <a:sym typeface="Helvetica Neue Bold Condensed"/>
              </a:rPr>
              <a:t>I</a:t>
            </a:r>
            <a:r>
              <a:rPr sz="3455">
                <a:solidFill>
                  <a:srgbClr val="94E3FE"/>
                </a:solidFill>
                <a:latin typeface="+mj-lt"/>
                <a:ea typeface="+mj-ea"/>
                <a:cs typeface="+mj-cs"/>
                <a:sym typeface="Helvetica Neue Bold Condensed"/>
              </a:rPr>
              <a:t> rebuilt in Babylon ... Huge cedars from Lebanon, their forest with my clean hands </a:t>
            </a:r>
            <a:r>
              <a:rPr sz="3455">
                <a:solidFill>
                  <a:srgbClr val="FFFFFF"/>
                </a:solidFill>
                <a:latin typeface="+mj-lt"/>
                <a:ea typeface="+mj-ea"/>
                <a:cs typeface="+mj-cs"/>
                <a:sym typeface="Helvetica Neue Bold Condensed"/>
              </a:rPr>
              <a:t>I</a:t>
            </a:r>
            <a:r>
              <a:rPr sz="3455">
                <a:solidFill>
                  <a:srgbClr val="94E3FE"/>
                </a:solidFill>
                <a:latin typeface="+mj-lt"/>
                <a:ea typeface="+mj-ea"/>
                <a:cs typeface="+mj-cs"/>
                <a:sym typeface="Helvetica Neue Bold Condensed"/>
              </a:rPr>
              <a:t> cut down. With radiant gold </a:t>
            </a:r>
            <a:r>
              <a:rPr sz="3455">
                <a:solidFill>
                  <a:srgbClr val="FFFFFF"/>
                </a:solidFill>
                <a:latin typeface="+mj-lt"/>
                <a:ea typeface="+mj-ea"/>
                <a:cs typeface="+mj-cs"/>
                <a:sym typeface="Helvetica Neue Bold Condensed"/>
              </a:rPr>
              <a:t>I</a:t>
            </a:r>
            <a:r>
              <a:rPr sz="3455">
                <a:solidFill>
                  <a:srgbClr val="94E3FE"/>
                </a:solidFill>
                <a:latin typeface="+mj-lt"/>
                <a:ea typeface="+mj-ea"/>
                <a:cs typeface="+mj-cs"/>
                <a:sym typeface="Helvetica Neue Bold Condensed"/>
              </a:rPr>
              <a:t> overlaid them, with jewels </a:t>
            </a:r>
            <a:r>
              <a:rPr sz="3455">
                <a:solidFill>
                  <a:srgbClr val="FFFFFF"/>
                </a:solidFill>
                <a:latin typeface="+mj-lt"/>
                <a:ea typeface="+mj-ea"/>
                <a:cs typeface="+mj-cs"/>
                <a:sym typeface="Helvetica Neue Bold Condensed"/>
              </a:rPr>
              <a:t>I</a:t>
            </a:r>
            <a:r>
              <a:rPr sz="3455">
                <a:solidFill>
                  <a:srgbClr val="94E3FE"/>
                </a:solidFill>
                <a:latin typeface="+mj-lt"/>
                <a:ea typeface="+mj-ea"/>
                <a:cs typeface="+mj-cs"/>
                <a:sym typeface="Helvetica Neue Bold Condensed"/>
              </a:rPr>
              <a:t> adorned them.”</a:t>
            </a:r>
          </a:p>
        </p:txBody>
      </p:sp>
    </p:spTree>
  </p:cSld>
  <p:clrMapOvr>
    <a:masterClrMapping/>
  </p:clrMapOvr>
  <p:transition spd="med"/>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2" name="Group 1082"/>
          <p:cNvGrpSpPr/>
          <p:nvPr/>
        </p:nvGrpSpPr>
        <p:grpSpPr>
          <a:xfrm>
            <a:off x="8318500" y="635000"/>
            <a:ext cx="4064000" cy="5364361"/>
            <a:chOff x="-76200" y="-63500"/>
            <a:chExt cx="4064000" cy="5364360"/>
          </a:xfrm>
        </p:grpSpPr>
        <p:pic>
          <p:nvPicPr>
            <p:cNvPr id="1081" name="British Museum misc 462.jpg"/>
            <p:cNvPicPr/>
            <p:nvPr/>
          </p:nvPicPr>
          <p:blipFill>
            <a:blip r:embed="rId2">
              <a:extLst/>
            </a:blip>
            <a:srcRect t="3189" b="3100"/>
            <a:stretch>
              <a:fillRect/>
            </a:stretch>
          </p:blipFill>
          <p:spPr>
            <a:xfrm>
              <a:off x="0" y="0"/>
              <a:ext cx="3924300" cy="5224661"/>
            </a:xfrm>
            <a:prstGeom prst="rect">
              <a:avLst/>
            </a:prstGeom>
            <a:ln>
              <a:noFill/>
            </a:ln>
            <a:effectLst/>
          </p:spPr>
        </p:pic>
        <p:pic>
          <p:nvPicPr>
            <p:cNvPr id="1080" name="Picture 1079"/>
            <p:cNvPicPr/>
            <p:nvPr/>
          </p:nvPicPr>
          <p:blipFill>
            <a:blip r:embed="rId3">
              <a:extLst/>
            </a:blip>
            <a:stretch>
              <a:fillRect/>
            </a:stretch>
          </p:blipFill>
          <p:spPr>
            <a:xfrm>
              <a:off x="-76200" y="-63500"/>
              <a:ext cx="4064000" cy="5364361"/>
            </a:xfrm>
            <a:prstGeom prst="rect">
              <a:avLst/>
            </a:prstGeom>
            <a:effectLst/>
          </p:spPr>
        </p:pic>
      </p:grpSp>
      <p:sp>
        <p:nvSpPr>
          <p:cNvPr id="1083" name="Shape 1083"/>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Babylonian Chronicle contains an account of Nebuchadnezzar’s second capture of Jerusalem as described in the Bible. </a:t>
            </a:r>
          </a:p>
        </p:txBody>
      </p:sp>
      <p:sp>
        <p:nvSpPr>
          <p:cNvPr id="1084" name="Shape 1084"/>
          <p:cNvSpPr/>
          <p:nvPr/>
        </p:nvSpPr>
        <p:spPr>
          <a:xfrm>
            <a:off x="952499" y="469900"/>
            <a:ext cx="7052017"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dirty="0">
                <a:solidFill>
                  <a:srgbClr val="DEDDDE"/>
                </a:solidFill>
              </a:rPr>
              <a:t>Nebuchadnezzar’s Capture of Jerusalem</a:t>
            </a:r>
          </a:p>
        </p:txBody>
      </p:sp>
    </p:spTree>
  </p:cSld>
  <p:clrMapOvr>
    <a:masterClrMapping/>
  </p:clrMapOvr>
  <p:transition spd="med"/>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6" name="Shape 1086"/>
          <p:cNvSpPr/>
          <p:nvPr/>
        </p:nvSpPr>
        <p:spPr>
          <a:xfrm>
            <a:off x="850900" y="990600"/>
            <a:ext cx="6921500" cy="7404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1" indent="0" defTabSz="584200">
              <a:lnSpc>
                <a:spcPct val="110000"/>
              </a:lnSpc>
              <a:defRPr sz="1800"/>
            </a:pPr>
            <a:r>
              <a:rPr sz="3600">
                <a:solidFill>
                  <a:srgbClr val="FFFFFF"/>
                </a:solidFill>
                <a:latin typeface="+mj-lt"/>
                <a:ea typeface="+mj-ea"/>
                <a:cs typeface="+mj-cs"/>
                <a:sym typeface="Helvetica Neue Bold Condensed"/>
              </a:rPr>
              <a:t>The Bible says:</a:t>
            </a:r>
          </a:p>
          <a:p>
            <a:pPr lvl="1" indent="0" defTabSz="584200">
              <a:lnSpc>
                <a:spcPct val="110000"/>
              </a:lnSpc>
              <a:defRPr sz="1800"/>
            </a:pPr>
            <a:endParaRPr sz="3600">
              <a:solidFill>
                <a:srgbClr val="94E3FE"/>
              </a:solidFill>
              <a:latin typeface="+mj-lt"/>
              <a:ea typeface="+mj-ea"/>
              <a:cs typeface="+mj-cs"/>
              <a:sym typeface="Helvetica Neue Bold Condensed"/>
            </a:endParaRPr>
          </a:p>
          <a:p>
            <a:pPr lvl="1" indent="0" defTabSz="584200">
              <a:lnSpc>
                <a:spcPct val="110000"/>
              </a:lnSpc>
              <a:defRPr sz="1800"/>
            </a:pPr>
            <a:r>
              <a:rPr sz="3600">
                <a:solidFill>
                  <a:srgbClr val="94E3FE"/>
                </a:solidFill>
                <a:latin typeface="+mj-lt"/>
                <a:ea typeface="+mj-ea"/>
                <a:cs typeface="+mj-cs"/>
                <a:sym typeface="Helvetica Neue Bold Condensed"/>
              </a:rPr>
              <a:t>“At that time the servants of Nebuchadnezzar king of Babylon came up against Jerusalem, and the city was besieged. ... And Jehoiachin the king of Judah went out to the king of Babylon, he, and his mother, and his servants, and his princes, and his officers: and the king of Babylon took him in the eighth year of his reign” (2 Kings 24:10-12).</a:t>
            </a:r>
          </a:p>
        </p:txBody>
      </p:sp>
      <p:grpSp>
        <p:nvGrpSpPr>
          <p:cNvPr id="1089" name="Group 1089"/>
          <p:cNvGrpSpPr/>
          <p:nvPr/>
        </p:nvGrpSpPr>
        <p:grpSpPr>
          <a:xfrm>
            <a:off x="8318500" y="635000"/>
            <a:ext cx="4064000" cy="5364361"/>
            <a:chOff x="-76200" y="-63500"/>
            <a:chExt cx="4064000" cy="5364360"/>
          </a:xfrm>
        </p:grpSpPr>
        <p:pic>
          <p:nvPicPr>
            <p:cNvPr id="1088" name="British Museum misc 462.jpg"/>
            <p:cNvPicPr/>
            <p:nvPr/>
          </p:nvPicPr>
          <p:blipFill>
            <a:blip r:embed="rId2">
              <a:extLst/>
            </a:blip>
            <a:srcRect t="3189" b="3100"/>
            <a:stretch>
              <a:fillRect/>
            </a:stretch>
          </p:blipFill>
          <p:spPr>
            <a:xfrm>
              <a:off x="0" y="0"/>
              <a:ext cx="3924300" cy="5224661"/>
            </a:xfrm>
            <a:prstGeom prst="rect">
              <a:avLst/>
            </a:prstGeom>
            <a:ln>
              <a:noFill/>
            </a:ln>
            <a:effectLst/>
          </p:spPr>
        </p:pic>
        <p:pic>
          <p:nvPicPr>
            <p:cNvPr id="1087" name="Picture 1086"/>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1" name="Shape 1091"/>
          <p:cNvSpPr/>
          <p:nvPr/>
        </p:nvSpPr>
        <p:spPr>
          <a:xfrm>
            <a:off x="787400" y="2108200"/>
            <a:ext cx="7213600" cy="6223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1" indent="0" defTabSz="584200">
              <a:lnSpc>
                <a:spcPct val="110000"/>
              </a:lnSpc>
              <a:defRPr sz="1800"/>
            </a:pPr>
            <a:r>
              <a:rPr sz="3600">
                <a:solidFill>
                  <a:srgbClr val="94E3FE"/>
                </a:solidFill>
                <a:latin typeface="+mj-lt"/>
                <a:ea typeface="+mj-ea"/>
                <a:cs typeface="+mj-cs"/>
                <a:sym typeface="Helvetica Neue Bold Condensed"/>
              </a:rPr>
              <a:t>“And he carried out thence all the treasures of the house of the LORD, and the treasures of the king’s house ... And he carried away all Jerusalem, and all the princes, and all the mighty men of valour, even ten thousand captives, and all the craftsmen and smiths: none remained, save the poorest sort of the people of the land” (2 Kings 24:13-14).</a:t>
            </a:r>
          </a:p>
        </p:txBody>
      </p:sp>
      <p:grpSp>
        <p:nvGrpSpPr>
          <p:cNvPr id="1094" name="Group 1094"/>
          <p:cNvGrpSpPr/>
          <p:nvPr/>
        </p:nvGrpSpPr>
        <p:grpSpPr>
          <a:xfrm>
            <a:off x="8318500" y="635000"/>
            <a:ext cx="4064000" cy="5364361"/>
            <a:chOff x="-76200" y="-63500"/>
            <a:chExt cx="4064000" cy="5364360"/>
          </a:xfrm>
        </p:grpSpPr>
        <p:pic>
          <p:nvPicPr>
            <p:cNvPr id="1093" name="British Museum misc 462.jpg"/>
            <p:cNvPicPr/>
            <p:nvPr/>
          </p:nvPicPr>
          <p:blipFill>
            <a:blip r:embed="rId2">
              <a:extLst/>
            </a:blip>
            <a:srcRect t="3189" b="3100"/>
            <a:stretch>
              <a:fillRect/>
            </a:stretch>
          </p:blipFill>
          <p:spPr>
            <a:xfrm>
              <a:off x="0" y="0"/>
              <a:ext cx="3924300" cy="5224661"/>
            </a:xfrm>
            <a:prstGeom prst="rect">
              <a:avLst/>
            </a:prstGeom>
            <a:ln>
              <a:noFill/>
            </a:ln>
            <a:effectLst/>
          </p:spPr>
        </p:pic>
        <p:pic>
          <p:nvPicPr>
            <p:cNvPr id="1092" name="Picture 1091"/>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6" name="Shape 1096"/>
          <p:cNvSpPr/>
          <p:nvPr/>
        </p:nvSpPr>
        <p:spPr>
          <a:xfrm>
            <a:off x="889000" y="3810000"/>
            <a:ext cx="7086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“And he carried away Jehoiachin to Babylon ... And the king of Babylon made Mattaniah his father’s brother king in his stead, and changed his name to Zedekiah” (2 Kings 24:115, 17).</a:t>
            </a:r>
          </a:p>
        </p:txBody>
      </p:sp>
      <p:grpSp>
        <p:nvGrpSpPr>
          <p:cNvPr id="1099" name="Group 1099"/>
          <p:cNvGrpSpPr/>
          <p:nvPr/>
        </p:nvGrpSpPr>
        <p:grpSpPr>
          <a:xfrm>
            <a:off x="8318500" y="635000"/>
            <a:ext cx="4064000" cy="5364361"/>
            <a:chOff x="-76200" y="-63500"/>
            <a:chExt cx="4064000" cy="5364360"/>
          </a:xfrm>
        </p:grpSpPr>
        <p:pic>
          <p:nvPicPr>
            <p:cNvPr id="1098" name="British Museum misc 462.jpg"/>
            <p:cNvPicPr/>
            <p:nvPr/>
          </p:nvPicPr>
          <p:blipFill>
            <a:blip r:embed="rId2">
              <a:extLst/>
            </a:blip>
            <a:srcRect t="3189" b="3100"/>
            <a:stretch>
              <a:fillRect/>
            </a:stretch>
          </p:blipFill>
          <p:spPr>
            <a:xfrm>
              <a:off x="0" y="0"/>
              <a:ext cx="3924300" cy="5224661"/>
            </a:xfrm>
            <a:prstGeom prst="rect">
              <a:avLst/>
            </a:prstGeom>
            <a:ln>
              <a:noFill/>
            </a:ln>
            <a:effectLst/>
          </p:spPr>
        </p:pic>
        <p:pic>
          <p:nvPicPr>
            <p:cNvPr id="1097" name="Picture 1096"/>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1" name="Shape 1101"/>
          <p:cNvSpPr/>
          <p:nvPr/>
        </p:nvSpPr>
        <p:spPr>
          <a:xfrm>
            <a:off x="889000" y="1066800"/>
            <a:ext cx="6921500" cy="7607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a:bodyPr>
          <a:lstStyle/>
          <a:p>
            <a:pPr lvl="1" indent="0" defTabSz="584200">
              <a:lnSpc>
                <a:spcPct val="110000"/>
              </a:lnSpc>
              <a:defRPr sz="1800"/>
            </a:pPr>
            <a:r>
              <a:rPr sz="3600">
                <a:solidFill>
                  <a:srgbClr val="FFFFFF"/>
                </a:solidFill>
                <a:latin typeface="+mj-lt"/>
                <a:ea typeface="+mj-ea"/>
                <a:cs typeface="+mj-cs"/>
                <a:sym typeface="Helvetica Neue Bold Condensed"/>
              </a:rPr>
              <a:t>The Babylonian Chronicle for 605-594 BC</a:t>
            </a:r>
            <a:r>
              <a:rPr sz="3600">
                <a:solidFill>
                  <a:srgbClr val="94E3FE"/>
                </a:solidFill>
                <a:latin typeface="+mj-lt"/>
                <a:ea typeface="+mj-ea"/>
                <a:cs typeface="+mj-cs"/>
                <a:sym typeface="Helvetica Neue Bold Condensed"/>
              </a:rPr>
              <a:t> </a:t>
            </a:r>
          </a:p>
          <a:p>
            <a:pPr lvl="1" indent="0" defTabSz="584200">
              <a:lnSpc>
                <a:spcPct val="110000"/>
              </a:lnSpc>
              <a:defRPr sz="1800"/>
            </a:pPr>
            <a:endParaRPr sz="3600">
              <a:solidFill>
                <a:srgbClr val="94E3FE"/>
              </a:solidFill>
              <a:latin typeface="+mj-lt"/>
              <a:ea typeface="+mj-ea"/>
              <a:cs typeface="+mj-cs"/>
              <a:sym typeface="Helvetica Neue Bold Condensed"/>
            </a:endParaRPr>
          </a:p>
          <a:p>
            <a:pPr lvl="1" indent="0" defTabSz="584200">
              <a:lnSpc>
                <a:spcPct val="110000"/>
              </a:lnSpc>
              <a:defRPr sz="1800"/>
            </a:pPr>
            <a:r>
              <a:rPr sz="3600">
                <a:solidFill>
                  <a:srgbClr val="94E3FE"/>
                </a:solidFill>
                <a:latin typeface="+mj-lt"/>
                <a:ea typeface="+mj-ea"/>
                <a:cs typeface="+mj-cs"/>
                <a:sym typeface="Helvetica Neue Bold Condensed"/>
              </a:rPr>
              <a:t>“In the seventh year, in the month Chisley, the king assembled his army and ... encamped over against the city of the Judeans and conquered it on the second day of Adar. He took the king prisoner, and appointed in his stead a king after his own heart [Zedekiah]. He exacted heavy tribute and had it brought to Babylon.”</a:t>
            </a:r>
          </a:p>
        </p:txBody>
      </p:sp>
      <p:grpSp>
        <p:nvGrpSpPr>
          <p:cNvPr id="1104" name="Group 1104"/>
          <p:cNvGrpSpPr/>
          <p:nvPr/>
        </p:nvGrpSpPr>
        <p:grpSpPr>
          <a:xfrm>
            <a:off x="8318500" y="635000"/>
            <a:ext cx="4064000" cy="5364361"/>
            <a:chOff x="-76200" y="-63500"/>
            <a:chExt cx="4064000" cy="5364360"/>
          </a:xfrm>
        </p:grpSpPr>
        <p:pic>
          <p:nvPicPr>
            <p:cNvPr id="1103" name="British Museum misc 462.jpg"/>
            <p:cNvPicPr/>
            <p:nvPr/>
          </p:nvPicPr>
          <p:blipFill>
            <a:blip r:embed="rId2">
              <a:extLst/>
            </a:blip>
            <a:srcRect t="3189" b="3100"/>
            <a:stretch>
              <a:fillRect/>
            </a:stretch>
          </p:blipFill>
          <p:spPr>
            <a:xfrm>
              <a:off x="0" y="0"/>
              <a:ext cx="3924300" cy="5224661"/>
            </a:xfrm>
            <a:prstGeom prst="rect">
              <a:avLst/>
            </a:prstGeom>
            <a:ln>
              <a:noFill/>
            </a:ln>
            <a:effectLst/>
          </p:spPr>
        </p:pic>
        <p:pic>
          <p:nvPicPr>
            <p:cNvPr id="1102" name="Picture 1101"/>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Shape 181"/>
          <p:cNvSpPr/>
          <p:nvPr/>
        </p:nvSpPr>
        <p:spPr>
          <a:xfrm>
            <a:off x="889000" y="5105400"/>
            <a:ext cx="4267200" cy="4076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Bible’s description of Nimrod fits several men in the ancient secular records. Consider three of those.</a:t>
            </a:r>
          </a:p>
        </p:txBody>
      </p:sp>
      <p:grpSp>
        <p:nvGrpSpPr>
          <p:cNvPr id="184" name="Group 184"/>
          <p:cNvGrpSpPr/>
          <p:nvPr/>
        </p:nvGrpSpPr>
        <p:grpSpPr>
          <a:xfrm>
            <a:off x="6184899" y="800100"/>
            <a:ext cx="6159501" cy="8154228"/>
            <a:chOff x="-76200" y="-63500"/>
            <a:chExt cx="6159500" cy="8154227"/>
          </a:xfrm>
        </p:grpSpPr>
        <p:pic>
          <p:nvPicPr>
            <p:cNvPr id="183" name="Louvre misc 287 - Version 2.jpg"/>
            <p:cNvPicPr/>
            <p:nvPr/>
          </p:nvPicPr>
          <p:blipFill>
            <a:blip r:embed="rId2">
              <a:extLst/>
            </a:blip>
            <a:srcRect t="2722" b="19175"/>
            <a:stretch>
              <a:fillRect/>
            </a:stretch>
          </p:blipFill>
          <p:spPr>
            <a:xfrm>
              <a:off x="0" y="0"/>
              <a:ext cx="6019800" cy="8014528"/>
            </a:xfrm>
            <a:prstGeom prst="rect">
              <a:avLst/>
            </a:prstGeom>
            <a:ln>
              <a:noFill/>
            </a:ln>
            <a:effectLst/>
          </p:spPr>
        </p:pic>
        <p:pic>
          <p:nvPicPr>
            <p:cNvPr id="182" name="Picture 181"/>
            <p:cNvPicPr/>
            <p:nvPr/>
          </p:nvPicPr>
          <p:blipFill>
            <a:blip r:embed="rId3">
              <a:extLst/>
            </a:blip>
            <a:stretch>
              <a:fillRect/>
            </a:stretch>
          </p:blipFill>
          <p:spPr>
            <a:xfrm>
              <a:off x="-76201" y="-63500"/>
              <a:ext cx="6159501" cy="8154228"/>
            </a:xfrm>
            <a:prstGeom prst="rect">
              <a:avLst/>
            </a:prstGeom>
            <a:effectLst/>
          </p:spPr>
        </p:pic>
      </p:grpSp>
    </p:spTree>
  </p:cSld>
  <p:clrMapOvr>
    <a:masterClrMapping/>
  </p:clrMapOvr>
  <p:transition spd="med"/>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8" name="Group 1108"/>
          <p:cNvGrpSpPr/>
          <p:nvPr/>
        </p:nvGrpSpPr>
        <p:grpSpPr>
          <a:xfrm>
            <a:off x="8318500" y="635000"/>
            <a:ext cx="4064000" cy="5364361"/>
            <a:chOff x="-76200" y="-63500"/>
            <a:chExt cx="4064000" cy="5364360"/>
          </a:xfrm>
        </p:grpSpPr>
        <p:pic>
          <p:nvPicPr>
            <p:cNvPr id="1107" name="Louvre misc 462.jpg"/>
            <p:cNvPicPr/>
            <p:nvPr/>
          </p:nvPicPr>
          <p:blipFill>
            <a:blip r:embed="rId2">
              <a:extLst/>
            </a:blip>
            <a:srcRect l="11278" r="11278"/>
            <a:stretch>
              <a:fillRect/>
            </a:stretch>
          </p:blipFill>
          <p:spPr>
            <a:xfrm>
              <a:off x="0" y="0"/>
              <a:ext cx="3924300" cy="5219700"/>
            </a:xfrm>
            <a:prstGeom prst="rect">
              <a:avLst/>
            </a:prstGeom>
            <a:ln>
              <a:noFill/>
            </a:ln>
            <a:effectLst/>
          </p:spPr>
        </p:pic>
        <p:pic>
          <p:nvPicPr>
            <p:cNvPr id="1106" name="Picture 1105"/>
            <p:cNvPicPr/>
            <p:nvPr/>
          </p:nvPicPr>
          <p:blipFill>
            <a:blip r:embed="rId3">
              <a:extLst/>
            </a:blip>
            <a:stretch>
              <a:fillRect/>
            </a:stretch>
          </p:blipFill>
          <p:spPr>
            <a:xfrm>
              <a:off x="-76200" y="-63500"/>
              <a:ext cx="4064000" cy="5364361"/>
            </a:xfrm>
            <a:prstGeom prst="rect">
              <a:avLst/>
            </a:prstGeom>
            <a:effectLst/>
          </p:spPr>
        </p:pic>
      </p:grpSp>
      <p:sp>
        <p:nvSpPr>
          <p:cNvPr id="1109" name="Shape 1109"/>
          <p:cNvSpPr/>
          <p:nvPr/>
        </p:nvSpPr>
        <p:spPr>
          <a:xfrm>
            <a:off x="889000" y="3810000"/>
            <a:ext cx="6997700" cy="5486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There is an amazing account in the Babylonian archives that describes Jehoiachin’s captivity in Babylon. It mentions him and his five sons and their special rations. The “Ration Dockets” are in the Pergamon Museum in Berlin</a:t>
            </a:r>
          </a:p>
        </p:txBody>
      </p:sp>
      <p:sp>
        <p:nvSpPr>
          <p:cNvPr id="1110" name="Shape 1110"/>
          <p:cNvSpPr/>
          <p:nvPr/>
        </p:nvSpPr>
        <p:spPr>
          <a:xfrm>
            <a:off x="927100" y="444500"/>
            <a:ext cx="63881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Jehoiachin’s Captivity in Babylon</a:t>
            </a:r>
          </a:p>
        </p:txBody>
      </p:sp>
    </p:spTree>
  </p:cSld>
  <p:clrMapOvr>
    <a:masterClrMapping/>
  </p:clrMapOvr>
  <p:transition spd="med"/>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4" name="Group 1114"/>
          <p:cNvGrpSpPr/>
          <p:nvPr/>
        </p:nvGrpSpPr>
        <p:grpSpPr>
          <a:xfrm>
            <a:off x="8318500" y="635000"/>
            <a:ext cx="4064000" cy="5364361"/>
            <a:chOff x="-76200" y="-63500"/>
            <a:chExt cx="4064000" cy="5364360"/>
          </a:xfrm>
        </p:grpSpPr>
        <p:pic>
          <p:nvPicPr>
            <p:cNvPr id="1113" name="Louvre misc 462.jpg"/>
            <p:cNvPicPr/>
            <p:nvPr/>
          </p:nvPicPr>
          <p:blipFill>
            <a:blip r:embed="rId2">
              <a:extLst/>
            </a:blip>
            <a:srcRect l="11278" r="11278"/>
            <a:stretch>
              <a:fillRect/>
            </a:stretch>
          </p:blipFill>
          <p:spPr>
            <a:xfrm>
              <a:off x="0" y="0"/>
              <a:ext cx="3924300" cy="5219700"/>
            </a:xfrm>
            <a:prstGeom prst="rect">
              <a:avLst/>
            </a:prstGeom>
            <a:ln>
              <a:noFill/>
            </a:ln>
            <a:effectLst/>
          </p:spPr>
        </p:pic>
        <p:pic>
          <p:nvPicPr>
            <p:cNvPr id="1112" name="Picture 1111"/>
            <p:cNvPicPr/>
            <p:nvPr/>
          </p:nvPicPr>
          <p:blipFill>
            <a:blip r:embed="rId3">
              <a:extLst/>
            </a:blip>
            <a:stretch>
              <a:fillRect/>
            </a:stretch>
          </p:blipFill>
          <p:spPr>
            <a:xfrm>
              <a:off x="-76200" y="-63500"/>
              <a:ext cx="4064000" cy="5364361"/>
            </a:xfrm>
            <a:prstGeom prst="rect">
              <a:avLst/>
            </a:prstGeom>
            <a:effectLst/>
          </p:spPr>
        </p:pic>
      </p:grpSp>
      <p:sp>
        <p:nvSpPr>
          <p:cNvPr id="1115" name="Shape 1115"/>
          <p:cNvSpPr/>
          <p:nvPr/>
        </p:nvSpPr>
        <p:spPr>
          <a:xfrm>
            <a:off x="889000" y="3810000"/>
            <a:ext cx="6426200" cy="5092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Babylonian record says Jehoiachin received 20 times more food rations than other kings, which corresponds to the Bible’s account.</a:t>
            </a:r>
          </a:p>
        </p:txBody>
      </p:sp>
    </p:spTree>
  </p:cSld>
  <p:clrMapOvr>
    <a:masterClrMapping/>
  </p:clrMapOvr>
  <p:transition spd="med"/>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9" name="Group 1119"/>
          <p:cNvGrpSpPr/>
          <p:nvPr/>
        </p:nvGrpSpPr>
        <p:grpSpPr>
          <a:xfrm>
            <a:off x="8318500" y="635000"/>
            <a:ext cx="4064000" cy="5364361"/>
            <a:chOff x="-76200" y="-63500"/>
            <a:chExt cx="4064000" cy="5364360"/>
          </a:xfrm>
        </p:grpSpPr>
        <p:pic>
          <p:nvPicPr>
            <p:cNvPr id="1118" name="Louvre misc 462.jpg"/>
            <p:cNvPicPr/>
            <p:nvPr/>
          </p:nvPicPr>
          <p:blipFill>
            <a:blip r:embed="rId2">
              <a:extLst/>
            </a:blip>
            <a:srcRect l="11278" r="11278"/>
            <a:stretch>
              <a:fillRect/>
            </a:stretch>
          </p:blipFill>
          <p:spPr>
            <a:xfrm>
              <a:off x="0" y="0"/>
              <a:ext cx="3924300" cy="5219700"/>
            </a:xfrm>
            <a:prstGeom prst="rect">
              <a:avLst/>
            </a:prstGeom>
            <a:ln>
              <a:noFill/>
            </a:ln>
            <a:effectLst/>
          </p:spPr>
        </p:pic>
        <p:pic>
          <p:nvPicPr>
            <p:cNvPr id="1117" name="Picture 1116"/>
            <p:cNvPicPr/>
            <p:nvPr/>
          </p:nvPicPr>
          <p:blipFill>
            <a:blip r:embed="rId3">
              <a:extLst/>
            </a:blip>
            <a:stretch>
              <a:fillRect/>
            </a:stretch>
          </p:blipFill>
          <p:spPr>
            <a:xfrm>
              <a:off x="-76200" y="-63500"/>
              <a:ext cx="4064000" cy="5364361"/>
            </a:xfrm>
            <a:prstGeom prst="rect">
              <a:avLst/>
            </a:prstGeom>
            <a:effectLst/>
          </p:spPr>
        </p:pic>
      </p:grpSp>
      <p:sp>
        <p:nvSpPr>
          <p:cNvPr id="1120" name="Shape 1120"/>
          <p:cNvSpPr/>
          <p:nvPr/>
        </p:nvSpPr>
        <p:spPr>
          <a:xfrm>
            <a:off x="901700" y="2438400"/>
            <a:ext cx="6718300" cy="624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“And it came to pass in the seven and thirtieth year of the captivity of Jehoiachin king of Judah, in the twelfth month, on the seven and twentieth day of the month, that Evilmerodach king of Babylon in the year that he began to reign did lift up the head of Jehoiachin king of Judah out of prison” (2 Kings 25:27).</a:t>
            </a:r>
          </a:p>
        </p:txBody>
      </p:sp>
    </p:spTree>
  </p:cSld>
  <p:clrMapOvr>
    <a:masterClrMapping/>
  </p:clrMapOvr>
  <p:transition spd="med"/>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4" name="Group 1124"/>
          <p:cNvGrpSpPr/>
          <p:nvPr/>
        </p:nvGrpSpPr>
        <p:grpSpPr>
          <a:xfrm>
            <a:off x="8318500" y="635000"/>
            <a:ext cx="4064000" cy="5364361"/>
            <a:chOff x="-76200" y="-63500"/>
            <a:chExt cx="4064000" cy="5364360"/>
          </a:xfrm>
        </p:grpSpPr>
        <p:pic>
          <p:nvPicPr>
            <p:cNvPr id="1123" name="Louvre misc 462.jpg"/>
            <p:cNvPicPr/>
            <p:nvPr/>
          </p:nvPicPr>
          <p:blipFill>
            <a:blip r:embed="rId2">
              <a:extLst/>
            </a:blip>
            <a:srcRect l="11278" r="11278"/>
            <a:stretch>
              <a:fillRect/>
            </a:stretch>
          </p:blipFill>
          <p:spPr>
            <a:xfrm>
              <a:off x="0" y="0"/>
              <a:ext cx="3924300" cy="5219700"/>
            </a:xfrm>
            <a:prstGeom prst="rect">
              <a:avLst/>
            </a:prstGeom>
            <a:ln>
              <a:noFill/>
            </a:ln>
            <a:effectLst/>
          </p:spPr>
        </p:pic>
        <p:pic>
          <p:nvPicPr>
            <p:cNvPr id="1122" name="Picture 1121"/>
            <p:cNvPicPr/>
            <p:nvPr/>
          </p:nvPicPr>
          <p:blipFill>
            <a:blip r:embed="rId3">
              <a:extLst/>
            </a:blip>
            <a:stretch>
              <a:fillRect/>
            </a:stretch>
          </p:blipFill>
          <p:spPr>
            <a:xfrm>
              <a:off x="-76200" y="-63500"/>
              <a:ext cx="4064000" cy="5364361"/>
            </a:xfrm>
            <a:prstGeom prst="rect">
              <a:avLst/>
            </a:prstGeom>
            <a:effectLst/>
          </p:spPr>
        </p:pic>
      </p:grpSp>
      <p:sp>
        <p:nvSpPr>
          <p:cNvPr id="1125" name="Shape 1125"/>
          <p:cNvSpPr/>
          <p:nvPr/>
        </p:nvSpPr>
        <p:spPr>
          <a:xfrm>
            <a:off x="804333" y="2418029"/>
            <a:ext cx="7040034" cy="637804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1" indent="0" defTabSz="584200">
              <a:lnSpc>
                <a:spcPct val="110000"/>
              </a:lnSpc>
              <a:defRPr sz="1800"/>
            </a:pPr>
            <a:r>
              <a:rPr sz="3600">
                <a:solidFill>
                  <a:srgbClr val="94E3FE"/>
                </a:solidFill>
                <a:latin typeface="+mj-lt"/>
                <a:ea typeface="+mj-ea"/>
                <a:cs typeface="+mj-cs"/>
                <a:sym typeface="Helvetica Neue Bold Condensed"/>
              </a:rPr>
              <a:t>“And he spake kindly to him, and set his throne above the throne of the kings that were with him in Babylon; and changed his prison garments: and he did eat bread continually before him all the days of his life. And his allowance was a continual allowance given him of the king, a daily rate for every day, all the days of his life” (2 Kings 25:28-30).</a:t>
            </a:r>
          </a:p>
        </p:txBody>
      </p:sp>
    </p:spTree>
  </p:cSld>
  <p:clrMapOvr>
    <a:masterClrMapping/>
  </p:clrMapOvr>
  <p:transition spd="med"/>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9" name="Group 1129"/>
          <p:cNvGrpSpPr/>
          <p:nvPr/>
        </p:nvGrpSpPr>
        <p:grpSpPr>
          <a:xfrm>
            <a:off x="7442200" y="634999"/>
            <a:ext cx="4940300" cy="6531034"/>
            <a:chOff x="-76200" y="-63500"/>
            <a:chExt cx="4940300" cy="6531032"/>
          </a:xfrm>
        </p:grpSpPr>
        <p:pic>
          <p:nvPicPr>
            <p:cNvPr id="1128" name="british museum 68.jpg"/>
            <p:cNvPicPr/>
            <p:nvPr/>
          </p:nvPicPr>
          <p:blipFill>
            <a:blip r:embed="rId2">
              <a:extLst/>
            </a:blip>
            <a:srcRect l="29806" r="13859"/>
            <a:stretch>
              <a:fillRect/>
            </a:stretch>
          </p:blipFill>
          <p:spPr>
            <a:xfrm>
              <a:off x="0" y="0"/>
              <a:ext cx="4800600" cy="6388100"/>
            </a:xfrm>
            <a:prstGeom prst="rect">
              <a:avLst/>
            </a:prstGeom>
            <a:ln>
              <a:noFill/>
            </a:ln>
            <a:effectLst/>
          </p:spPr>
        </p:pic>
        <p:pic>
          <p:nvPicPr>
            <p:cNvPr id="1127" name="Picture 1126"/>
            <p:cNvPicPr/>
            <p:nvPr/>
          </p:nvPicPr>
          <p:blipFill>
            <a:blip r:embed="rId3">
              <a:extLst/>
            </a:blip>
            <a:stretch>
              <a:fillRect/>
            </a:stretch>
          </p:blipFill>
          <p:spPr>
            <a:xfrm>
              <a:off x="-76200" y="-63500"/>
              <a:ext cx="4940300" cy="6531032"/>
            </a:xfrm>
            <a:prstGeom prst="rect">
              <a:avLst/>
            </a:prstGeom>
            <a:effectLst/>
          </p:spPr>
        </p:pic>
      </p:grpSp>
      <p:sp>
        <p:nvSpPr>
          <p:cNvPr id="1130" name="Shape 1130"/>
          <p:cNvSpPr/>
          <p:nvPr/>
        </p:nvSpPr>
        <p:spPr>
          <a:xfrm>
            <a:off x="889000" y="3810000"/>
            <a:ext cx="63881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Skeptics doubted the existence of Belshazzar, mentioned in Daniel 5, because he was unknown in secular history. </a:t>
            </a:r>
          </a:p>
        </p:txBody>
      </p:sp>
      <p:sp>
        <p:nvSpPr>
          <p:cNvPr id="1131" name="Shape 1131"/>
          <p:cNvSpPr/>
          <p:nvPr/>
        </p:nvSpPr>
        <p:spPr>
          <a:xfrm>
            <a:off x="889000" y="444500"/>
            <a:ext cx="63881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Belshazzar</a:t>
            </a:r>
          </a:p>
        </p:txBody>
      </p:sp>
    </p:spTree>
  </p:cSld>
  <p:clrMapOvr>
    <a:masterClrMapping/>
  </p:clrMapOvr>
  <p:transition spd="med"/>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5" name="Group 1135"/>
          <p:cNvGrpSpPr/>
          <p:nvPr/>
        </p:nvGrpSpPr>
        <p:grpSpPr>
          <a:xfrm>
            <a:off x="7442200" y="634999"/>
            <a:ext cx="4940300" cy="6531034"/>
            <a:chOff x="-76200" y="-63500"/>
            <a:chExt cx="4940300" cy="6531032"/>
          </a:xfrm>
        </p:grpSpPr>
        <p:pic>
          <p:nvPicPr>
            <p:cNvPr id="1134" name="british museum 68.jpg"/>
            <p:cNvPicPr/>
            <p:nvPr/>
          </p:nvPicPr>
          <p:blipFill>
            <a:blip r:embed="rId2">
              <a:extLst/>
            </a:blip>
            <a:srcRect l="29806" r="13859"/>
            <a:stretch>
              <a:fillRect/>
            </a:stretch>
          </p:blipFill>
          <p:spPr>
            <a:xfrm>
              <a:off x="0" y="0"/>
              <a:ext cx="4800600" cy="6388100"/>
            </a:xfrm>
            <a:prstGeom prst="rect">
              <a:avLst/>
            </a:prstGeom>
            <a:ln>
              <a:noFill/>
            </a:ln>
            <a:effectLst/>
          </p:spPr>
        </p:pic>
        <p:pic>
          <p:nvPicPr>
            <p:cNvPr id="1133" name="Picture 1132"/>
            <p:cNvPicPr/>
            <p:nvPr/>
          </p:nvPicPr>
          <p:blipFill>
            <a:blip r:embed="rId3">
              <a:extLst/>
            </a:blip>
            <a:stretch>
              <a:fillRect/>
            </a:stretch>
          </p:blipFill>
          <p:spPr>
            <a:xfrm>
              <a:off x="-76200" y="-63500"/>
              <a:ext cx="4940300" cy="6531032"/>
            </a:xfrm>
            <a:prstGeom prst="rect">
              <a:avLst/>
            </a:prstGeom>
            <a:effectLst/>
          </p:spPr>
        </p:pic>
      </p:grpSp>
      <p:sp>
        <p:nvSpPr>
          <p:cNvPr id="1136" name="Shape 1136"/>
          <p:cNvSpPr/>
          <p:nvPr/>
        </p:nvSpPr>
        <p:spPr>
          <a:xfrm>
            <a:off x="889000" y="3810000"/>
            <a:ext cx="63881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Ferdinand Hitzig claimed that Belshazzar was a biblical myth. He said that Nabonidus was the king of Babylon when it fell to the Medo-Persians. </a:t>
            </a:r>
          </a:p>
        </p:txBody>
      </p:sp>
      <p:sp>
        <p:nvSpPr>
          <p:cNvPr id="1137" name="Shape 1137"/>
          <p:cNvSpPr/>
          <p:nvPr/>
        </p:nvSpPr>
        <p:spPr>
          <a:xfrm>
            <a:off x="889000" y="444500"/>
            <a:ext cx="63881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Belshazzar</a:t>
            </a:r>
          </a:p>
        </p:txBody>
      </p:sp>
    </p:spTree>
  </p:cSld>
  <p:clrMapOvr>
    <a:masterClrMapping/>
  </p:clrMapOvr>
  <p:transition spd="med"/>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9" name="Shape 1139"/>
          <p:cNvSpPr/>
          <p:nvPr/>
        </p:nvSpPr>
        <p:spPr>
          <a:xfrm>
            <a:off x="825500" y="3340100"/>
            <a:ext cx="63881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That supported the liberal doctrine that Daniel was not written until after the time of Antiochus Epiphanes in 164 BC, a view invented by skeptics who didn’t believe that Daniel could have written about events that happened 400 years after he died.</a:t>
            </a:r>
          </a:p>
        </p:txBody>
      </p:sp>
      <p:grpSp>
        <p:nvGrpSpPr>
          <p:cNvPr id="1142" name="Group 1142"/>
          <p:cNvGrpSpPr/>
          <p:nvPr/>
        </p:nvGrpSpPr>
        <p:grpSpPr>
          <a:xfrm>
            <a:off x="7442200" y="634999"/>
            <a:ext cx="4940300" cy="6531034"/>
            <a:chOff x="-76200" y="-63500"/>
            <a:chExt cx="4940300" cy="6531032"/>
          </a:xfrm>
        </p:grpSpPr>
        <p:pic>
          <p:nvPicPr>
            <p:cNvPr id="1141" name="British Museum misc 479.jpg"/>
            <p:cNvPicPr/>
            <p:nvPr/>
          </p:nvPicPr>
          <p:blipFill>
            <a:blip r:embed="rId2">
              <a:extLst/>
            </a:blip>
            <a:srcRect l="894" r="42771"/>
            <a:stretch>
              <a:fillRect/>
            </a:stretch>
          </p:blipFill>
          <p:spPr>
            <a:xfrm>
              <a:off x="0" y="0"/>
              <a:ext cx="4800600" cy="6388100"/>
            </a:xfrm>
            <a:prstGeom prst="rect">
              <a:avLst/>
            </a:prstGeom>
            <a:ln>
              <a:noFill/>
            </a:ln>
            <a:effectLst/>
          </p:spPr>
        </p:pic>
        <p:pic>
          <p:nvPicPr>
            <p:cNvPr id="1140" name="Picture 1139"/>
            <p:cNvPicPr/>
            <p:nvPr/>
          </p:nvPicPr>
          <p:blipFill>
            <a:blip r:embed="rId3">
              <a:extLst/>
            </a:blip>
            <a:stretch>
              <a:fillRect/>
            </a:stretch>
          </p:blipFill>
          <p:spPr>
            <a:xfrm>
              <a:off x="-76200" y="-63500"/>
              <a:ext cx="4940300" cy="6531032"/>
            </a:xfrm>
            <a:prstGeom prst="rect">
              <a:avLst/>
            </a:prstGeom>
            <a:effectLst/>
          </p:spPr>
        </p:pic>
      </p:grpSp>
    </p:spTree>
  </p:cSld>
  <p:clrMapOvr>
    <a:masterClrMapping/>
  </p:clrMapOvr>
  <p:transition spd="med"/>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4" name="Shape 1144"/>
          <p:cNvSpPr/>
          <p:nvPr/>
        </p:nvSpPr>
        <p:spPr>
          <a:xfrm>
            <a:off x="800100" y="2489200"/>
            <a:ext cx="6388100" cy="7620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In 1854 J. G. Taylor found the Nabonidus Cylinder at Ur bearing the name Belshazzar. It was commissioned by King Nabonidus of Babylon to dedicate the rebuilding of ziggurats, including the temple of the moon god Sin at Harran and the sun god Shamash at Sippar, and it plainly states that Belshazzar was his son! </a:t>
            </a:r>
          </a:p>
        </p:txBody>
      </p:sp>
      <p:grpSp>
        <p:nvGrpSpPr>
          <p:cNvPr id="1147" name="Group 1147"/>
          <p:cNvGrpSpPr/>
          <p:nvPr/>
        </p:nvGrpSpPr>
        <p:grpSpPr>
          <a:xfrm>
            <a:off x="7442200" y="634999"/>
            <a:ext cx="4940300" cy="6531034"/>
            <a:chOff x="-76200" y="-63500"/>
            <a:chExt cx="4940300" cy="6531032"/>
          </a:xfrm>
        </p:grpSpPr>
        <p:pic>
          <p:nvPicPr>
            <p:cNvPr id="1146" name="british museum 68.jpg"/>
            <p:cNvPicPr/>
            <p:nvPr/>
          </p:nvPicPr>
          <p:blipFill>
            <a:blip r:embed="rId2">
              <a:extLst/>
            </a:blip>
            <a:srcRect l="894" r="42771"/>
            <a:stretch>
              <a:fillRect/>
            </a:stretch>
          </p:blipFill>
          <p:spPr>
            <a:xfrm>
              <a:off x="0" y="0"/>
              <a:ext cx="4800600" cy="6388100"/>
            </a:xfrm>
            <a:prstGeom prst="rect">
              <a:avLst/>
            </a:prstGeom>
            <a:ln>
              <a:noFill/>
            </a:ln>
            <a:effectLst/>
          </p:spPr>
        </p:pic>
        <p:pic>
          <p:nvPicPr>
            <p:cNvPr id="1145" name="Picture 1144"/>
            <p:cNvPicPr/>
            <p:nvPr/>
          </p:nvPicPr>
          <p:blipFill>
            <a:blip r:embed="rId3">
              <a:extLst/>
            </a:blip>
            <a:stretch>
              <a:fillRect/>
            </a:stretch>
          </p:blipFill>
          <p:spPr>
            <a:xfrm>
              <a:off x="-76200" y="-63500"/>
              <a:ext cx="4940300" cy="6531032"/>
            </a:xfrm>
            <a:prstGeom prst="rect">
              <a:avLst/>
            </a:prstGeom>
            <a:effectLst/>
          </p:spPr>
        </p:pic>
      </p:grpSp>
      <p:sp>
        <p:nvSpPr>
          <p:cNvPr id="1148" name="Shape 1148"/>
          <p:cNvSpPr/>
          <p:nvPr/>
        </p:nvSpPr>
        <p:spPr>
          <a:xfrm>
            <a:off x="800100" y="431800"/>
            <a:ext cx="6388100" cy="1879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66674">
              <a:lnSpc>
                <a:spcPct val="90000"/>
              </a:lnSpc>
              <a:defRPr sz="6402">
                <a:solidFill>
                  <a:srgbClr val="DEDDDE"/>
                </a:solidFill>
                <a:latin typeface="+mj-lt"/>
                <a:ea typeface="+mj-ea"/>
                <a:cs typeface="+mj-cs"/>
                <a:sym typeface="Helvetica Neue Bold Condensed"/>
              </a:defRPr>
            </a:lvl1pPr>
          </a:lstStyle>
          <a:p>
            <a:pPr lvl="0">
              <a:defRPr sz="1800">
                <a:solidFill>
                  <a:srgbClr val="000000"/>
                </a:solidFill>
              </a:defRPr>
            </a:pPr>
            <a:r>
              <a:rPr sz="6402">
                <a:solidFill>
                  <a:srgbClr val="DEDDDE"/>
                </a:solidFill>
              </a:rPr>
              <a:t>Nabonidus Cylinder</a:t>
            </a:r>
          </a:p>
        </p:txBody>
      </p:sp>
    </p:spTree>
  </p:cSld>
  <p:clrMapOvr>
    <a:masterClrMapping/>
  </p:clrMapOvr>
  <p:transition spd="med"/>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0" name="British Museum misc 478.jpg"/>
          <p:cNvPicPr/>
          <p:nvPr/>
        </p:nvPicPr>
        <p:blipFill>
          <a:blip r:embed="rId2">
            <a:extLst/>
          </a:blip>
          <a:stretch>
            <a:fillRect/>
          </a:stretch>
        </p:blipFill>
        <p:spPr>
          <a:xfrm>
            <a:off x="0" y="0"/>
            <a:ext cx="13004800" cy="9753600"/>
          </a:xfrm>
          <a:prstGeom prst="rect">
            <a:avLst/>
          </a:prstGeom>
          <a:ln w="12700">
            <a:miter lim="400000"/>
          </a:ln>
        </p:spPr>
      </p:pic>
      <p:sp>
        <p:nvSpPr>
          <p:cNvPr id="1151" name="Shape 1151"/>
          <p:cNvSpPr/>
          <p:nvPr/>
        </p:nvSpPr>
        <p:spPr>
          <a:xfrm>
            <a:off x="806698" y="150653"/>
            <a:ext cx="6400304" cy="1832294"/>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latin typeface="+mj-lt"/>
                <a:ea typeface="+mj-ea"/>
                <a:cs typeface="+mj-cs"/>
                <a:sym typeface="Helvetica Neue Bold Condensed"/>
              </a:rPr>
              <a:t>NABONIDUS CYLINDER at the British Museum </a:t>
            </a:r>
          </a:p>
        </p:txBody>
      </p:sp>
    </p:spTree>
  </p:cSld>
  <p:clrMapOvr>
    <a:masterClrMapping/>
  </p:clrMapOvr>
  <p:transition spd="med"/>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3" name="Shape 1153"/>
          <p:cNvSpPr/>
          <p:nvPr/>
        </p:nvSpPr>
        <p:spPr>
          <a:xfrm>
            <a:off x="901700" y="3403600"/>
            <a:ext cx="63881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“As for me, Nabonidus, king of Babylon, save me from sinning against your great godhead and grant me as a present of a life long of days, and as for BELSHAZZAR, MY ELDEST SON--MY OFFSPRING--instill reverence for your great godhead...”</a:t>
            </a:r>
          </a:p>
        </p:txBody>
      </p:sp>
      <p:grpSp>
        <p:nvGrpSpPr>
          <p:cNvPr id="1156" name="Group 1156"/>
          <p:cNvGrpSpPr/>
          <p:nvPr/>
        </p:nvGrpSpPr>
        <p:grpSpPr>
          <a:xfrm>
            <a:off x="7442200" y="634999"/>
            <a:ext cx="4940300" cy="6531034"/>
            <a:chOff x="-76200" y="-63500"/>
            <a:chExt cx="4940300" cy="6531032"/>
          </a:xfrm>
        </p:grpSpPr>
        <p:pic>
          <p:nvPicPr>
            <p:cNvPr id="1155" name="british museum 68.jpg"/>
            <p:cNvPicPr/>
            <p:nvPr/>
          </p:nvPicPr>
          <p:blipFill>
            <a:blip r:embed="rId2">
              <a:extLst/>
            </a:blip>
            <a:srcRect l="894" r="42771"/>
            <a:stretch>
              <a:fillRect/>
            </a:stretch>
          </p:blipFill>
          <p:spPr>
            <a:xfrm>
              <a:off x="0" y="0"/>
              <a:ext cx="4800600" cy="6388100"/>
            </a:xfrm>
            <a:prstGeom prst="rect">
              <a:avLst/>
            </a:prstGeom>
            <a:ln>
              <a:noFill/>
            </a:ln>
            <a:effectLst/>
          </p:spPr>
        </p:pic>
        <p:pic>
          <p:nvPicPr>
            <p:cNvPr id="1154" name="Picture 1153"/>
            <p:cNvPicPr/>
            <p:nvPr/>
          </p:nvPicPr>
          <p:blipFill>
            <a:blip r:embed="rId3">
              <a:extLst/>
            </a:blip>
            <a:stretch>
              <a:fillRect/>
            </a:stretch>
          </p:blipFill>
          <p:spPr>
            <a:xfrm>
              <a:off x="-76200" y="-63500"/>
              <a:ext cx="4940300" cy="6531032"/>
            </a:xfrm>
            <a:prstGeom prst="rect">
              <a:avLst/>
            </a:prstGeom>
            <a:effectLst/>
          </p:spPr>
        </p:pic>
      </p:gr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Shape 186"/>
          <p:cNvSpPr/>
          <p:nvPr/>
        </p:nvSpPr>
        <p:spPr>
          <a:xfrm>
            <a:off x="889000" y="3810000"/>
            <a:ext cx="5092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Naram-Sin</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A stele in the Louvre depicts a god-king dating to about 2250 B.C., which is about the time of Nimrod.</a:t>
            </a:r>
          </a:p>
        </p:txBody>
      </p:sp>
      <p:grpSp>
        <p:nvGrpSpPr>
          <p:cNvPr id="189" name="Group 189"/>
          <p:cNvGrpSpPr/>
          <p:nvPr/>
        </p:nvGrpSpPr>
        <p:grpSpPr>
          <a:xfrm>
            <a:off x="6184899" y="800100"/>
            <a:ext cx="6159501" cy="8154228"/>
            <a:chOff x="-76200" y="-63500"/>
            <a:chExt cx="6159500" cy="8154227"/>
          </a:xfrm>
        </p:grpSpPr>
        <p:pic>
          <p:nvPicPr>
            <p:cNvPr id="188" name="Louvre misc 287 - Version 2.jpg"/>
            <p:cNvPicPr/>
            <p:nvPr/>
          </p:nvPicPr>
          <p:blipFill>
            <a:blip r:embed="rId2">
              <a:extLst/>
            </a:blip>
            <a:srcRect t="2722" b="19175"/>
            <a:stretch>
              <a:fillRect/>
            </a:stretch>
          </p:blipFill>
          <p:spPr>
            <a:xfrm>
              <a:off x="0" y="0"/>
              <a:ext cx="6019800" cy="8014528"/>
            </a:xfrm>
            <a:prstGeom prst="rect">
              <a:avLst/>
            </a:prstGeom>
            <a:ln>
              <a:noFill/>
            </a:ln>
            <a:effectLst/>
          </p:spPr>
        </p:pic>
        <p:pic>
          <p:nvPicPr>
            <p:cNvPr id="187" name="Picture 186"/>
            <p:cNvPicPr/>
            <p:nvPr/>
          </p:nvPicPr>
          <p:blipFill>
            <a:blip r:embed="rId3">
              <a:extLst/>
            </a:blip>
            <a:stretch>
              <a:fillRect/>
            </a:stretch>
          </p:blipFill>
          <p:spPr>
            <a:xfrm>
              <a:off x="-76201" y="-63500"/>
              <a:ext cx="6159501" cy="8154228"/>
            </a:xfrm>
            <a:prstGeom prst="rect">
              <a:avLst/>
            </a:prstGeom>
            <a:effectLst/>
          </p:spPr>
        </p:pic>
      </p:grpSp>
    </p:spTree>
  </p:cSld>
  <p:clrMapOvr>
    <a:masterClrMapping/>
  </p:clrMapOvr>
  <p:transition spd="med"/>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8" name="Shape 1158"/>
          <p:cNvSpPr/>
          <p:nvPr/>
        </p:nvSpPr>
        <p:spPr>
          <a:xfrm>
            <a:off x="698500" y="3784600"/>
            <a:ext cx="5537200" cy="690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Nabonidus Chronicle also mentions Belshazzar. It says that Nabonidus was in the city of Tema in the Arabian desert for 10 years while Belshazzar was with the army in Babylon. </a:t>
            </a:r>
          </a:p>
        </p:txBody>
      </p:sp>
      <p:grpSp>
        <p:nvGrpSpPr>
          <p:cNvPr id="1161" name="Group 1161"/>
          <p:cNvGrpSpPr/>
          <p:nvPr/>
        </p:nvGrpSpPr>
        <p:grpSpPr>
          <a:xfrm>
            <a:off x="6547950" y="635000"/>
            <a:ext cx="5834550" cy="7721600"/>
            <a:chOff x="-76200" y="-63500"/>
            <a:chExt cx="5834548" cy="7721600"/>
          </a:xfrm>
        </p:grpSpPr>
        <p:pic>
          <p:nvPicPr>
            <p:cNvPr id="1160" name="British Museum misc 535.jpg"/>
            <p:cNvPicPr/>
            <p:nvPr/>
          </p:nvPicPr>
          <p:blipFill>
            <a:blip r:embed="rId2">
              <a:extLst/>
            </a:blip>
            <a:srcRect l="2863" r="19823"/>
            <a:stretch>
              <a:fillRect/>
            </a:stretch>
          </p:blipFill>
          <p:spPr>
            <a:xfrm>
              <a:off x="0" y="0"/>
              <a:ext cx="5694849" cy="7581900"/>
            </a:xfrm>
            <a:prstGeom prst="rect">
              <a:avLst/>
            </a:prstGeom>
            <a:ln>
              <a:noFill/>
            </a:ln>
            <a:effectLst/>
          </p:spPr>
        </p:pic>
        <p:pic>
          <p:nvPicPr>
            <p:cNvPr id="1159" name="Picture 1158"/>
            <p:cNvPicPr/>
            <p:nvPr/>
          </p:nvPicPr>
          <p:blipFill>
            <a:blip r:embed="rId3">
              <a:extLst/>
            </a:blip>
            <a:stretch>
              <a:fillRect/>
            </a:stretch>
          </p:blipFill>
          <p:spPr>
            <a:xfrm>
              <a:off x="-76200" y="-63500"/>
              <a:ext cx="5834549" cy="7721600"/>
            </a:xfrm>
            <a:prstGeom prst="rect">
              <a:avLst/>
            </a:prstGeom>
            <a:effectLst/>
          </p:spPr>
        </p:pic>
      </p:grpSp>
      <p:sp>
        <p:nvSpPr>
          <p:cNvPr id="1162" name="Shape 1162"/>
          <p:cNvSpPr/>
          <p:nvPr/>
        </p:nvSpPr>
        <p:spPr>
          <a:xfrm>
            <a:off x="647700" y="1701800"/>
            <a:ext cx="6388100" cy="1879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37463">
              <a:lnSpc>
                <a:spcPct val="90000"/>
              </a:lnSpc>
              <a:defRPr sz="6072">
                <a:solidFill>
                  <a:srgbClr val="DEDDDE"/>
                </a:solidFill>
                <a:latin typeface="+mj-lt"/>
                <a:ea typeface="+mj-ea"/>
                <a:cs typeface="+mj-cs"/>
                <a:sym typeface="Helvetica Neue Bold Condensed"/>
              </a:defRPr>
            </a:lvl1pPr>
          </a:lstStyle>
          <a:p>
            <a:pPr lvl="0">
              <a:defRPr sz="1800">
                <a:solidFill>
                  <a:srgbClr val="000000"/>
                </a:solidFill>
              </a:defRPr>
            </a:pPr>
            <a:r>
              <a:rPr sz="6072">
                <a:solidFill>
                  <a:srgbClr val="DEDDDE"/>
                </a:solidFill>
              </a:rPr>
              <a:t>Nebonidus Chronicle</a:t>
            </a:r>
          </a:p>
        </p:txBody>
      </p:sp>
    </p:spTree>
  </p:cSld>
  <p:clrMapOvr>
    <a:masterClrMapping/>
  </p:clrMapOvr>
  <p:transition spd="med"/>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4" name="British Museum misc 535.jpg"/>
          <p:cNvPicPr/>
          <p:nvPr/>
        </p:nvPicPr>
        <p:blipFill>
          <a:blip r:embed="rId2">
            <a:extLst/>
          </a:blip>
          <a:stretch>
            <a:fillRect/>
          </a:stretch>
        </p:blipFill>
        <p:spPr>
          <a:xfrm>
            <a:off x="2006600" y="250378"/>
            <a:ext cx="8978900" cy="9245601"/>
          </a:xfrm>
          <a:prstGeom prst="rect">
            <a:avLst/>
          </a:prstGeom>
          <a:ln w="12700">
            <a:miter lim="400000"/>
          </a:ln>
        </p:spPr>
      </p:pic>
      <p:sp>
        <p:nvSpPr>
          <p:cNvPr id="1165" name="Shape 1165"/>
          <p:cNvSpPr/>
          <p:nvPr/>
        </p:nvSpPr>
        <p:spPr>
          <a:xfrm>
            <a:off x="2190998" y="582453"/>
            <a:ext cx="6400304" cy="1832294"/>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latin typeface="+mj-lt"/>
                <a:ea typeface="+mj-ea"/>
                <a:cs typeface="+mj-cs"/>
                <a:sym typeface="Helvetica Neue Bold Condensed"/>
              </a:rPr>
              <a:t>NABONIDUS </a:t>
            </a:r>
            <a:br>
              <a:rPr sz="3600">
                <a:latin typeface="+mj-lt"/>
                <a:ea typeface="+mj-ea"/>
                <a:cs typeface="+mj-cs"/>
                <a:sym typeface="Helvetica Neue Bold Condensed"/>
              </a:rPr>
            </a:br>
            <a:r>
              <a:rPr sz="3600">
                <a:latin typeface="+mj-lt"/>
                <a:ea typeface="+mj-ea"/>
                <a:cs typeface="+mj-cs"/>
                <a:sym typeface="Helvetica Neue Bold Condensed"/>
              </a:rPr>
              <a:t>CHRONICLE </a:t>
            </a:r>
          </a:p>
        </p:txBody>
      </p:sp>
    </p:spTree>
  </p:cSld>
  <p:clrMapOvr>
    <a:masterClrMapping/>
  </p:clrMapOvr>
  <p:transition spd="med"/>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 name="Shape 1167"/>
          <p:cNvSpPr/>
          <p:nvPr/>
        </p:nvSpPr>
        <p:spPr>
          <a:xfrm>
            <a:off x="939800" y="2413000"/>
            <a:ext cx="5524500" cy="6553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 he entrusted the army to his oldest son, his firstborn, the troops in the country he ordered under his command. He let everything go, entrusted the kingship to him, and himself he started out for a long journey [to Tema]” (Nabonidus Chronicle).</a:t>
            </a:r>
          </a:p>
        </p:txBody>
      </p:sp>
      <p:grpSp>
        <p:nvGrpSpPr>
          <p:cNvPr id="1170" name="Group 1170"/>
          <p:cNvGrpSpPr/>
          <p:nvPr/>
        </p:nvGrpSpPr>
        <p:grpSpPr>
          <a:xfrm>
            <a:off x="6547950" y="635000"/>
            <a:ext cx="5834550" cy="7721600"/>
            <a:chOff x="-76200" y="-63500"/>
            <a:chExt cx="5834548" cy="7721600"/>
          </a:xfrm>
        </p:grpSpPr>
        <p:pic>
          <p:nvPicPr>
            <p:cNvPr id="1169" name="British Museum misc 535.jpg"/>
            <p:cNvPicPr/>
            <p:nvPr/>
          </p:nvPicPr>
          <p:blipFill>
            <a:blip r:embed="rId2">
              <a:extLst/>
            </a:blip>
            <a:srcRect l="2863" r="19823"/>
            <a:stretch>
              <a:fillRect/>
            </a:stretch>
          </p:blipFill>
          <p:spPr>
            <a:xfrm>
              <a:off x="0" y="0"/>
              <a:ext cx="5694849" cy="7581900"/>
            </a:xfrm>
            <a:prstGeom prst="rect">
              <a:avLst/>
            </a:prstGeom>
            <a:ln>
              <a:noFill/>
            </a:ln>
            <a:effectLst/>
          </p:spPr>
        </p:pic>
        <p:pic>
          <p:nvPicPr>
            <p:cNvPr id="1168" name="Picture 1167"/>
            <p:cNvPicPr/>
            <p:nvPr/>
          </p:nvPicPr>
          <p:blipFill>
            <a:blip r:embed="rId3">
              <a:extLst/>
            </a:blip>
            <a:stretch>
              <a:fillRect/>
            </a:stretch>
          </p:blipFill>
          <p:spPr>
            <a:xfrm>
              <a:off x="-76200" y="-63500"/>
              <a:ext cx="5834549" cy="7721600"/>
            </a:xfrm>
            <a:prstGeom prst="rect">
              <a:avLst/>
            </a:prstGeom>
            <a:effectLst/>
          </p:spPr>
        </p:pic>
      </p:grpSp>
    </p:spTree>
  </p:cSld>
  <p:clrMapOvr>
    <a:masterClrMapping/>
  </p:clrMapOvr>
  <p:transition spd="med"/>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2" name="Shape 1172"/>
          <p:cNvSpPr/>
          <p:nvPr/>
        </p:nvSpPr>
        <p:spPr>
          <a:xfrm>
            <a:off x="889000" y="3810000"/>
            <a:ext cx="63881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Nabonidus Cylinder and Nabonidus Chronicle confirm Daniel 5 in three ways:</a:t>
            </a:r>
          </a:p>
          <a:p>
            <a:pPr lvl="1" indent="0" defTabSz="584200">
              <a:lnSpc>
                <a:spcPct val="110000"/>
              </a:lnSpc>
              <a:defRPr sz="1800"/>
            </a:pPr>
            <a:r>
              <a:rPr sz="3600">
                <a:solidFill>
                  <a:srgbClr val="FFF76B"/>
                </a:solidFill>
                <a:latin typeface="+mj-lt"/>
                <a:ea typeface="+mj-ea"/>
                <a:cs typeface="+mj-cs"/>
                <a:sym typeface="Helvetica Neue Bold Condensed"/>
              </a:rPr>
              <a:t>* in calling Belshazzar king</a:t>
            </a:r>
          </a:p>
          <a:p>
            <a:pPr lvl="1" indent="0" defTabSz="584200">
              <a:lnSpc>
                <a:spcPct val="110000"/>
              </a:lnSpc>
              <a:defRPr sz="1800"/>
            </a:pPr>
            <a:r>
              <a:rPr sz="3600">
                <a:solidFill>
                  <a:srgbClr val="FFF76B"/>
                </a:solidFill>
                <a:latin typeface="+mj-lt"/>
                <a:ea typeface="+mj-ea"/>
                <a:cs typeface="+mj-cs"/>
                <a:sym typeface="Helvetica Neue Bold Condensed"/>
              </a:rPr>
              <a:t>* in not mentioning Nabonidus in reference to the fall of Babylon</a:t>
            </a:r>
          </a:p>
          <a:p>
            <a:pPr lvl="1" indent="0" defTabSz="584200">
              <a:lnSpc>
                <a:spcPct val="110000"/>
              </a:lnSpc>
              <a:defRPr sz="1800"/>
            </a:pPr>
            <a:r>
              <a:rPr sz="3600">
                <a:solidFill>
                  <a:srgbClr val="FFF76B"/>
                </a:solidFill>
                <a:latin typeface="+mj-lt"/>
                <a:ea typeface="+mj-ea"/>
                <a:cs typeface="+mj-cs"/>
                <a:sym typeface="Helvetica Neue Bold Condensed"/>
              </a:rPr>
              <a:t>* in Belshazzar’s offer to Daniel the position as third ruler</a:t>
            </a:r>
          </a:p>
        </p:txBody>
      </p:sp>
      <p:pic>
        <p:nvPicPr>
          <p:cNvPr id="1173" name="British Museum misc 535.jpg"/>
          <p:cNvPicPr/>
          <p:nvPr/>
        </p:nvPicPr>
        <p:blipFill>
          <a:blip r:embed="rId2">
            <a:extLst/>
          </a:blip>
          <a:stretch>
            <a:fillRect/>
          </a:stretch>
        </p:blipFill>
        <p:spPr>
          <a:xfrm>
            <a:off x="8026400" y="4263231"/>
            <a:ext cx="4470400" cy="4603185"/>
          </a:xfrm>
          <a:prstGeom prst="rect">
            <a:avLst/>
          </a:prstGeom>
          <a:ln w="12700">
            <a:miter lim="400000"/>
          </a:ln>
        </p:spPr>
      </p:pic>
      <p:pic>
        <p:nvPicPr>
          <p:cNvPr id="1174" name="british museum 69.jpg"/>
          <p:cNvPicPr/>
          <p:nvPr/>
        </p:nvPicPr>
        <p:blipFill>
          <a:blip r:embed="rId3">
            <a:extLst/>
          </a:blip>
          <a:stretch>
            <a:fillRect/>
          </a:stretch>
        </p:blipFill>
        <p:spPr>
          <a:xfrm>
            <a:off x="6311900" y="631503"/>
            <a:ext cx="5969000" cy="37084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6" name="Shape 1176"/>
          <p:cNvSpPr>
            <a:spLocks noGrp="1"/>
          </p:cNvSpPr>
          <p:nvPr>
            <p:ph type="body" idx="1"/>
          </p:nvPr>
        </p:nvSpPr>
        <p:spPr>
          <a:xfrm>
            <a:off x="457200" y="4775200"/>
            <a:ext cx="5867400" cy="4064000"/>
          </a:xfrm>
          <a:prstGeom prst="rect">
            <a:avLst/>
          </a:prstGeom>
        </p:spPr>
        <p:txBody>
          <a:bodyPr/>
          <a:lstStyle/>
          <a:p>
            <a:pPr lvl="0">
              <a:defRPr sz="1800" spc="0">
                <a:solidFill>
                  <a:srgbClr val="000000"/>
                </a:solidFill>
              </a:defRPr>
            </a:pPr>
            <a:r>
              <a:rPr sz="3600" b="1" spc="-47">
                <a:solidFill>
                  <a:srgbClr val="CBCBCB"/>
                </a:solidFill>
                <a:latin typeface="Gill Sans SemiBold"/>
                <a:ea typeface="Gill Sans SemiBold"/>
                <a:cs typeface="Gill Sans SemiBold"/>
                <a:sym typeface="Gill Sans SemiBold"/>
              </a:rPr>
              <a:t>NOTE TO TEACHERS</a:t>
            </a:r>
          </a:p>
          <a:p>
            <a:pPr lvl="0">
              <a:defRPr sz="1800" spc="0">
                <a:solidFill>
                  <a:srgbClr val="000000"/>
                </a:solidFill>
              </a:defRPr>
            </a:pPr>
            <a:endParaRPr sz="3600" spc="-47">
              <a:solidFill>
                <a:srgbClr val="CBCBCB"/>
              </a:solidFill>
              <a:latin typeface="Gill Sans SemiBold"/>
              <a:ea typeface="Gill Sans SemiBold"/>
              <a:cs typeface="Gill Sans SemiBold"/>
              <a:sym typeface="Gill Sans SemiBold"/>
            </a:endParaRPr>
          </a:p>
          <a:p>
            <a:pPr lvl="0">
              <a:defRPr sz="1800" spc="0">
                <a:solidFill>
                  <a:srgbClr val="000000"/>
                </a:solidFill>
              </a:defRPr>
            </a:pPr>
            <a:r>
              <a:rPr sz="3600" spc="-47">
                <a:solidFill>
                  <a:srgbClr val="CBCBCB"/>
                </a:solidFill>
                <a:latin typeface="Gill Sans SemiBold"/>
                <a:ea typeface="Gill Sans SemiBold"/>
                <a:cs typeface="Gill Sans SemiBold"/>
                <a:sym typeface="Gill Sans SemiBold"/>
              </a:rPr>
              <a:t>There are review questions and a summary to this section in the book An Unshakeable Faith.</a:t>
            </a:r>
          </a:p>
        </p:txBody>
      </p:sp>
      <p:grpSp>
        <p:nvGrpSpPr>
          <p:cNvPr id="1179" name="Group 1179"/>
          <p:cNvGrpSpPr/>
          <p:nvPr/>
        </p:nvGrpSpPr>
        <p:grpSpPr>
          <a:xfrm>
            <a:off x="6560753" y="901700"/>
            <a:ext cx="5821747" cy="7327900"/>
            <a:chOff x="-271846" y="-127000"/>
            <a:chExt cx="5821746" cy="7327900"/>
          </a:xfrm>
        </p:grpSpPr>
        <p:pic>
          <p:nvPicPr>
            <p:cNvPr id="1178"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1177" name="Picture 1176"/>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1" name="Shape 1181"/>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1184" name="Group 1184"/>
          <p:cNvGrpSpPr/>
          <p:nvPr/>
        </p:nvGrpSpPr>
        <p:grpSpPr>
          <a:xfrm>
            <a:off x="9141817" y="2451100"/>
            <a:ext cx="3139083" cy="3848100"/>
            <a:chOff x="-269314" y="-127000"/>
            <a:chExt cx="3139081" cy="3848100"/>
          </a:xfrm>
        </p:grpSpPr>
        <p:pic>
          <p:nvPicPr>
            <p:cNvPr id="1183"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1182" name="Picture 1181"/>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91"/>
          <p:cNvSpPr/>
          <p:nvPr/>
        </p:nvSpPr>
        <p:spPr>
          <a:xfrm>
            <a:off x="838200" y="5740400"/>
            <a:ext cx="5092700" cy="3086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Naram-Sin</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His name probably points to Sin the moon god. </a:t>
            </a:r>
          </a:p>
        </p:txBody>
      </p:sp>
      <p:grpSp>
        <p:nvGrpSpPr>
          <p:cNvPr id="194" name="Group 194"/>
          <p:cNvGrpSpPr/>
          <p:nvPr/>
        </p:nvGrpSpPr>
        <p:grpSpPr>
          <a:xfrm>
            <a:off x="6184899" y="800100"/>
            <a:ext cx="6159501" cy="8154228"/>
            <a:chOff x="-76200" y="-63500"/>
            <a:chExt cx="6159500" cy="8154227"/>
          </a:xfrm>
        </p:grpSpPr>
        <p:pic>
          <p:nvPicPr>
            <p:cNvPr id="193" name="Louvre misc 287 - Version 2.jpg"/>
            <p:cNvPicPr/>
            <p:nvPr/>
          </p:nvPicPr>
          <p:blipFill>
            <a:blip r:embed="rId2">
              <a:extLst/>
            </a:blip>
            <a:srcRect t="2722" b="19175"/>
            <a:stretch>
              <a:fillRect/>
            </a:stretch>
          </p:blipFill>
          <p:spPr>
            <a:xfrm>
              <a:off x="0" y="0"/>
              <a:ext cx="6019800" cy="8014528"/>
            </a:xfrm>
            <a:prstGeom prst="rect">
              <a:avLst/>
            </a:prstGeom>
            <a:ln>
              <a:noFill/>
            </a:ln>
            <a:effectLst/>
          </p:spPr>
        </p:pic>
        <p:pic>
          <p:nvPicPr>
            <p:cNvPr id="192" name="Picture 191"/>
            <p:cNvPicPr/>
            <p:nvPr/>
          </p:nvPicPr>
          <p:blipFill>
            <a:blip r:embed="rId3">
              <a:extLst/>
            </a:blip>
            <a:stretch>
              <a:fillRect/>
            </a:stretch>
          </p:blipFill>
          <p:spPr>
            <a:xfrm>
              <a:off x="-76201" y="-63500"/>
              <a:ext cx="6159501" cy="8154228"/>
            </a:xfrm>
            <a:prstGeom prst="rect">
              <a:avLst/>
            </a:prstGeom>
            <a:effectLst/>
          </p:spPr>
        </p:pic>
      </p:gr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Shape 196"/>
          <p:cNvSpPr/>
          <p:nvPr/>
        </p:nvSpPr>
        <p:spPr>
          <a:xfrm>
            <a:off x="863600" y="5537200"/>
            <a:ext cx="5092700" cy="3543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Naram-Sin</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He is conquering a group of people called the Lullubi.</a:t>
            </a:r>
          </a:p>
        </p:txBody>
      </p:sp>
      <p:grpSp>
        <p:nvGrpSpPr>
          <p:cNvPr id="199" name="Group 199"/>
          <p:cNvGrpSpPr/>
          <p:nvPr/>
        </p:nvGrpSpPr>
        <p:grpSpPr>
          <a:xfrm>
            <a:off x="6184899" y="800100"/>
            <a:ext cx="6159501" cy="8154228"/>
            <a:chOff x="-76200" y="-63500"/>
            <a:chExt cx="6159500" cy="8154227"/>
          </a:xfrm>
        </p:grpSpPr>
        <p:pic>
          <p:nvPicPr>
            <p:cNvPr id="198" name="Louvre misc 289.jpg"/>
            <p:cNvPicPr/>
            <p:nvPr/>
          </p:nvPicPr>
          <p:blipFill>
            <a:blip r:embed="rId2">
              <a:extLst/>
            </a:blip>
            <a:srcRect t="5758" b="5608"/>
            <a:stretch>
              <a:fillRect/>
            </a:stretch>
          </p:blipFill>
          <p:spPr>
            <a:xfrm>
              <a:off x="0" y="0"/>
              <a:ext cx="6019800" cy="8014528"/>
            </a:xfrm>
            <a:prstGeom prst="rect">
              <a:avLst/>
            </a:prstGeom>
            <a:ln>
              <a:noFill/>
            </a:ln>
            <a:effectLst/>
          </p:spPr>
        </p:pic>
        <p:pic>
          <p:nvPicPr>
            <p:cNvPr id="197" name="Picture 196"/>
            <p:cNvPicPr/>
            <p:nvPr/>
          </p:nvPicPr>
          <p:blipFill>
            <a:blip r:embed="rId3">
              <a:extLst/>
            </a:blip>
            <a:stretch>
              <a:fillRect/>
            </a:stretch>
          </p:blipFill>
          <p:spPr>
            <a:xfrm>
              <a:off x="-76201" y="-63500"/>
              <a:ext cx="6159501" cy="8154228"/>
            </a:xfrm>
            <a:prstGeom prst="rect">
              <a:avLst/>
            </a:prstGeom>
            <a:effectLst/>
          </p:spPr>
        </p:pic>
      </p:gr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hape 201"/>
          <p:cNvSpPr/>
          <p:nvPr/>
        </p:nvSpPr>
        <p:spPr>
          <a:xfrm>
            <a:off x="889000" y="4724400"/>
            <a:ext cx="4622800" cy="387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Naram-Sin</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He wears a horned helmet signifying deity and he carries a bow and a spear. </a:t>
            </a:r>
          </a:p>
        </p:txBody>
      </p:sp>
      <p:grpSp>
        <p:nvGrpSpPr>
          <p:cNvPr id="204" name="Group 204"/>
          <p:cNvGrpSpPr/>
          <p:nvPr/>
        </p:nvGrpSpPr>
        <p:grpSpPr>
          <a:xfrm>
            <a:off x="6184899" y="800100"/>
            <a:ext cx="6159501" cy="8154228"/>
            <a:chOff x="-76200" y="-63500"/>
            <a:chExt cx="6159500" cy="8154227"/>
          </a:xfrm>
        </p:grpSpPr>
        <p:pic>
          <p:nvPicPr>
            <p:cNvPr id="203" name="Louvre misc 287 - Version 2.jpg"/>
            <p:cNvPicPr/>
            <p:nvPr/>
          </p:nvPicPr>
          <p:blipFill>
            <a:blip r:embed="rId2">
              <a:extLst/>
            </a:blip>
            <a:srcRect t="2722" b="19175"/>
            <a:stretch>
              <a:fillRect/>
            </a:stretch>
          </p:blipFill>
          <p:spPr>
            <a:xfrm>
              <a:off x="0" y="0"/>
              <a:ext cx="6019800" cy="8014528"/>
            </a:xfrm>
            <a:prstGeom prst="rect">
              <a:avLst/>
            </a:prstGeom>
            <a:ln>
              <a:noFill/>
            </a:ln>
            <a:effectLst/>
          </p:spPr>
        </p:pic>
        <p:pic>
          <p:nvPicPr>
            <p:cNvPr id="202" name="Picture 201"/>
            <p:cNvPicPr/>
            <p:nvPr/>
          </p:nvPicPr>
          <p:blipFill>
            <a:blip r:embed="rId3">
              <a:extLst/>
            </a:blip>
            <a:stretch>
              <a:fillRect/>
            </a:stretch>
          </p:blipFill>
          <p:spPr>
            <a:xfrm>
              <a:off x="-76201" y="-63500"/>
              <a:ext cx="6159501" cy="8154228"/>
            </a:xfrm>
            <a:prstGeom prst="rect">
              <a:avLst/>
            </a:prstGeom>
            <a:effectLst/>
          </p:spPr>
        </p:pic>
      </p:gr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Shape 206"/>
          <p:cNvSpPr/>
          <p:nvPr/>
        </p:nvSpPr>
        <p:spPr>
          <a:xfrm>
            <a:off x="889000" y="4216400"/>
            <a:ext cx="5092700" cy="4406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0" defTabSz="584200">
              <a:lnSpc>
                <a:spcPct val="110000"/>
              </a:lnSpc>
              <a:defRPr sz="1800"/>
            </a:pPr>
            <a:r>
              <a:rPr sz="3600">
                <a:solidFill>
                  <a:srgbClr val="FFFFFF"/>
                </a:solidFill>
                <a:latin typeface="+mj-lt"/>
                <a:ea typeface="+mj-ea"/>
                <a:cs typeface="+mj-cs"/>
                <a:sym typeface="Helvetica Neue Bold Condensed"/>
              </a:rPr>
              <a:t>Naram-Sin</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He has the characteristics of the biblical Nimrod: bold leadership, pride, aspiring to divinity, hunting/military prowess.</a:t>
            </a:r>
          </a:p>
        </p:txBody>
      </p:sp>
      <p:grpSp>
        <p:nvGrpSpPr>
          <p:cNvPr id="209" name="Group 209"/>
          <p:cNvGrpSpPr/>
          <p:nvPr/>
        </p:nvGrpSpPr>
        <p:grpSpPr>
          <a:xfrm>
            <a:off x="6184899" y="800100"/>
            <a:ext cx="6159501" cy="8154228"/>
            <a:chOff x="-76200" y="-63500"/>
            <a:chExt cx="6159500" cy="8154227"/>
          </a:xfrm>
        </p:grpSpPr>
        <p:pic>
          <p:nvPicPr>
            <p:cNvPr id="208" name="Louvre misc 287 - Version 2.jpg"/>
            <p:cNvPicPr/>
            <p:nvPr/>
          </p:nvPicPr>
          <p:blipFill>
            <a:blip r:embed="rId2">
              <a:extLst/>
            </a:blip>
            <a:srcRect t="2722" b="19175"/>
            <a:stretch>
              <a:fillRect/>
            </a:stretch>
          </p:blipFill>
          <p:spPr>
            <a:xfrm>
              <a:off x="0" y="0"/>
              <a:ext cx="6019800" cy="8014528"/>
            </a:xfrm>
            <a:prstGeom prst="rect">
              <a:avLst/>
            </a:prstGeom>
            <a:ln>
              <a:noFill/>
            </a:ln>
            <a:effectLst/>
          </p:spPr>
        </p:pic>
        <p:pic>
          <p:nvPicPr>
            <p:cNvPr id="207" name="Picture 206"/>
            <p:cNvPicPr/>
            <p:nvPr/>
          </p:nvPicPr>
          <p:blipFill>
            <a:blip r:embed="rId3">
              <a:extLst/>
            </a:blip>
            <a:stretch>
              <a:fillRect/>
            </a:stretch>
          </p:blipFill>
          <p:spPr>
            <a:xfrm>
              <a:off x="-76201" y="-63500"/>
              <a:ext cx="6159501" cy="8154228"/>
            </a:xfrm>
            <a:prstGeom prst="rect">
              <a:avLst/>
            </a:prstGeom>
            <a:effectLst/>
          </p:spPr>
        </p:pic>
      </p:gr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Shape 211"/>
          <p:cNvSpPr/>
          <p:nvPr/>
        </p:nvSpPr>
        <p:spPr>
          <a:xfrm>
            <a:off x="889000" y="3810000"/>
            <a:ext cx="5092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Asshur</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The Assyrian Empire was named after Asshur, the founder of Nineveh (Genesis 10:10-11). Asshur was associated with the Nimrod empire.</a:t>
            </a:r>
          </a:p>
        </p:txBody>
      </p:sp>
      <p:grpSp>
        <p:nvGrpSpPr>
          <p:cNvPr id="214" name="Group 214"/>
          <p:cNvGrpSpPr/>
          <p:nvPr/>
        </p:nvGrpSpPr>
        <p:grpSpPr>
          <a:xfrm>
            <a:off x="6184899" y="800100"/>
            <a:ext cx="6159501" cy="8154228"/>
            <a:chOff x="-76200" y="-63500"/>
            <a:chExt cx="6159500" cy="8154227"/>
          </a:xfrm>
        </p:grpSpPr>
        <p:pic>
          <p:nvPicPr>
            <p:cNvPr id="213" name="British musem assyria 126 - Version 2.jpg"/>
            <p:cNvPicPr/>
            <p:nvPr/>
          </p:nvPicPr>
          <p:blipFill>
            <a:blip r:embed="rId2">
              <a:extLst/>
            </a:blip>
            <a:srcRect l="24999" r="25000"/>
            <a:stretch>
              <a:fillRect/>
            </a:stretch>
          </p:blipFill>
          <p:spPr>
            <a:xfrm>
              <a:off x="0" y="0"/>
              <a:ext cx="6019800" cy="8013700"/>
            </a:xfrm>
            <a:prstGeom prst="rect">
              <a:avLst/>
            </a:prstGeom>
            <a:ln>
              <a:noFill/>
            </a:ln>
            <a:effectLst/>
          </p:spPr>
        </p:pic>
        <p:pic>
          <p:nvPicPr>
            <p:cNvPr id="212" name="Picture 211"/>
            <p:cNvPicPr/>
            <p:nvPr/>
          </p:nvPicPr>
          <p:blipFill>
            <a:blip r:embed="rId3">
              <a:extLst/>
            </a:blip>
            <a:stretch>
              <a:fillRect/>
            </a:stretch>
          </p:blipFill>
          <p:spPr>
            <a:xfrm>
              <a:off x="-76200" y="-63500"/>
              <a:ext cx="6159500" cy="8154228"/>
            </a:xfrm>
            <a:prstGeom prst="rect">
              <a:avLst/>
            </a:prstGeom>
            <a:effectLst/>
          </p:spPr>
        </p:pic>
      </p:gr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p:nvPr/>
        </p:nvSpPr>
        <p:spPr>
          <a:xfrm>
            <a:off x="889000" y="3429000"/>
            <a:ext cx="5092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a:bodyPr>
          <a:lstStyle/>
          <a:p>
            <a:pPr lvl="0" defTabSz="578358">
              <a:lnSpc>
                <a:spcPct val="110000"/>
              </a:lnSpc>
              <a:defRPr sz="1800"/>
            </a:pPr>
            <a:r>
              <a:rPr sz="3564">
                <a:solidFill>
                  <a:srgbClr val="FFFFFF"/>
                </a:solidFill>
                <a:latin typeface="+mj-lt"/>
                <a:ea typeface="+mj-ea"/>
                <a:cs typeface="+mj-cs"/>
                <a:sym typeface="Helvetica Neue Bold Condensed"/>
              </a:rPr>
              <a:t>Asshur</a:t>
            </a:r>
          </a:p>
          <a:p>
            <a:pPr lvl="0" defTabSz="578358">
              <a:lnSpc>
                <a:spcPct val="110000"/>
              </a:lnSpc>
              <a:defRPr sz="1800"/>
            </a:pPr>
            <a:endParaRPr sz="3564">
              <a:solidFill>
                <a:srgbClr val="94E3FE"/>
              </a:solidFill>
              <a:latin typeface="+mj-lt"/>
              <a:ea typeface="+mj-ea"/>
              <a:cs typeface="+mj-cs"/>
              <a:sym typeface="Helvetica Neue Bold Condensed"/>
            </a:endParaRPr>
          </a:p>
          <a:p>
            <a:pPr lvl="0" defTabSz="578358">
              <a:lnSpc>
                <a:spcPct val="110000"/>
              </a:lnSpc>
              <a:defRPr sz="1800"/>
            </a:pPr>
            <a:r>
              <a:rPr sz="3564">
                <a:solidFill>
                  <a:srgbClr val="94E3FE"/>
                </a:solidFill>
                <a:latin typeface="+mj-lt"/>
                <a:ea typeface="+mj-ea"/>
                <a:cs typeface="+mj-cs"/>
                <a:sym typeface="Helvetica Neue Bold Condensed"/>
              </a:rPr>
              <a:t>Asshur became a mythological god, but there is no reason to think that he was not also the real man mentioned in the Bible. He had the characteristics of Nimrod.</a:t>
            </a:r>
          </a:p>
        </p:txBody>
      </p:sp>
      <p:grpSp>
        <p:nvGrpSpPr>
          <p:cNvPr id="219" name="Group 219"/>
          <p:cNvGrpSpPr/>
          <p:nvPr/>
        </p:nvGrpSpPr>
        <p:grpSpPr>
          <a:xfrm>
            <a:off x="6184899" y="800100"/>
            <a:ext cx="6159501" cy="8154228"/>
            <a:chOff x="-76200" y="-63500"/>
            <a:chExt cx="6159500" cy="8154227"/>
          </a:xfrm>
        </p:grpSpPr>
        <p:pic>
          <p:nvPicPr>
            <p:cNvPr id="218" name="British musem assyria 126 - Version 2.jpg"/>
            <p:cNvPicPr/>
            <p:nvPr/>
          </p:nvPicPr>
          <p:blipFill>
            <a:blip r:embed="rId2">
              <a:extLst/>
            </a:blip>
            <a:srcRect l="24999" r="25000"/>
            <a:stretch>
              <a:fillRect/>
            </a:stretch>
          </p:blipFill>
          <p:spPr>
            <a:xfrm>
              <a:off x="0" y="0"/>
              <a:ext cx="6019800" cy="8013700"/>
            </a:xfrm>
            <a:prstGeom prst="rect">
              <a:avLst/>
            </a:prstGeom>
            <a:ln>
              <a:noFill/>
            </a:ln>
            <a:effectLst/>
          </p:spPr>
        </p:pic>
        <p:pic>
          <p:nvPicPr>
            <p:cNvPr id="217" name="Picture 216"/>
            <p:cNvPicPr/>
            <p:nvPr/>
          </p:nvPicPr>
          <p:blipFill>
            <a:blip r:embed="rId3">
              <a:extLst/>
            </a:blip>
            <a:stretch>
              <a:fillRect/>
            </a:stretch>
          </p:blipFill>
          <p:spPr>
            <a:xfrm>
              <a:off x="-76200" y="-63500"/>
              <a:ext cx="6159500" cy="8154228"/>
            </a:xfrm>
            <a:prstGeom prst="rect">
              <a:avLst/>
            </a:prstGeom>
            <a:effectLst/>
          </p:spPr>
        </p:pic>
      </p:gr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 name="British musem assyria 119.jpg"/>
          <p:cNvPicPr/>
          <p:nvPr/>
        </p:nvPicPr>
        <p:blipFill>
          <a:blip r:embed="rId2">
            <a:extLst/>
          </a:blip>
          <a:stretch>
            <a:fillRect/>
          </a:stretch>
        </p:blipFill>
        <p:spPr>
          <a:xfrm>
            <a:off x="609600" y="647626"/>
            <a:ext cx="11811000" cy="6756401"/>
          </a:xfrm>
          <a:prstGeom prst="rect">
            <a:avLst/>
          </a:prstGeom>
          <a:ln w="12700">
            <a:miter lim="400000"/>
          </a:ln>
        </p:spPr>
      </p:pic>
      <p:sp>
        <p:nvSpPr>
          <p:cNvPr id="222" name="Shape 222"/>
          <p:cNvSpPr/>
          <p:nvPr/>
        </p:nvSpPr>
        <p:spPr>
          <a:xfrm>
            <a:off x="685800" y="7543800"/>
            <a:ext cx="11620500" cy="177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ct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 mighty leader and hunter/warrior, his symbol was a bow.</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Shape 89"/>
          <p:cNvSpPr>
            <a:spLocks noGrp="1"/>
          </p:cNvSpPr>
          <p:nvPr>
            <p:ph type="title"/>
          </p:nvPr>
        </p:nvSpPr>
        <p:spPr>
          <a:xfrm>
            <a:off x="1270000" y="520700"/>
            <a:ext cx="10464800" cy="4495800"/>
          </a:xfrm>
          <a:prstGeom prst="rect">
            <a:avLst/>
          </a:prstGeom>
        </p:spPr>
        <p:txBody>
          <a:bodyPr/>
          <a:lstStyle/>
          <a:p>
            <a:pPr lvl="0">
              <a:defRPr sz="1800">
                <a:solidFill>
                  <a:srgbClr val="000000"/>
                </a:solidFill>
              </a:defRPr>
            </a:pPr>
            <a:r>
              <a:rPr sz="7600">
                <a:solidFill>
                  <a:srgbClr val="DEDDDE"/>
                </a:solidFill>
              </a:rPr>
              <a:t>Archaeological Treasures that Confirm the Bible</a:t>
            </a:r>
          </a:p>
        </p:txBody>
      </p:sp>
      <p:sp>
        <p:nvSpPr>
          <p:cNvPr id="90" name="Shape 90"/>
          <p:cNvSpPr>
            <a:spLocks noGrp="1"/>
          </p:cNvSpPr>
          <p:nvPr>
            <p:ph type="body" idx="1"/>
          </p:nvPr>
        </p:nvSpPr>
        <p:spPr>
          <a:prstGeom prst="rect">
            <a:avLst/>
          </a:prstGeom>
        </p:spPr>
        <p:txBody>
          <a:bodyPr/>
          <a:lstStyle/>
          <a:p>
            <a:pPr lvl="0">
              <a:defRPr sz="1800">
                <a:solidFill>
                  <a:srgbClr val="000000"/>
                </a:solidFill>
              </a:defRPr>
            </a:pPr>
            <a:r>
              <a:rPr sz="4600">
                <a:solidFill>
                  <a:srgbClr val="6696B6"/>
                </a:solidFill>
              </a:rPr>
              <a:t>Part Four</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 name="British musem assyria 119.jpg"/>
          <p:cNvPicPr/>
          <p:nvPr/>
        </p:nvPicPr>
        <p:blipFill>
          <a:blip r:embed="rId2">
            <a:extLst/>
          </a:blip>
          <a:stretch>
            <a:fillRect/>
          </a:stretch>
        </p:blipFill>
        <p:spPr>
          <a:xfrm>
            <a:off x="609600" y="622226"/>
            <a:ext cx="11811000" cy="6756401"/>
          </a:xfrm>
          <a:prstGeom prst="rect">
            <a:avLst/>
          </a:prstGeom>
          <a:ln w="12700">
            <a:miter lim="400000"/>
          </a:ln>
        </p:spPr>
      </p:pic>
      <p:sp>
        <p:nvSpPr>
          <p:cNvPr id="225" name="Shape 225"/>
          <p:cNvSpPr/>
          <p:nvPr/>
        </p:nvSpPr>
        <p:spPr>
          <a:xfrm>
            <a:off x="685800" y="7543800"/>
            <a:ext cx="11620500" cy="177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ctr" defTabSz="549148">
              <a:lnSpc>
                <a:spcPct val="110000"/>
              </a:lnSpc>
              <a:defRPr sz="3384">
                <a:solidFill>
                  <a:srgbClr val="94E3FE"/>
                </a:solidFill>
                <a:latin typeface="+mj-lt"/>
                <a:ea typeface="+mj-ea"/>
                <a:cs typeface="+mj-cs"/>
                <a:sym typeface="Helvetica Neue Bold Condensed"/>
              </a:defRPr>
            </a:lvl1pPr>
          </a:lstStyle>
          <a:p>
            <a:pPr lvl="0">
              <a:defRPr sz="1800">
                <a:solidFill>
                  <a:srgbClr val="000000"/>
                </a:solidFill>
              </a:defRPr>
            </a:pPr>
            <a:r>
              <a:rPr sz="3384">
                <a:solidFill>
                  <a:srgbClr val="94E3FE"/>
                </a:solidFill>
              </a:rPr>
              <a:t>He was also associated with astrology, being worshipped as the sun god, which was symbolized by a wheel encompassing the rays of the sun.</a:t>
            </a: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p:nvPr/>
        </p:nvSpPr>
        <p:spPr>
          <a:xfrm>
            <a:off x="889000" y="3810000"/>
            <a:ext cx="5092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Gilgamesh</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Sumarian records claim that Gilgamesh was the king of Erech in about 2,500 B.C. This takes us back to the time of Nimrod following the Flood.</a:t>
            </a:r>
          </a:p>
        </p:txBody>
      </p:sp>
      <p:grpSp>
        <p:nvGrpSpPr>
          <p:cNvPr id="230" name="Group 230"/>
          <p:cNvGrpSpPr/>
          <p:nvPr/>
        </p:nvGrpSpPr>
        <p:grpSpPr>
          <a:xfrm>
            <a:off x="6184899" y="800100"/>
            <a:ext cx="6159501" cy="8154228"/>
            <a:chOff x="-76200" y="-63500"/>
            <a:chExt cx="6159500" cy="8154227"/>
          </a:xfrm>
        </p:grpSpPr>
        <p:pic>
          <p:nvPicPr>
            <p:cNvPr id="229" name="Louvre misc 287 - Version 2.jpg"/>
            <p:cNvPicPr/>
            <p:nvPr/>
          </p:nvPicPr>
          <p:blipFill>
            <a:blip r:embed="rId2">
              <a:extLst/>
            </a:blip>
            <a:srcRect t="2722" b="19175"/>
            <a:stretch>
              <a:fillRect/>
            </a:stretch>
          </p:blipFill>
          <p:spPr>
            <a:xfrm>
              <a:off x="0" y="0"/>
              <a:ext cx="6019800" cy="8014528"/>
            </a:xfrm>
            <a:prstGeom prst="rect">
              <a:avLst/>
            </a:prstGeom>
            <a:ln>
              <a:noFill/>
            </a:ln>
            <a:effectLst/>
          </p:spPr>
        </p:pic>
        <p:pic>
          <p:nvPicPr>
            <p:cNvPr id="228" name="Picture 227"/>
            <p:cNvPicPr/>
            <p:nvPr/>
          </p:nvPicPr>
          <p:blipFill>
            <a:blip r:embed="rId3">
              <a:extLst/>
            </a:blip>
            <a:stretch>
              <a:fillRect/>
            </a:stretch>
          </p:blipFill>
          <p:spPr>
            <a:xfrm>
              <a:off x="-76201" y="-63500"/>
              <a:ext cx="6159501" cy="8154228"/>
            </a:xfrm>
            <a:prstGeom prst="rect">
              <a:avLst/>
            </a:prstGeom>
            <a:effectLst/>
          </p:spPr>
        </p:pic>
      </p:gr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Shape 232"/>
          <p:cNvSpPr/>
          <p:nvPr/>
        </p:nvSpPr>
        <p:spPr>
          <a:xfrm>
            <a:off x="787400" y="3149600"/>
            <a:ext cx="5092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0" defTabSz="578358">
              <a:lnSpc>
                <a:spcPct val="110000"/>
              </a:lnSpc>
              <a:defRPr sz="1800"/>
            </a:pPr>
            <a:r>
              <a:rPr sz="3564">
                <a:solidFill>
                  <a:srgbClr val="FFFFFF"/>
                </a:solidFill>
                <a:latin typeface="+mj-lt"/>
                <a:ea typeface="+mj-ea"/>
                <a:cs typeface="+mj-cs"/>
                <a:sym typeface="Helvetica Neue Bold Condensed"/>
              </a:rPr>
              <a:t>Gilgamesh</a:t>
            </a:r>
          </a:p>
          <a:p>
            <a:pPr lvl="0" defTabSz="578358">
              <a:lnSpc>
                <a:spcPct val="110000"/>
              </a:lnSpc>
              <a:defRPr sz="1800"/>
            </a:pPr>
            <a:endParaRPr sz="3564">
              <a:solidFill>
                <a:srgbClr val="94E3FE"/>
              </a:solidFill>
              <a:latin typeface="+mj-lt"/>
              <a:ea typeface="+mj-ea"/>
              <a:cs typeface="+mj-cs"/>
              <a:sym typeface="Helvetica Neue Bold Condensed"/>
            </a:endParaRPr>
          </a:p>
          <a:p>
            <a:pPr lvl="0" defTabSz="578358">
              <a:lnSpc>
                <a:spcPct val="110000"/>
              </a:lnSpc>
              <a:defRPr sz="1800"/>
            </a:pPr>
            <a:r>
              <a:rPr sz="3564">
                <a:solidFill>
                  <a:srgbClr val="94E3FE"/>
                </a:solidFill>
                <a:latin typeface="+mj-lt"/>
                <a:ea typeface="+mj-ea"/>
                <a:cs typeface="+mj-cs"/>
                <a:sym typeface="Helvetica Neue Bold Condensed"/>
              </a:rPr>
              <a:t>It is probable that the Gilgamesh mythology has an historical basis in Nimrod, as the Bible says Erech was the beginning of Nimrod’s kingdom (Genesis 10:10).</a:t>
            </a:r>
          </a:p>
        </p:txBody>
      </p:sp>
      <p:grpSp>
        <p:nvGrpSpPr>
          <p:cNvPr id="235" name="Group 235"/>
          <p:cNvGrpSpPr/>
          <p:nvPr/>
        </p:nvGrpSpPr>
        <p:grpSpPr>
          <a:xfrm>
            <a:off x="6184899" y="800100"/>
            <a:ext cx="6159501" cy="8154228"/>
            <a:chOff x="-76200" y="-63500"/>
            <a:chExt cx="6159500" cy="8154227"/>
          </a:xfrm>
        </p:grpSpPr>
        <p:pic>
          <p:nvPicPr>
            <p:cNvPr id="234" name="Louvre misc 287 - Version 2.jpg"/>
            <p:cNvPicPr/>
            <p:nvPr/>
          </p:nvPicPr>
          <p:blipFill>
            <a:blip r:embed="rId2">
              <a:extLst/>
            </a:blip>
            <a:srcRect t="2722" b="19175"/>
            <a:stretch>
              <a:fillRect/>
            </a:stretch>
          </p:blipFill>
          <p:spPr>
            <a:xfrm>
              <a:off x="0" y="0"/>
              <a:ext cx="6019800" cy="8014528"/>
            </a:xfrm>
            <a:prstGeom prst="rect">
              <a:avLst/>
            </a:prstGeom>
            <a:ln>
              <a:noFill/>
            </a:ln>
            <a:effectLst/>
          </p:spPr>
        </p:pic>
        <p:pic>
          <p:nvPicPr>
            <p:cNvPr id="233" name="Picture 232"/>
            <p:cNvPicPr/>
            <p:nvPr/>
          </p:nvPicPr>
          <p:blipFill>
            <a:blip r:embed="rId3">
              <a:extLst/>
            </a:blip>
            <a:stretch>
              <a:fillRect/>
            </a:stretch>
          </p:blipFill>
          <p:spPr>
            <a:xfrm>
              <a:off x="-76201" y="-63500"/>
              <a:ext cx="6159501" cy="8154228"/>
            </a:xfrm>
            <a:prstGeom prst="rect">
              <a:avLst/>
            </a:prstGeom>
            <a:effectLst/>
          </p:spPr>
        </p:pic>
      </p:gr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Shape 237"/>
          <p:cNvSpPr/>
          <p:nvPr/>
        </p:nvSpPr>
        <p:spPr>
          <a:xfrm>
            <a:off x="889000" y="3810000"/>
            <a:ext cx="5092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Gilgamesh</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The Gilgamesh Epic describes the Flood from a pagan perspective.</a:t>
            </a:r>
          </a:p>
        </p:txBody>
      </p:sp>
      <p:grpSp>
        <p:nvGrpSpPr>
          <p:cNvPr id="240" name="Group 240"/>
          <p:cNvGrpSpPr/>
          <p:nvPr/>
        </p:nvGrpSpPr>
        <p:grpSpPr>
          <a:xfrm>
            <a:off x="6184899" y="800100"/>
            <a:ext cx="6159501" cy="8154228"/>
            <a:chOff x="-76200" y="-63500"/>
            <a:chExt cx="6159500" cy="8154227"/>
          </a:xfrm>
        </p:grpSpPr>
        <p:pic>
          <p:nvPicPr>
            <p:cNvPr id="239" name="Louvre misc 287 - Version 2.jpg"/>
            <p:cNvPicPr/>
            <p:nvPr/>
          </p:nvPicPr>
          <p:blipFill>
            <a:blip r:embed="rId2">
              <a:extLst/>
            </a:blip>
            <a:srcRect t="2722" b="19175"/>
            <a:stretch>
              <a:fillRect/>
            </a:stretch>
          </p:blipFill>
          <p:spPr>
            <a:xfrm>
              <a:off x="0" y="0"/>
              <a:ext cx="6019800" cy="8014528"/>
            </a:xfrm>
            <a:prstGeom prst="rect">
              <a:avLst/>
            </a:prstGeom>
            <a:ln>
              <a:noFill/>
            </a:ln>
            <a:effectLst/>
          </p:spPr>
        </p:pic>
        <p:pic>
          <p:nvPicPr>
            <p:cNvPr id="238" name="Picture 237"/>
            <p:cNvPicPr/>
            <p:nvPr/>
          </p:nvPicPr>
          <p:blipFill>
            <a:blip r:embed="rId3">
              <a:extLst/>
            </a:blip>
            <a:stretch>
              <a:fillRect/>
            </a:stretch>
          </p:blipFill>
          <p:spPr>
            <a:xfrm>
              <a:off x="-76201" y="-63500"/>
              <a:ext cx="6159501" cy="8154228"/>
            </a:xfrm>
            <a:prstGeom prst="rect">
              <a:avLst/>
            </a:prstGeom>
            <a:effectLst/>
          </p:spPr>
        </p:pic>
      </p:gr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Shape 242"/>
          <p:cNvSpPr/>
          <p:nvPr/>
        </p:nvSpPr>
        <p:spPr>
          <a:xfrm>
            <a:off x="889000" y="3810000"/>
            <a:ext cx="5092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Gilgamesh</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Gilgamesh is described as part-man, part-god, proud, and a cruel conquerer. </a:t>
            </a:r>
          </a:p>
        </p:txBody>
      </p:sp>
      <p:grpSp>
        <p:nvGrpSpPr>
          <p:cNvPr id="245" name="Group 245"/>
          <p:cNvGrpSpPr/>
          <p:nvPr/>
        </p:nvGrpSpPr>
        <p:grpSpPr>
          <a:xfrm>
            <a:off x="6184899" y="800100"/>
            <a:ext cx="6159501" cy="8154228"/>
            <a:chOff x="-76200" y="-63500"/>
            <a:chExt cx="6159500" cy="8154227"/>
          </a:xfrm>
        </p:grpSpPr>
        <p:pic>
          <p:nvPicPr>
            <p:cNvPr id="244" name="Louvre misc 287 - Version 2.jpg"/>
            <p:cNvPicPr/>
            <p:nvPr/>
          </p:nvPicPr>
          <p:blipFill>
            <a:blip r:embed="rId2">
              <a:extLst/>
            </a:blip>
            <a:srcRect t="2722" b="19175"/>
            <a:stretch>
              <a:fillRect/>
            </a:stretch>
          </p:blipFill>
          <p:spPr>
            <a:xfrm>
              <a:off x="0" y="0"/>
              <a:ext cx="6019800" cy="8014528"/>
            </a:xfrm>
            <a:prstGeom prst="rect">
              <a:avLst/>
            </a:prstGeom>
            <a:ln>
              <a:noFill/>
            </a:ln>
            <a:effectLst/>
          </p:spPr>
        </p:pic>
        <p:pic>
          <p:nvPicPr>
            <p:cNvPr id="243" name="Picture 242"/>
            <p:cNvPicPr/>
            <p:nvPr/>
          </p:nvPicPr>
          <p:blipFill>
            <a:blip r:embed="rId3">
              <a:extLst/>
            </a:blip>
            <a:stretch>
              <a:fillRect/>
            </a:stretch>
          </p:blipFill>
          <p:spPr>
            <a:xfrm>
              <a:off x="-76201" y="-63500"/>
              <a:ext cx="6159501" cy="8154228"/>
            </a:xfrm>
            <a:prstGeom prst="rect">
              <a:avLst/>
            </a:prstGeom>
            <a:effectLst/>
          </p:spPr>
        </p:pic>
      </p:gr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Shape 247"/>
          <p:cNvSpPr/>
          <p:nvPr/>
        </p:nvSpPr>
        <p:spPr>
          <a:xfrm>
            <a:off x="1092200" y="8077200"/>
            <a:ext cx="10807700" cy="1320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ct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All of the great Babylonian and Assyrian kings depicted themselves as hunter/warriors.</a:t>
            </a:r>
          </a:p>
        </p:txBody>
      </p:sp>
      <p:pic>
        <p:nvPicPr>
          <p:cNvPr id="248" name="British musem assyria 230.jpg"/>
          <p:cNvPicPr/>
          <p:nvPr/>
        </p:nvPicPr>
        <p:blipFill>
          <a:blip r:embed="rId2">
            <a:extLst/>
          </a:blip>
          <a:stretch>
            <a:fillRect/>
          </a:stretch>
        </p:blipFill>
        <p:spPr>
          <a:xfrm>
            <a:off x="1066800" y="621271"/>
            <a:ext cx="10947400" cy="74041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2" name="Group 252"/>
          <p:cNvGrpSpPr/>
          <p:nvPr/>
        </p:nvGrpSpPr>
        <p:grpSpPr>
          <a:xfrm>
            <a:off x="8318500" y="635000"/>
            <a:ext cx="4064000" cy="5364361"/>
            <a:chOff x="-76200" y="-63500"/>
            <a:chExt cx="4064000" cy="5364360"/>
          </a:xfrm>
        </p:grpSpPr>
        <p:pic>
          <p:nvPicPr>
            <p:cNvPr id="251" name="british museum 72.jpg"/>
            <p:cNvPicPr/>
            <p:nvPr/>
          </p:nvPicPr>
          <p:blipFill>
            <a:blip r:embed="rId2">
              <a:extLst/>
            </a:blip>
            <a:srcRect l="1562" r="1875"/>
            <a:stretch>
              <a:fillRect/>
            </a:stretch>
          </p:blipFill>
          <p:spPr>
            <a:xfrm>
              <a:off x="0" y="0"/>
              <a:ext cx="3924300" cy="5219700"/>
            </a:xfrm>
            <a:prstGeom prst="rect">
              <a:avLst/>
            </a:prstGeom>
            <a:ln>
              <a:noFill/>
            </a:ln>
            <a:effectLst/>
          </p:spPr>
        </p:pic>
        <p:pic>
          <p:nvPicPr>
            <p:cNvPr id="250" name="Picture 249"/>
            <p:cNvPicPr/>
            <p:nvPr/>
          </p:nvPicPr>
          <p:blipFill>
            <a:blip r:embed="rId3">
              <a:extLst/>
            </a:blip>
            <a:stretch>
              <a:fillRect/>
            </a:stretch>
          </p:blipFill>
          <p:spPr>
            <a:xfrm>
              <a:off x="-76200" y="-63500"/>
              <a:ext cx="4064000" cy="5364361"/>
            </a:xfrm>
            <a:prstGeom prst="rect">
              <a:avLst/>
            </a:prstGeom>
            <a:effectLst/>
          </p:spPr>
        </p:pic>
      </p:grpSp>
      <p:sp>
        <p:nvSpPr>
          <p:cNvPr id="253" name="Shape 253"/>
          <p:cNvSpPr/>
          <p:nvPr/>
        </p:nvSpPr>
        <p:spPr>
          <a:xfrm>
            <a:off x="787400" y="37338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78358">
              <a:lnSpc>
                <a:spcPct val="110000"/>
              </a:lnSpc>
              <a:defRPr sz="3564">
                <a:solidFill>
                  <a:srgbClr val="94E3FE"/>
                </a:solidFill>
                <a:latin typeface="+mj-lt"/>
                <a:ea typeface="+mj-ea"/>
                <a:cs typeface="+mj-cs"/>
                <a:sym typeface="Helvetica Neue Bold Condensed"/>
              </a:defRPr>
            </a:lvl1pPr>
          </a:lstStyle>
          <a:p>
            <a:pPr lvl="0">
              <a:defRPr sz="1800">
                <a:solidFill>
                  <a:srgbClr val="000000"/>
                </a:solidFill>
              </a:defRPr>
            </a:pPr>
            <a:r>
              <a:rPr sz="3564">
                <a:solidFill>
                  <a:srgbClr val="94E3FE"/>
                </a:solidFill>
              </a:rPr>
              <a:t>“And they said one to another, Go to, let us make brick, and burn them throughly. And they had brick for stone, and slime had they for morter. And they said, Go to, let us build us a city and a tower, whose top may reach unto heaven; and let us make us a name, lest we be scattered abroad upon the face of the whole earth” (Gen. 11:2-3).</a:t>
            </a:r>
          </a:p>
        </p:txBody>
      </p:sp>
      <p:sp>
        <p:nvSpPr>
          <p:cNvPr id="254" name="Shape 254"/>
          <p:cNvSpPr/>
          <p:nvPr/>
        </p:nvSpPr>
        <p:spPr>
          <a:xfrm>
            <a:off x="838200" y="457200"/>
            <a:ext cx="54102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Babylon’s Tower</a:t>
            </a: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889000" y="901700"/>
            <a:ext cx="11226800" cy="1574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 artist’s rendition of ancient Babylon with the tower in the background.</a:t>
            </a:r>
          </a:p>
        </p:txBody>
      </p:sp>
      <p:pic>
        <p:nvPicPr>
          <p:cNvPr id="257" name="ziggurat 4.jpg"/>
          <p:cNvPicPr/>
          <p:nvPr/>
        </p:nvPicPr>
        <p:blipFill>
          <a:blip r:embed="rId2">
            <a:extLst/>
          </a:blip>
          <a:stretch>
            <a:fillRect/>
          </a:stretch>
        </p:blipFill>
        <p:spPr>
          <a:xfrm>
            <a:off x="1371600" y="2374900"/>
            <a:ext cx="10261600" cy="6987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 name="british museum 60.jpg"/>
          <p:cNvPicPr/>
          <p:nvPr/>
        </p:nvPicPr>
        <p:blipFill>
          <a:blip r:embed="rId2">
            <a:extLst/>
          </a:blip>
          <a:stretch>
            <a:fillRect/>
          </a:stretch>
        </p:blipFill>
        <p:spPr>
          <a:xfrm>
            <a:off x="0" y="0"/>
            <a:ext cx="13004800" cy="9753600"/>
          </a:xfrm>
          <a:prstGeom prst="rect">
            <a:avLst/>
          </a:prstGeom>
          <a:ln w="12700">
            <a:miter lim="400000"/>
          </a:ln>
        </p:spPr>
      </p:pic>
      <p:sp>
        <p:nvSpPr>
          <p:cNvPr id="260" name="Shape 260"/>
          <p:cNvSpPr/>
          <p:nvPr/>
        </p:nvSpPr>
        <p:spPr>
          <a:xfrm>
            <a:off x="622300" y="5969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The tower was probably a ziggurat, which is a stepped pyramid. Remnants of these have been found throughout Mesopotamia. At least 34 have been unearthed at Babylon, Nineveh, Erech, Calah, Asshur, Ur, and many other places.</a:t>
            </a: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 name="British Museum misc 295.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p:nvPr/>
        </p:nvSpPr>
        <p:spPr>
          <a:xfrm>
            <a:off x="8890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Babylon is a major theme of Scripture. It appears in the early chapters of Genesis and does not disappear until the last chapters of Revelation.</a:t>
            </a:r>
          </a:p>
        </p:txBody>
      </p:sp>
      <p:grpSp>
        <p:nvGrpSpPr>
          <p:cNvPr id="95" name="Group 95"/>
          <p:cNvGrpSpPr/>
          <p:nvPr/>
        </p:nvGrpSpPr>
        <p:grpSpPr>
          <a:xfrm>
            <a:off x="6815046" y="635000"/>
            <a:ext cx="5567454" cy="7366000"/>
            <a:chOff x="-76200" y="-63500"/>
            <a:chExt cx="5567453" cy="7366000"/>
          </a:xfrm>
        </p:grpSpPr>
        <p:pic>
          <p:nvPicPr>
            <p:cNvPr id="94" name="British Museum misc 699.jpg"/>
            <p:cNvPicPr/>
            <p:nvPr/>
          </p:nvPicPr>
          <p:blipFill>
            <a:blip r:embed="rId2">
              <a:extLst/>
            </a:blip>
            <a:srcRect l="2785" r="2869"/>
            <a:stretch>
              <a:fillRect/>
            </a:stretch>
          </p:blipFill>
          <p:spPr>
            <a:xfrm>
              <a:off x="0" y="0"/>
              <a:ext cx="5427754" cy="7226300"/>
            </a:xfrm>
            <a:prstGeom prst="rect">
              <a:avLst/>
            </a:prstGeom>
            <a:ln>
              <a:noFill/>
            </a:ln>
            <a:effectLst/>
          </p:spPr>
        </p:pic>
        <p:pic>
          <p:nvPicPr>
            <p:cNvPr id="93" name="Picture 92"/>
            <p:cNvPicPr/>
            <p:nvPr/>
          </p:nvPicPr>
          <p:blipFill>
            <a:blip r:embed="rId3">
              <a:extLst/>
            </a:blip>
            <a:stretch>
              <a:fillRect/>
            </a:stretch>
          </p:blipFill>
          <p:spPr>
            <a:xfrm>
              <a:off x="-76200" y="-63500"/>
              <a:ext cx="5567454" cy="7366000"/>
            </a:xfrm>
            <a:prstGeom prst="rect">
              <a:avLst/>
            </a:prstGeom>
            <a:effectLst/>
          </p:spPr>
        </p:pic>
      </p:grpSp>
      <p:sp>
        <p:nvSpPr>
          <p:cNvPr id="96" name="Shape 96"/>
          <p:cNvSpPr/>
          <p:nvPr/>
        </p:nvSpPr>
        <p:spPr>
          <a:xfrm>
            <a:off x="1041400" y="457200"/>
            <a:ext cx="54102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BABYLON</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 name="ziggurat 10.jpg"/>
          <p:cNvPicPr/>
          <p:nvPr/>
        </p:nvPicPr>
        <p:blipFill>
          <a:blip r:embed="rId2">
            <a:extLst/>
          </a:blip>
          <a:stretch>
            <a:fillRect/>
          </a:stretch>
        </p:blipFill>
        <p:spPr>
          <a:xfrm>
            <a:off x="825500" y="838200"/>
            <a:ext cx="11343473" cy="8064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8" name="Group 268"/>
          <p:cNvGrpSpPr/>
          <p:nvPr/>
        </p:nvGrpSpPr>
        <p:grpSpPr>
          <a:xfrm>
            <a:off x="8318500" y="635000"/>
            <a:ext cx="4064000" cy="5364361"/>
            <a:chOff x="-76200" y="-63500"/>
            <a:chExt cx="4064000" cy="5364360"/>
          </a:xfrm>
        </p:grpSpPr>
        <p:pic>
          <p:nvPicPr>
            <p:cNvPr id="267" name="british museum 62 - Version 2.jpg"/>
            <p:cNvPicPr/>
            <p:nvPr/>
          </p:nvPicPr>
          <p:blipFill>
            <a:blip r:embed="rId2">
              <a:extLst/>
            </a:blip>
            <a:srcRect l="14482" r="14482"/>
            <a:stretch>
              <a:fillRect/>
            </a:stretch>
          </p:blipFill>
          <p:spPr>
            <a:xfrm>
              <a:off x="0" y="0"/>
              <a:ext cx="3924300" cy="5219700"/>
            </a:xfrm>
            <a:prstGeom prst="rect">
              <a:avLst/>
            </a:prstGeom>
            <a:ln>
              <a:noFill/>
            </a:ln>
            <a:effectLst/>
          </p:spPr>
        </p:pic>
        <p:pic>
          <p:nvPicPr>
            <p:cNvPr id="266" name="Picture 265"/>
            <p:cNvPicPr/>
            <p:nvPr/>
          </p:nvPicPr>
          <p:blipFill>
            <a:blip r:embed="rId3">
              <a:extLst/>
            </a:blip>
            <a:stretch>
              <a:fillRect/>
            </a:stretch>
          </p:blipFill>
          <p:spPr>
            <a:xfrm>
              <a:off x="-76200" y="-63500"/>
              <a:ext cx="4064000" cy="5364361"/>
            </a:xfrm>
            <a:prstGeom prst="rect">
              <a:avLst/>
            </a:prstGeom>
            <a:effectLst/>
          </p:spPr>
        </p:pic>
      </p:grpSp>
      <p:sp>
        <p:nvSpPr>
          <p:cNvPr id="269" name="Shape 269"/>
          <p:cNvSpPr/>
          <p:nvPr/>
        </p:nvSpPr>
        <p:spPr>
          <a:xfrm>
            <a:off x="863600" y="2946400"/>
            <a:ext cx="65532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72516">
              <a:lnSpc>
                <a:spcPct val="110000"/>
              </a:lnSpc>
              <a:defRPr sz="3528">
                <a:solidFill>
                  <a:srgbClr val="94E3FE"/>
                </a:solidFill>
                <a:latin typeface="+mj-lt"/>
                <a:ea typeface="+mj-ea"/>
                <a:cs typeface="+mj-cs"/>
                <a:sym typeface="Helvetica Neue Bold Condensed"/>
              </a:defRPr>
            </a:lvl1pPr>
          </a:lstStyle>
          <a:p>
            <a:pPr lvl="0">
              <a:defRPr sz="1800">
                <a:solidFill>
                  <a:srgbClr val="000000"/>
                </a:solidFill>
              </a:defRPr>
            </a:pPr>
            <a:r>
              <a:rPr sz="3528">
                <a:solidFill>
                  <a:srgbClr val="94E3FE"/>
                </a:solidFill>
              </a:rPr>
              <a:t>In 460 BC the Greek historian Herodotus described the Tower of Babel as follows: “It has a solid central tower, one furlong square (one-eighth mile), with a second erected on top of it and then a third, and so on up to eight. All eight towers can be climbed by a spiral way running around the outside.”</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Shape 271"/>
          <p:cNvSpPr/>
          <p:nvPr/>
        </p:nvSpPr>
        <p:spPr>
          <a:xfrm>
            <a:off x="889000" y="3810000"/>
            <a:ext cx="64262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 Nebuchadnezzar’s day the tower was named for the god Marduk or Merodach, who is mentioned in Jeremiah 50:2. The shrine at the top had a 40-foot-tall gold image of Marduk.</a:t>
            </a:r>
          </a:p>
        </p:txBody>
      </p:sp>
      <p:grpSp>
        <p:nvGrpSpPr>
          <p:cNvPr id="274" name="Group 274"/>
          <p:cNvGrpSpPr/>
          <p:nvPr/>
        </p:nvGrpSpPr>
        <p:grpSpPr>
          <a:xfrm>
            <a:off x="8318500" y="635000"/>
            <a:ext cx="4064000" cy="5364361"/>
            <a:chOff x="-76200" y="-63500"/>
            <a:chExt cx="4064000" cy="5364360"/>
          </a:xfrm>
        </p:grpSpPr>
        <p:pic>
          <p:nvPicPr>
            <p:cNvPr id="273" name="british museum 62 - Version 2.jpg"/>
            <p:cNvPicPr/>
            <p:nvPr/>
          </p:nvPicPr>
          <p:blipFill>
            <a:blip r:embed="rId2">
              <a:extLst/>
            </a:blip>
            <a:srcRect l="14482" r="14482"/>
            <a:stretch>
              <a:fillRect/>
            </a:stretch>
          </p:blipFill>
          <p:spPr>
            <a:xfrm>
              <a:off x="0" y="0"/>
              <a:ext cx="3924300" cy="5219700"/>
            </a:xfrm>
            <a:prstGeom prst="rect">
              <a:avLst/>
            </a:prstGeom>
            <a:ln>
              <a:noFill/>
            </a:ln>
            <a:effectLst/>
          </p:spPr>
        </p:pic>
        <p:pic>
          <p:nvPicPr>
            <p:cNvPr id="272" name="Picture 271"/>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According to an architectural tablet found at Babylon, the ziggurat in Nebuchadnezzar’s day was 300 feet square at the base and about 300 feet high.</a:t>
            </a:r>
          </a:p>
        </p:txBody>
      </p:sp>
      <p:grpSp>
        <p:nvGrpSpPr>
          <p:cNvPr id="279" name="Group 279"/>
          <p:cNvGrpSpPr/>
          <p:nvPr/>
        </p:nvGrpSpPr>
        <p:grpSpPr>
          <a:xfrm>
            <a:off x="8318500" y="635000"/>
            <a:ext cx="4064000" cy="5364361"/>
            <a:chOff x="-76200" y="-63500"/>
            <a:chExt cx="4064000" cy="5364360"/>
          </a:xfrm>
        </p:grpSpPr>
        <p:pic>
          <p:nvPicPr>
            <p:cNvPr id="278" name="british museum 62 - Version 2.jpg"/>
            <p:cNvPicPr/>
            <p:nvPr/>
          </p:nvPicPr>
          <p:blipFill>
            <a:blip r:embed="rId2">
              <a:extLst/>
            </a:blip>
            <a:srcRect l="14482" r="14482"/>
            <a:stretch>
              <a:fillRect/>
            </a:stretch>
          </p:blipFill>
          <p:spPr>
            <a:xfrm>
              <a:off x="0" y="0"/>
              <a:ext cx="3924300" cy="5219700"/>
            </a:xfrm>
            <a:prstGeom prst="rect">
              <a:avLst/>
            </a:prstGeom>
            <a:ln>
              <a:noFill/>
            </a:ln>
            <a:effectLst/>
          </p:spPr>
        </p:pic>
        <p:pic>
          <p:nvPicPr>
            <p:cNvPr id="277" name="Picture 276"/>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281"/>
          <p:cNvSpPr/>
          <p:nvPr/>
        </p:nvSpPr>
        <p:spPr>
          <a:xfrm>
            <a:off x="749300" y="1295400"/>
            <a:ext cx="4533900" cy="7454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 amazing monument was discovered in Babylon in 1917 depicting Nebuchadnezzar looking on to the tower. The king’s image is still clear but that of the tower is heavily worn, though its general shape as a stepped pyramid is visible.</a:t>
            </a:r>
          </a:p>
        </p:txBody>
      </p:sp>
      <p:grpSp>
        <p:nvGrpSpPr>
          <p:cNvPr id="284" name="Group 284"/>
          <p:cNvGrpSpPr/>
          <p:nvPr/>
        </p:nvGrpSpPr>
        <p:grpSpPr>
          <a:xfrm>
            <a:off x="5664200" y="482600"/>
            <a:ext cx="6629400" cy="8779834"/>
            <a:chOff x="-76200" y="-63500"/>
            <a:chExt cx="6629400" cy="8779833"/>
          </a:xfrm>
        </p:grpSpPr>
        <p:pic>
          <p:nvPicPr>
            <p:cNvPr id="283" name="111219-science-cuneiform-1140a.grid-7x2.jpg"/>
            <p:cNvPicPr/>
            <p:nvPr/>
          </p:nvPicPr>
          <p:blipFill>
            <a:blip r:embed="rId2">
              <a:extLst/>
            </a:blip>
            <a:srcRect l="17584" r="17729"/>
            <a:stretch>
              <a:fillRect/>
            </a:stretch>
          </p:blipFill>
          <p:spPr>
            <a:xfrm>
              <a:off x="0" y="0"/>
              <a:ext cx="6489700" cy="8640134"/>
            </a:xfrm>
            <a:prstGeom prst="rect">
              <a:avLst/>
            </a:prstGeom>
            <a:ln>
              <a:noFill/>
            </a:ln>
            <a:effectLst/>
          </p:spPr>
        </p:pic>
        <p:pic>
          <p:nvPicPr>
            <p:cNvPr id="282" name="Picture 281"/>
            <p:cNvPicPr/>
            <p:nvPr/>
          </p:nvPicPr>
          <p:blipFill>
            <a:blip r:embed="rId3">
              <a:extLst/>
            </a:blip>
            <a:stretch>
              <a:fillRect/>
            </a:stretch>
          </p:blipFill>
          <p:spPr>
            <a:xfrm>
              <a:off x="-76200" y="-63500"/>
              <a:ext cx="6629400" cy="8779834"/>
            </a:xfrm>
            <a:prstGeom prst="rect">
              <a:avLst/>
            </a:prstGeom>
            <a:effectLst/>
          </p:spPr>
        </p:pic>
      </p:grpSp>
      <p:sp>
        <p:nvSpPr>
          <p:cNvPr id="285" name="Shape 285"/>
          <p:cNvSpPr/>
          <p:nvPr/>
        </p:nvSpPr>
        <p:spPr>
          <a:xfrm flipH="1" flipV="1">
            <a:off x="9188450" y="1651397"/>
            <a:ext cx="1171972" cy="878285"/>
          </a:xfrm>
          <a:prstGeom prst="line">
            <a:avLst/>
          </a:prstGeom>
          <a:ln w="127000">
            <a:solidFill>
              <a:srgbClr val="FFFFFF"/>
            </a:solidFill>
            <a:miter lim="400000"/>
            <a:headEnd type="stealth"/>
          </a:ln>
        </p:spPr>
        <p:txBody>
          <a:bodyPr lIns="0" tIns="0" rIns="0" bIns="0" anchor="ctr"/>
          <a:lstStyle/>
          <a:p>
            <a:pPr lvl="0"/>
            <a:endParaRPr/>
          </a:p>
        </p:txBody>
      </p:sp>
      <p:sp>
        <p:nvSpPr>
          <p:cNvPr id="286" name="Shape 286"/>
          <p:cNvSpPr/>
          <p:nvPr/>
        </p:nvSpPr>
        <p:spPr>
          <a:xfrm flipH="1" flipV="1">
            <a:off x="6489601" y="3460425"/>
            <a:ext cx="709316" cy="1019699"/>
          </a:xfrm>
          <a:prstGeom prst="line">
            <a:avLst/>
          </a:prstGeom>
          <a:ln w="127000">
            <a:solidFill>
              <a:srgbClr val="FFFFFF"/>
            </a:solidFill>
            <a:miter lim="400000"/>
            <a:headEnd type="stealth"/>
          </a:ln>
        </p:spPr>
        <p:txBody>
          <a:bodyPr lIns="0" tIns="0" rIns="0" bIns="0" anchor="ctr"/>
          <a:lstStyle/>
          <a:p>
            <a:pPr lvl="0"/>
            <a:endParaRPr/>
          </a:p>
        </p:txBody>
      </p:sp>
      <p:sp>
        <p:nvSpPr>
          <p:cNvPr id="287" name="Shape 287"/>
          <p:cNvSpPr/>
          <p:nvPr/>
        </p:nvSpPr>
        <p:spPr>
          <a:xfrm>
            <a:off x="7831219" y="1015339"/>
            <a:ext cx="3162707"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a:solidFill>
                  <a:srgbClr val="FFFFFF"/>
                </a:solidFill>
              </a:rPr>
              <a:t>nebuchadnezzar</a:t>
            </a:r>
          </a:p>
        </p:txBody>
      </p:sp>
      <p:sp>
        <p:nvSpPr>
          <p:cNvPr id="288" name="Shape 288"/>
          <p:cNvSpPr/>
          <p:nvPr/>
        </p:nvSpPr>
        <p:spPr>
          <a:xfrm>
            <a:off x="5812621" y="2750483"/>
            <a:ext cx="1826136" cy="59503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dirty="0">
                <a:solidFill>
                  <a:srgbClr val="FFFFFF"/>
                </a:solidFill>
              </a:rPr>
              <a:t>Tower</a:t>
            </a: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Shape 290"/>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ancient towers were colorful and pleasing to the senses. Each stage was a different color, answering to the colors of the planets. The shrines at the apex were typically built of bright blue-glazed bricks topped with golden domes.</a:t>
            </a:r>
          </a:p>
        </p:txBody>
      </p:sp>
      <p:grpSp>
        <p:nvGrpSpPr>
          <p:cNvPr id="293" name="Group 293"/>
          <p:cNvGrpSpPr/>
          <p:nvPr/>
        </p:nvGrpSpPr>
        <p:grpSpPr>
          <a:xfrm>
            <a:off x="8318500" y="635000"/>
            <a:ext cx="4064000" cy="5364361"/>
            <a:chOff x="-76200" y="-63500"/>
            <a:chExt cx="4064000" cy="5364360"/>
          </a:xfrm>
        </p:grpSpPr>
        <p:pic>
          <p:nvPicPr>
            <p:cNvPr id="292" name="misc archaeology 6.jpg"/>
            <p:cNvPicPr/>
            <p:nvPr/>
          </p:nvPicPr>
          <p:blipFill>
            <a:blip r:embed="rId2">
              <a:extLst/>
            </a:blip>
            <a:srcRect l="25925" r="25815"/>
            <a:stretch>
              <a:fillRect/>
            </a:stretch>
          </p:blipFill>
          <p:spPr>
            <a:xfrm>
              <a:off x="0" y="0"/>
              <a:ext cx="3924300" cy="5224660"/>
            </a:xfrm>
            <a:prstGeom prst="rect">
              <a:avLst/>
            </a:prstGeom>
            <a:ln>
              <a:noFill/>
            </a:ln>
            <a:effectLst/>
          </p:spPr>
        </p:pic>
        <p:pic>
          <p:nvPicPr>
            <p:cNvPr id="291" name="Picture 290"/>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5" name="misc archaeology 6 - Version 2.jpg"/>
          <p:cNvPicPr/>
          <p:nvPr/>
        </p:nvPicPr>
        <p:blipFill>
          <a:blip r:embed="rId2">
            <a:extLst/>
          </a:blip>
          <a:stretch>
            <a:fillRect/>
          </a:stretch>
        </p:blipFill>
        <p:spPr>
          <a:xfrm>
            <a:off x="1396999" y="1451810"/>
            <a:ext cx="10210801" cy="7673029"/>
          </a:xfrm>
          <a:prstGeom prst="rect">
            <a:avLst/>
          </a:prstGeom>
          <a:ln w="12700">
            <a:miter lim="400000"/>
          </a:ln>
        </p:spPr>
      </p:pic>
      <p:sp>
        <p:nvSpPr>
          <p:cNvPr id="296" name="Shape 296"/>
          <p:cNvSpPr/>
          <p:nvPr/>
        </p:nvSpPr>
        <p:spPr>
          <a:xfrm>
            <a:off x="723900" y="457200"/>
            <a:ext cx="7239000" cy="1282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4200">
                <a:solidFill>
                  <a:srgbClr val="FFFFFF"/>
                </a:solidFill>
                <a:latin typeface="+mj-lt"/>
                <a:ea typeface="+mj-ea"/>
                <a:cs typeface="+mj-cs"/>
                <a:sym typeface="Helvetica Neue Bold Condensed"/>
              </a:defRPr>
            </a:lvl1pPr>
          </a:lstStyle>
          <a:p>
            <a:pPr lvl="0">
              <a:defRPr sz="1800">
                <a:solidFill>
                  <a:srgbClr val="000000"/>
                </a:solidFill>
              </a:defRPr>
            </a:pPr>
            <a:r>
              <a:rPr sz="4200">
                <a:solidFill>
                  <a:srgbClr val="FFFFFF"/>
                </a:solidFill>
              </a:rPr>
              <a:t>A painting of the tower at Ur</a:t>
            </a:r>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Shape 298"/>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tower at Choghazanbil near Susa was made of glazed brick and enameled tiles in silver, gold, black, green, blue and azure colors, further decorated with marble and with white obsidian stones.</a:t>
            </a:r>
          </a:p>
        </p:txBody>
      </p:sp>
      <p:grpSp>
        <p:nvGrpSpPr>
          <p:cNvPr id="301" name="Group 301"/>
          <p:cNvGrpSpPr/>
          <p:nvPr/>
        </p:nvGrpSpPr>
        <p:grpSpPr>
          <a:xfrm>
            <a:off x="8318500" y="635000"/>
            <a:ext cx="4064000" cy="5364361"/>
            <a:chOff x="-76200" y="-63500"/>
            <a:chExt cx="4064000" cy="5364360"/>
          </a:xfrm>
        </p:grpSpPr>
        <p:pic>
          <p:nvPicPr>
            <p:cNvPr id="300" name="misc archaeology 4.jpg"/>
            <p:cNvPicPr/>
            <p:nvPr/>
          </p:nvPicPr>
          <p:blipFill>
            <a:blip r:embed="rId2">
              <a:extLst/>
            </a:blip>
            <a:srcRect l="21542" r="29510"/>
            <a:stretch>
              <a:fillRect/>
            </a:stretch>
          </p:blipFill>
          <p:spPr>
            <a:xfrm>
              <a:off x="0" y="0"/>
              <a:ext cx="3924300" cy="5224661"/>
            </a:xfrm>
            <a:prstGeom prst="rect">
              <a:avLst/>
            </a:prstGeom>
            <a:ln>
              <a:noFill/>
            </a:ln>
            <a:effectLst/>
          </p:spPr>
        </p:pic>
        <p:pic>
          <p:nvPicPr>
            <p:cNvPr id="299" name="Picture 298"/>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Shape 303"/>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terraces of each stage were sometimes covered with soil and planted with trees, so that the structure had the appearance of a forested mountain. These towers had ingenious and complex irrigation and drainage systems.</a:t>
            </a:r>
          </a:p>
        </p:txBody>
      </p:sp>
      <p:grpSp>
        <p:nvGrpSpPr>
          <p:cNvPr id="306" name="Group 306"/>
          <p:cNvGrpSpPr/>
          <p:nvPr/>
        </p:nvGrpSpPr>
        <p:grpSpPr>
          <a:xfrm>
            <a:off x="8318500" y="635000"/>
            <a:ext cx="4064000" cy="5364361"/>
            <a:chOff x="-76200" y="-63500"/>
            <a:chExt cx="4064000" cy="5364360"/>
          </a:xfrm>
        </p:grpSpPr>
        <p:pic>
          <p:nvPicPr>
            <p:cNvPr id="305" name="misc archaeology 3.jpg"/>
            <p:cNvPicPr/>
            <p:nvPr/>
          </p:nvPicPr>
          <p:blipFill>
            <a:blip r:embed="rId2">
              <a:extLst/>
            </a:blip>
            <a:srcRect l="44483"/>
            <a:stretch>
              <a:fillRect/>
            </a:stretch>
          </p:blipFill>
          <p:spPr>
            <a:xfrm>
              <a:off x="0" y="0"/>
              <a:ext cx="3867414" cy="5224661"/>
            </a:xfrm>
            <a:prstGeom prst="rect">
              <a:avLst/>
            </a:prstGeom>
            <a:ln>
              <a:noFill/>
            </a:ln>
            <a:effectLst/>
          </p:spPr>
        </p:pic>
        <p:pic>
          <p:nvPicPr>
            <p:cNvPr id="304" name="Picture 303"/>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hape 308"/>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From that time forward, idolatry was associated with high places and “groves” and star worship. </a:t>
            </a:r>
          </a:p>
        </p:txBody>
      </p:sp>
      <p:grpSp>
        <p:nvGrpSpPr>
          <p:cNvPr id="311" name="Group 311"/>
          <p:cNvGrpSpPr/>
          <p:nvPr/>
        </p:nvGrpSpPr>
        <p:grpSpPr>
          <a:xfrm>
            <a:off x="8318500" y="635000"/>
            <a:ext cx="4064000" cy="5364361"/>
            <a:chOff x="-76200" y="-63500"/>
            <a:chExt cx="4064000" cy="5364360"/>
          </a:xfrm>
        </p:grpSpPr>
        <p:pic>
          <p:nvPicPr>
            <p:cNvPr id="310" name="misc archaeology 3.jpg"/>
            <p:cNvPicPr/>
            <p:nvPr/>
          </p:nvPicPr>
          <p:blipFill>
            <a:blip r:embed="rId2">
              <a:extLst/>
            </a:blip>
            <a:srcRect l="44483"/>
            <a:stretch>
              <a:fillRect/>
            </a:stretch>
          </p:blipFill>
          <p:spPr>
            <a:xfrm>
              <a:off x="0" y="0"/>
              <a:ext cx="3867414" cy="5224661"/>
            </a:xfrm>
            <a:prstGeom prst="rect">
              <a:avLst/>
            </a:prstGeom>
            <a:ln>
              <a:noFill/>
            </a:ln>
            <a:effectLst/>
          </p:spPr>
        </p:pic>
        <p:pic>
          <p:nvPicPr>
            <p:cNvPr id="309" name="Picture 308"/>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Shape 98"/>
          <p:cNvSpPr/>
          <p:nvPr/>
        </p:nvSpPr>
        <p:spPr>
          <a:xfrm>
            <a:off x="850900" y="34036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 this study we examine Babylon from a religious perspective as the birthplace of idolatry. For the prophetic significance of Babylon, see the Advanced Bible Studies Series course “The Book of Revelation.”</a:t>
            </a:r>
          </a:p>
        </p:txBody>
      </p:sp>
      <p:grpSp>
        <p:nvGrpSpPr>
          <p:cNvPr id="101" name="Group 101"/>
          <p:cNvGrpSpPr/>
          <p:nvPr/>
        </p:nvGrpSpPr>
        <p:grpSpPr>
          <a:xfrm>
            <a:off x="6815046" y="635000"/>
            <a:ext cx="5567454" cy="7366000"/>
            <a:chOff x="-76200" y="-63500"/>
            <a:chExt cx="5567453" cy="7366000"/>
          </a:xfrm>
        </p:grpSpPr>
        <p:pic>
          <p:nvPicPr>
            <p:cNvPr id="100" name="advanced bible studies revelation - Version 2.jpg"/>
            <p:cNvPicPr/>
            <p:nvPr/>
          </p:nvPicPr>
          <p:blipFill>
            <a:blip r:embed="rId2">
              <a:extLst/>
            </a:blip>
            <a:srcRect l="376" r="283"/>
            <a:stretch>
              <a:fillRect/>
            </a:stretch>
          </p:blipFill>
          <p:spPr>
            <a:xfrm>
              <a:off x="0" y="0"/>
              <a:ext cx="5427754" cy="7226300"/>
            </a:xfrm>
            <a:prstGeom prst="rect">
              <a:avLst/>
            </a:prstGeom>
            <a:ln>
              <a:noFill/>
            </a:ln>
            <a:effectLst/>
          </p:spPr>
        </p:pic>
        <p:pic>
          <p:nvPicPr>
            <p:cNvPr id="99" name="Picture 98"/>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5" name="Group 315"/>
          <p:cNvGrpSpPr/>
          <p:nvPr/>
        </p:nvGrpSpPr>
        <p:grpSpPr>
          <a:xfrm>
            <a:off x="8318500" y="635000"/>
            <a:ext cx="4064000" cy="5364361"/>
            <a:chOff x="-76200" y="-63500"/>
            <a:chExt cx="4064000" cy="5364360"/>
          </a:xfrm>
        </p:grpSpPr>
        <p:pic>
          <p:nvPicPr>
            <p:cNvPr id="314" name="groves 1.jpg"/>
            <p:cNvPicPr/>
            <p:nvPr/>
          </p:nvPicPr>
          <p:blipFill>
            <a:blip r:embed="rId2">
              <a:extLst/>
            </a:blip>
            <a:srcRect l="12396" r="12491"/>
            <a:stretch>
              <a:fillRect/>
            </a:stretch>
          </p:blipFill>
          <p:spPr>
            <a:xfrm>
              <a:off x="0" y="0"/>
              <a:ext cx="3924300" cy="5224660"/>
            </a:xfrm>
            <a:prstGeom prst="rect">
              <a:avLst/>
            </a:prstGeom>
            <a:ln>
              <a:noFill/>
            </a:ln>
            <a:effectLst/>
          </p:spPr>
        </p:pic>
        <p:pic>
          <p:nvPicPr>
            <p:cNvPr id="313" name="Picture 312"/>
            <p:cNvPicPr/>
            <p:nvPr/>
          </p:nvPicPr>
          <p:blipFill>
            <a:blip r:embed="rId3">
              <a:extLst/>
            </a:blip>
            <a:stretch>
              <a:fillRect/>
            </a:stretch>
          </p:blipFill>
          <p:spPr>
            <a:xfrm>
              <a:off x="-76200" y="-63500"/>
              <a:ext cx="4064000" cy="5364361"/>
            </a:xfrm>
            <a:prstGeom prst="rect">
              <a:avLst/>
            </a:prstGeom>
            <a:effectLst/>
          </p:spPr>
        </p:pic>
      </p:grpSp>
      <p:sp>
        <p:nvSpPr>
          <p:cNvPr id="316" name="Shape 316"/>
          <p:cNvSpPr/>
          <p:nvPr/>
        </p:nvSpPr>
        <p:spPr>
          <a:xfrm>
            <a:off x="889000" y="3810000"/>
            <a:ext cx="68834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“For he built again the high places which Hezekiah his father had broken down, and he reared up altars for Baalim, and made groves, and worshipped all the host of heaven, and served them” (2 Chronicles 33:3).</a:t>
            </a: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0" name="Group 320"/>
          <p:cNvGrpSpPr/>
          <p:nvPr/>
        </p:nvGrpSpPr>
        <p:grpSpPr>
          <a:xfrm>
            <a:off x="8318500" y="635000"/>
            <a:ext cx="4064000" cy="5364361"/>
            <a:chOff x="-76200" y="-63500"/>
            <a:chExt cx="4064000" cy="5364360"/>
          </a:xfrm>
        </p:grpSpPr>
        <p:pic>
          <p:nvPicPr>
            <p:cNvPr id="319" name="Louvre misc 57.jpg"/>
            <p:cNvPicPr/>
            <p:nvPr/>
          </p:nvPicPr>
          <p:blipFill>
            <a:blip r:embed="rId2">
              <a:extLst/>
            </a:blip>
            <a:srcRect l="1699" r="54532"/>
            <a:stretch>
              <a:fillRect/>
            </a:stretch>
          </p:blipFill>
          <p:spPr>
            <a:xfrm>
              <a:off x="0" y="0"/>
              <a:ext cx="3924300" cy="5219700"/>
            </a:xfrm>
            <a:prstGeom prst="rect">
              <a:avLst/>
            </a:prstGeom>
            <a:ln>
              <a:noFill/>
            </a:ln>
            <a:effectLst/>
          </p:spPr>
        </p:pic>
        <p:pic>
          <p:nvPicPr>
            <p:cNvPr id="318" name="Picture 317"/>
            <p:cNvPicPr/>
            <p:nvPr/>
          </p:nvPicPr>
          <p:blipFill>
            <a:blip r:embed="rId3">
              <a:extLst/>
            </a:blip>
            <a:stretch>
              <a:fillRect/>
            </a:stretch>
          </p:blipFill>
          <p:spPr>
            <a:xfrm>
              <a:off x="-76200" y="-63500"/>
              <a:ext cx="4064000" cy="5364361"/>
            </a:xfrm>
            <a:prstGeom prst="rect">
              <a:avLst/>
            </a:prstGeom>
            <a:effectLst/>
          </p:spPr>
        </p:pic>
      </p:grpSp>
      <p:sp>
        <p:nvSpPr>
          <p:cNvPr id="321" name="Shape 321"/>
          <p:cNvSpPr/>
          <p:nvPr/>
        </p:nvSpPr>
        <p:spPr>
          <a:xfrm>
            <a:off x="889000" y="2501900"/>
            <a:ext cx="6578600" cy="6807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description of the tower in Genesis 11 fits that of the ziggurats uncovered by archaeology. It was made with burnt brick and slime, which refers to kiln-fired bricks and bitumen or tar as opposed to sun-dried mud bricks and mud mortar. Kiln-fired bricks have been dated by archaeology to the time of the Flood.</a:t>
            </a: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 name="Louvre misc 57.jpg"/>
          <p:cNvPicPr/>
          <p:nvPr/>
        </p:nvPicPr>
        <p:blipFill>
          <a:blip r:embed="rId2">
            <a:extLst/>
          </a:blip>
          <a:stretch>
            <a:fillRect/>
          </a:stretch>
        </p:blipFill>
        <p:spPr>
          <a:xfrm>
            <a:off x="0" y="0"/>
            <a:ext cx="13004800" cy="9753600"/>
          </a:xfrm>
          <a:prstGeom prst="rect">
            <a:avLst/>
          </a:prstGeom>
          <a:ln w="12700">
            <a:miter lim="400000"/>
          </a:ln>
        </p:spPr>
      </p:pic>
      <p:sp>
        <p:nvSpPr>
          <p:cNvPr id="324" name="Shape 324"/>
          <p:cNvSpPr/>
          <p:nvPr/>
        </p:nvSpPr>
        <p:spPr>
          <a:xfrm>
            <a:off x="927100" y="368300"/>
            <a:ext cx="7340600" cy="2032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FFFFFF"/>
                </a:solidFill>
                <a:latin typeface="+mj-lt"/>
                <a:ea typeface="+mj-ea"/>
                <a:cs typeface="+mj-cs"/>
                <a:sym typeface="Helvetica Neue Bold Condensed"/>
              </a:rPr>
              <a:t>Some of the slime can be seen on the top of this ancient brick from Shinar.</a:t>
            </a:r>
          </a:p>
        </p:txBody>
      </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p:nvPr/>
        </p:nvSpPr>
        <p:spPr>
          <a:xfrm>
            <a:off x="889000" y="3937000"/>
            <a:ext cx="6235700" cy="4699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Tower of Babel was preeminently an act of idolatry. It was the beginning of the mystery religions that permeated the world. Revelation 17:5 says Babylon is “the mother of harlots and abominations of the earth.”</a:t>
            </a:r>
          </a:p>
        </p:txBody>
      </p:sp>
      <p:grpSp>
        <p:nvGrpSpPr>
          <p:cNvPr id="329" name="Group 329"/>
          <p:cNvGrpSpPr/>
          <p:nvPr/>
        </p:nvGrpSpPr>
        <p:grpSpPr>
          <a:xfrm>
            <a:off x="7206149" y="635000"/>
            <a:ext cx="5176351" cy="6845300"/>
            <a:chOff x="-76200" y="-63500"/>
            <a:chExt cx="5176350" cy="6845300"/>
          </a:xfrm>
        </p:grpSpPr>
        <p:pic>
          <p:nvPicPr>
            <p:cNvPr id="328" name="British Museum misc 406.jpg"/>
            <p:cNvPicPr/>
            <p:nvPr/>
          </p:nvPicPr>
          <p:blipFill>
            <a:blip r:embed="rId2">
              <a:extLst/>
            </a:blip>
            <a:srcRect l="3402" r="3539"/>
            <a:stretch>
              <a:fillRect/>
            </a:stretch>
          </p:blipFill>
          <p:spPr>
            <a:xfrm>
              <a:off x="0" y="0"/>
              <a:ext cx="5036651" cy="6705600"/>
            </a:xfrm>
            <a:prstGeom prst="rect">
              <a:avLst/>
            </a:prstGeom>
            <a:ln>
              <a:noFill/>
            </a:ln>
            <a:effectLst/>
          </p:spPr>
        </p:pic>
        <p:pic>
          <p:nvPicPr>
            <p:cNvPr id="327" name="Picture 326"/>
            <p:cNvPicPr/>
            <p:nvPr/>
          </p:nvPicPr>
          <p:blipFill>
            <a:blip r:embed="rId3">
              <a:extLst/>
            </a:blip>
            <a:stretch>
              <a:fillRect/>
            </a:stretch>
          </p:blipFill>
          <p:spPr>
            <a:xfrm>
              <a:off x="-76200" y="-63500"/>
              <a:ext cx="5176351" cy="6845300"/>
            </a:xfrm>
            <a:prstGeom prst="rect">
              <a:avLst/>
            </a:prstGeom>
            <a:effectLst/>
          </p:spPr>
        </p:pic>
      </p:grpSp>
      <p:sp>
        <p:nvSpPr>
          <p:cNvPr id="330" name="Shape 330"/>
          <p:cNvSpPr/>
          <p:nvPr/>
        </p:nvSpPr>
        <p:spPr>
          <a:xfrm>
            <a:off x="838200" y="457200"/>
            <a:ext cx="54102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Babylon’s Religion</a:t>
            </a:r>
          </a:p>
        </p:txBody>
      </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Shape 332"/>
          <p:cNvSpPr/>
          <p:nvPr/>
        </p:nvSpPr>
        <p:spPr>
          <a:xfrm>
            <a:off x="8890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Tower was constructed about a century after Noah’s Flood, and Paul describes what happened in those days.</a:t>
            </a:r>
          </a:p>
        </p:txBody>
      </p:sp>
      <p:grpSp>
        <p:nvGrpSpPr>
          <p:cNvPr id="335" name="Group 335"/>
          <p:cNvGrpSpPr/>
          <p:nvPr/>
        </p:nvGrpSpPr>
        <p:grpSpPr>
          <a:xfrm>
            <a:off x="7921583" y="635000"/>
            <a:ext cx="4460918" cy="5892800"/>
            <a:chOff x="-76200" y="-63500"/>
            <a:chExt cx="4460917" cy="5892800"/>
          </a:xfrm>
        </p:grpSpPr>
        <p:pic>
          <p:nvPicPr>
            <p:cNvPr id="334" name="Louvre misc 481.jpg"/>
            <p:cNvPicPr/>
            <p:nvPr/>
          </p:nvPicPr>
          <p:blipFill>
            <a:blip r:embed="rId2">
              <a:extLst/>
            </a:blip>
            <a:srcRect l="23542"/>
            <a:stretch>
              <a:fillRect/>
            </a:stretch>
          </p:blipFill>
          <p:spPr>
            <a:xfrm>
              <a:off x="0" y="0"/>
              <a:ext cx="4301554" cy="5753100"/>
            </a:xfrm>
            <a:prstGeom prst="rect">
              <a:avLst/>
            </a:prstGeom>
            <a:ln>
              <a:noFill/>
            </a:ln>
            <a:effectLst/>
          </p:spPr>
        </p:pic>
        <p:pic>
          <p:nvPicPr>
            <p:cNvPr id="333" name="Picture 332"/>
            <p:cNvPicPr/>
            <p:nvPr/>
          </p:nvPicPr>
          <p:blipFill>
            <a:blip r:embed="rId3">
              <a:extLst/>
            </a:blip>
            <a:stretch>
              <a:fillRect/>
            </a:stretch>
          </p:blipFill>
          <p:spPr>
            <a:xfrm>
              <a:off x="-76200" y="-63500"/>
              <a:ext cx="4460918" cy="5892800"/>
            </a:xfrm>
            <a:prstGeom prst="rect">
              <a:avLst/>
            </a:prstGeom>
            <a:effectLst/>
          </p:spPr>
        </p:pic>
      </p:gr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hape 337"/>
          <p:cNvSpPr/>
          <p:nvPr/>
        </p:nvSpPr>
        <p:spPr>
          <a:xfrm>
            <a:off x="800100" y="2159000"/>
            <a:ext cx="6489700" cy="664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a:bodyPr>
          <a:lstStyle>
            <a:lvl1pPr defTabSz="554990">
              <a:lnSpc>
                <a:spcPct val="110000"/>
              </a:lnSpc>
              <a:defRPr sz="3420">
                <a:solidFill>
                  <a:srgbClr val="94E3FE"/>
                </a:solidFill>
                <a:latin typeface="+mj-lt"/>
                <a:ea typeface="+mj-ea"/>
                <a:cs typeface="+mj-cs"/>
                <a:sym typeface="Helvetica Neue Bold Condensed"/>
              </a:defRPr>
            </a:lvl1pPr>
          </a:lstStyle>
          <a:p>
            <a:pPr lvl="0">
              <a:defRPr sz="1800">
                <a:solidFill>
                  <a:srgbClr val="000000"/>
                </a:solidFill>
              </a:defRPr>
            </a:pPr>
            <a:r>
              <a:rPr sz="3420">
                <a:solidFill>
                  <a:srgbClr val="94E3FE"/>
                </a:solidFill>
              </a:rPr>
              <a:t>“Because that, when they knew God, they glorified him not as God, neither were thankful; but became vain in their imaginations, and their foolish heart was darkened. Professing themselves to be wise, they became fools, and changed the glory of the uncorruptible God into an image made like to corruptible man, and to birds, and fourfooted beasts, and creeping things” (Romans 1:21-23).</a:t>
            </a:r>
          </a:p>
        </p:txBody>
      </p:sp>
      <p:grpSp>
        <p:nvGrpSpPr>
          <p:cNvPr id="340" name="Group 340"/>
          <p:cNvGrpSpPr/>
          <p:nvPr/>
        </p:nvGrpSpPr>
        <p:grpSpPr>
          <a:xfrm>
            <a:off x="7921583" y="635000"/>
            <a:ext cx="4460918" cy="5892800"/>
            <a:chOff x="-76200" y="-63500"/>
            <a:chExt cx="4460917" cy="5892800"/>
          </a:xfrm>
        </p:grpSpPr>
        <p:pic>
          <p:nvPicPr>
            <p:cNvPr id="339" name="Louvre misc 481.jpg"/>
            <p:cNvPicPr/>
            <p:nvPr/>
          </p:nvPicPr>
          <p:blipFill>
            <a:blip r:embed="rId2">
              <a:extLst/>
            </a:blip>
            <a:srcRect l="23542"/>
            <a:stretch>
              <a:fillRect/>
            </a:stretch>
          </p:blipFill>
          <p:spPr>
            <a:xfrm>
              <a:off x="0" y="0"/>
              <a:ext cx="4301554" cy="5753100"/>
            </a:xfrm>
            <a:prstGeom prst="rect">
              <a:avLst/>
            </a:prstGeom>
            <a:ln>
              <a:noFill/>
            </a:ln>
            <a:effectLst/>
          </p:spPr>
        </p:pic>
        <p:pic>
          <p:nvPicPr>
            <p:cNvPr id="338" name="Picture 337"/>
            <p:cNvPicPr/>
            <p:nvPr/>
          </p:nvPicPr>
          <p:blipFill>
            <a:blip r:embed="rId3">
              <a:extLst/>
            </a:blip>
            <a:stretch>
              <a:fillRect/>
            </a:stretch>
          </p:blipFill>
          <p:spPr>
            <a:xfrm>
              <a:off x="-76200" y="-63500"/>
              <a:ext cx="4460918" cy="5892800"/>
            </a:xfrm>
            <a:prstGeom prst="rect">
              <a:avLst/>
            </a:prstGeom>
            <a:effectLst/>
          </p:spPr>
        </p:pic>
      </p:gr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Shape 342"/>
          <p:cNvSpPr/>
          <p:nvPr/>
        </p:nvSpPr>
        <p:spPr>
          <a:xfrm>
            <a:off x="698500" y="2895600"/>
            <a:ext cx="6985000" cy="5918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60831">
              <a:lnSpc>
                <a:spcPct val="110000"/>
              </a:lnSpc>
              <a:defRPr sz="3455">
                <a:solidFill>
                  <a:srgbClr val="94E3FE"/>
                </a:solidFill>
                <a:latin typeface="+mj-lt"/>
                <a:ea typeface="+mj-ea"/>
                <a:cs typeface="+mj-cs"/>
                <a:sym typeface="Helvetica Neue Bold Condensed"/>
              </a:defRPr>
            </a:lvl1pPr>
          </a:lstStyle>
          <a:p>
            <a:pPr lvl="0">
              <a:defRPr sz="1800">
                <a:solidFill>
                  <a:srgbClr val="000000"/>
                </a:solidFill>
              </a:defRPr>
            </a:pPr>
            <a:r>
              <a:rPr sz="3455">
                <a:solidFill>
                  <a:srgbClr val="94E3FE"/>
                </a:solidFill>
              </a:rPr>
              <a:t>“Wherefore God also gave them up to uncleanness through the lusts of their own hearts, to dishonour their own bodies between themselves: Who changed the truth of God into a lie, and worshipped and served the creature more than the Creator, who is blessed for ever. Amen. For this cause God gave them up unto vile affections” (Romans 1:24-26).</a:t>
            </a:r>
          </a:p>
        </p:txBody>
      </p:sp>
      <p:grpSp>
        <p:nvGrpSpPr>
          <p:cNvPr id="345" name="Group 345"/>
          <p:cNvGrpSpPr/>
          <p:nvPr/>
        </p:nvGrpSpPr>
        <p:grpSpPr>
          <a:xfrm>
            <a:off x="7921583" y="635000"/>
            <a:ext cx="4460918" cy="5892800"/>
            <a:chOff x="-76200" y="-63500"/>
            <a:chExt cx="4460917" cy="5892800"/>
          </a:xfrm>
        </p:grpSpPr>
        <p:pic>
          <p:nvPicPr>
            <p:cNvPr id="344" name="Louvre misc 481.jpg"/>
            <p:cNvPicPr/>
            <p:nvPr/>
          </p:nvPicPr>
          <p:blipFill>
            <a:blip r:embed="rId2">
              <a:extLst/>
            </a:blip>
            <a:srcRect l="23542"/>
            <a:stretch>
              <a:fillRect/>
            </a:stretch>
          </p:blipFill>
          <p:spPr>
            <a:xfrm>
              <a:off x="0" y="0"/>
              <a:ext cx="4301554" cy="5753100"/>
            </a:xfrm>
            <a:prstGeom prst="rect">
              <a:avLst/>
            </a:prstGeom>
            <a:ln>
              <a:noFill/>
            </a:ln>
            <a:effectLst/>
          </p:spPr>
        </p:pic>
        <p:pic>
          <p:nvPicPr>
            <p:cNvPr id="343" name="Picture 342"/>
            <p:cNvPicPr/>
            <p:nvPr/>
          </p:nvPicPr>
          <p:blipFill>
            <a:blip r:embed="rId3">
              <a:extLst/>
            </a:blip>
            <a:stretch>
              <a:fillRect/>
            </a:stretch>
          </p:blipFill>
          <p:spPr>
            <a:xfrm>
              <a:off x="-76200" y="-63500"/>
              <a:ext cx="4460918" cy="5892800"/>
            </a:xfrm>
            <a:prstGeom prst="rect">
              <a:avLst/>
            </a:prstGeom>
            <a:effectLst/>
          </p:spPr>
        </p:pic>
      </p:gr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Shape 347"/>
          <p:cNvSpPr/>
          <p:nvPr/>
        </p:nvSpPr>
        <p:spPr>
          <a:xfrm>
            <a:off x="762000" y="914400"/>
            <a:ext cx="62357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Babylonian religion was </a:t>
            </a:r>
            <a:r>
              <a:rPr sz="3600">
                <a:solidFill>
                  <a:srgbClr val="FFFFFF"/>
                </a:solidFill>
                <a:latin typeface="+mj-lt"/>
                <a:ea typeface="+mj-ea"/>
                <a:cs typeface="+mj-cs"/>
                <a:sym typeface="Helvetica Neue Bold Condensed"/>
              </a:rPr>
              <a:t>SELF WORSHIP</a:t>
            </a:r>
            <a:r>
              <a:rPr sz="3600">
                <a:solidFill>
                  <a:srgbClr val="94E3FE"/>
                </a:solidFill>
                <a:latin typeface="+mj-lt"/>
                <a:ea typeface="+mj-ea"/>
                <a:cs typeface="+mj-cs"/>
                <a:sym typeface="Helvetica Neue Bold Condensed"/>
              </a:rPr>
              <a:t>. </a:t>
            </a:r>
          </a:p>
        </p:txBody>
      </p:sp>
      <p:grpSp>
        <p:nvGrpSpPr>
          <p:cNvPr id="350" name="Group 350"/>
          <p:cNvGrpSpPr/>
          <p:nvPr/>
        </p:nvGrpSpPr>
        <p:grpSpPr>
          <a:xfrm>
            <a:off x="7206149" y="635000"/>
            <a:ext cx="5176351" cy="6845300"/>
            <a:chOff x="-76200" y="-63500"/>
            <a:chExt cx="5176350" cy="6845300"/>
          </a:xfrm>
        </p:grpSpPr>
        <p:pic>
          <p:nvPicPr>
            <p:cNvPr id="349" name="lookingInMirror.png"/>
            <p:cNvPicPr/>
            <p:nvPr/>
          </p:nvPicPr>
          <p:blipFill>
            <a:blip r:embed="rId2">
              <a:extLst/>
            </a:blip>
            <a:srcRect l="104" t="8737" b="8884"/>
            <a:stretch>
              <a:fillRect/>
            </a:stretch>
          </p:blipFill>
          <p:spPr>
            <a:xfrm>
              <a:off x="0" y="0"/>
              <a:ext cx="5031402" cy="6705600"/>
            </a:xfrm>
            <a:prstGeom prst="rect">
              <a:avLst/>
            </a:prstGeom>
            <a:ln>
              <a:noFill/>
            </a:ln>
            <a:effectLst/>
          </p:spPr>
        </p:pic>
        <p:pic>
          <p:nvPicPr>
            <p:cNvPr id="348" name="Picture 34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Shape 352"/>
          <p:cNvSpPr/>
          <p:nvPr/>
        </p:nvSpPr>
        <p:spPr>
          <a:xfrm>
            <a:off x="889000" y="5588000"/>
            <a:ext cx="62357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people said, “Let us make US a name” (Gen. 11:4). They were not glorifying God; they were glorifying themselves. </a:t>
            </a:r>
          </a:p>
        </p:txBody>
      </p:sp>
      <p:grpSp>
        <p:nvGrpSpPr>
          <p:cNvPr id="355" name="Group 355"/>
          <p:cNvGrpSpPr/>
          <p:nvPr/>
        </p:nvGrpSpPr>
        <p:grpSpPr>
          <a:xfrm>
            <a:off x="7206149" y="635000"/>
            <a:ext cx="5176351" cy="6845300"/>
            <a:chOff x="-76200" y="-63500"/>
            <a:chExt cx="5176350" cy="6845300"/>
          </a:xfrm>
        </p:grpSpPr>
        <p:pic>
          <p:nvPicPr>
            <p:cNvPr id="354" name="lookingInMirror.png"/>
            <p:cNvPicPr/>
            <p:nvPr/>
          </p:nvPicPr>
          <p:blipFill>
            <a:blip r:embed="rId2">
              <a:extLst/>
            </a:blip>
            <a:srcRect l="104" t="8737" b="8884"/>
            <a:stretch>
              <a:fillRect/>
            </a:stretch>
          </p:blipFill>
          <p:spPr>
            <a:xfrm>
              <a:off x="0" y="0"/>
              <a:ext cx="5031402" cy="6705600"/>
            </a:xfrm>
            <a:prstGeom prst="rect">
              <a:avLst/>
            </a:prstGeom>
            <a:ln>
              <a:noFill/>
            </a:ln>
            <a:effectLst/>
          </p:spPr>
        </p:pic>
        <p:pic>
          <p:nvPicPr>
            <p:cNvPr id="353" name="Picture 35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Shape 357"/>
          <p:cNvSpPr/>
          <p:nvPr/>
        </p:nvSpPr>
        <p:spPr>
          <a:xfrm>
            <a:off x="800100" y="5486400"/>
            <a:ext cx="62357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Pride and self will is at the heart of idolatry. It is not about man worshipping God; it is about man worshipping himself. </a:t>
            </a:r>
          </a:p>
        </p:txBody>
      </p:sp>
      <p:grpSp>
        <p:nvGrpSpPr>
          <p:cNvPr id="360" name="Group 360"/>
          <p:cNvGrpSpPr/>
          <p:nvPr/>
        </p:nvGrpSpPr>
        <p:grpSpPr>
          <a:xfrm>
            <a:off x="7206149" y="635000"/>
            <a:ext cx="5176351" cy="6845300"/>
            <a:chOff x="-76200" y="-63500"/>
            <a:chExt cx="5176350" cy="6845300"/>
          </a:xfrm>
        </p:grpSpPr>
        <p:pic>
          <p:nvPicPr>
            <p:cNvPr id="359" name="lookingInMirror.png"/>
            <p:cNvPicPr/>
            <p:nvPr/>
          </p:nvPicPr>
          <p:blipFill>
            <a:blip r:embed="rId2">
              <a:extLst/>
            </a:blip>
            <a:srcRect l="104" t="8737" b="8884"/>
            <a:stretch>
              <a:fillRect/>
            </a:stretch>
          </p:blipFill>
          <p:spPr>
            <a:xfrm>
              <a:off x="0" y="0"/>
              <a:ext cx="5031402" cy="6705600"/>
            </a:xfrm>
            <a:prstGeom prst="rect">
              <a:avLst/>
            </a:prstGeom>
            <a:ln>
              <a:noFill/>
            </a:ln>
            <a:effectLst/>
          </p:spPr>
        </p:pic>
        <p:pic>
          <p:nvPicPr>
            <p:cNvPr id="358" name="Picture 35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hape 103"/>
          <p:cNvSpPr/>
          <p:nvPr/>
        </p:nvSpPr>
        <p:spPr>
          <a:xfrm>
            <a:off x="1054100" y="38481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beginning of Babylon’s history is recorded in Genesis 10-11 with the founding of Nimrod’s kingdom and the building of the Tower of Babel.</a:t>
            </a:r>
          </a:p>
        </p:txBody>
      </p:sp>
      <p:sp>
        <p:nvSpPr>
          <p:cNvPr id="104" name="Shape 104"/>
          <p:cNvSpPr/>
          <p:nvPr/>
        </p:nvSpPr>
        <p:spPr>
          <a:xfrm>
            <a:off x="1041400" y="457200"/>
            <a:ext cx="54102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Babylon’s Beginning</a:t>
            </a:r>
          </a:p>
        </p:txBody>
      </p:sp>
      <p:grpSp>
        <p:nvGrpSpPr>
          <p:cNvPr id="107" name="Group 107"/>
          <p:cNvGrpSpPr/>
          <p:nvPr/>
        </p:nvGrpSpPr>
        <p:grpSpPr>
          <a:xfrm>
            <a:off x="8318500" y="635000"/>
            <a:ext cx="4064000" cy="5364361"/>
            <a:chOff x="-76200" y="-63500"/>
            <a:chExt cx="4064000" cy="5364360"/>
          </a:xfrm>
        </p:grpSpPr>
        <p:pic>
          <p:nvPicPr>
            <p:cNvPr id="106" name="misc archaeology 6.jpg"/>
            <p:cNvPicPr/>
            <p:nvPr/>
          </p:nvPicPr>
          <p:blipFill>
            <a:blip r:embed="rId2">
              <a:extLst/>
            </a:blip>
            <a:srcRect l="25925" r="25815"/>
            <a:stretch>
              <a:fillRect/>
            </a:stretch>
          </p:blipFill>
          <p:spPr>
            <a:xfrm>
              <a:off x="0" y="0"/>
              <a:ext cx="3924300" cy="5224660"/>
            </a:xfrm>
            <a:prstGeom prst="rect">
              <a:avLst/>
            </a:prstGeom>
            <a:ln>
              <a:noFill/>
            </a:ln>
            <a:effectLst/>
          </p:spPr>
        </p:pic>
        <p:pic>
          <p:nvPicPr>
            <p:cNvPr id="105" name="Picture 104"/>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p:nvPr/>
        </p:nvSpPr>
        <p:spPr>
          <a:xfrm>
            <a:off x="889000" y="5791200"/>
            <a:ext cx="62357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Babylonian religion promises that man will be his own god, freeing him from accountability to the Almighty God.</a:t>
            </a:r>
          </a:p>
        </p:txBody>
      </p:sp>
      <p:grpSp>
        <p:nvGrpSpPr>
          <p:cNvPr id="365" name="Group 365"/>
          <p:cNvGrpSpPr/>
          <p:nvPr/>
        </p:nvGrpSpPr>
        <p:grpSpPr>
          <a:xfrm>
            <a:off x="7206149" y="635000"/>
            <a:ext cx="5176351" cy="6845300"/>
            <a:chOff x="-76200" y="-63500"/>
            <a:chExt cx="5176350" cy="6845300"/>
          </a:xfrm>
        </p:grpSpPr>
        <p:pic>
          <p:nvPicPr>
            <p:cNvPr id="364" name="lookingInMirror.png"/>
            <p:cNvPicPr/>
            <p:nvPr/>
          </p:nvPicPr>
          <p:blipFill>
            <a:blip r:embed="rId2">
              <a:extLst/>
            </a:blip>
            <a:srcRect l="104" t="8737" b="8884"/>
            <a:stretch>
              <a:fillRect/>
            </a:stretch>
          </p:blipFill>
          <p:spPr>
            <a:xfrm>
              <a:off x="0" y="0"/>
              <a:ext cx="5031402" cy="6705600"/>
            </a:xfrm>
            <a:prstGeom prst="rect">
              <a:avLst/>
            </a:prstGeom>
            <a:ln>
              <a:noFill/>
            </a:ln>
            <a:effectLst/>
          </p:spPr>
        </p:pic>
        <p:pic>
          <p:nvPicPr>
            <p:cNvPr id="363" name="Picture 36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 name="Shape 367"/>
          <p:cNvSpPr/>
          <p:nvPr/>
        </p:nvSpPr>
        <p:spPr>
          <a:xfrm>
            <a:off x="889000" y="5791200"/>
            <a:ext cx="57150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devil said to Eve, “Ye shall be as gods” (Gen. 3:5). </a:t>
            </a:r>
          </a:p>
        </p:txBody>
      </p:sp>
      <p:grpSp>
        <p:nvGrpSpPr>
          <p:cNvPr id="370" name="Group 370"/>
          <p:cNvGrpSpPr/>
          <p:nvPr/>
        </p:nvGrpSpPr>
        <p:grpSpPr>
          <a:xfrm>
            <a:off x="7206149" y="635000"/>
            <a:ext cx="5176351" cy="6845300"/>
            <a:chOff x="-76200" y="-63500"/>
            <a:chExt cx="5176350" cy="6845300"/>
          </a:xfrm>
        </p:grpSpPr>
        <p:pic>
          <p:nvPicPr>
            <p:cNvPr id="369" name="lookingInMirror.png"/>
            <p:cNvPicPr/>
            <p:nvPr/>
          </p:nvPicPr>
          <p:blipFill>
            <a:blip r:embed="rId2">
              <a:extLst/>
            </a:blip>
            <a:srcRect l="104" t="8737" b="8884"/>
            <a:stretch>
              <a:fillRect/>
            </a:stretch>
          </p:blipFill>
          <p:spPr>
            <a:xfrm>
              <a:off x="0" y="0"/>
              <a:ext cx="5031402" cy="6705600"/>
            </a:xfrm>
            <a:prstGeom prst="rect">
              <a:avLst/>
            </a:prstGeom>
            <a:ln>
              <a:noFill/>
            </a:ln>
            <a:effectLst/>
          </p:spPr>
        </p:pic>
        <p:pic>
          <p:nvPicPr>
            <p:cNvPr id="368" name="Picture 36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Shape 372"/>
          <p:cNvSpPr/>
          <p:nvPr/>
        </p:nvSpPr>
        <p:spPr>
          <a:xfrm>
            <a:off x="952500" y="5245100"/>
            <a:ext cx="57150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Babylonian idolatry is about the pursuit of self-will, self-fulfillment, self-empowerment, self-esteem.</a:t>
            </a:r>
          </a:p>
        </p:txBody>
      </p:sp>
      <p:grpSp>
        <p:nvGrpSpPr>
          <p:cNvPr id="375" name="Group 375"/>
          <p:cNvGrpSpPr/>
          <p:nvPr/>
        </p:nvGrpSpPr>
        <p:grpSpPr>
          <a:xfrm>
            <a:off x="7206149" y="635000"/>
            <a:ext cx="5176351" cy="6845300"/>
            <a:chOff x="-76200" y="-63500"/>
            <a:chExt cx="5176350" cy="6845300"/>
          </a:xfrm>
        </p:grpSpPr>
        <p:pic>
          <p:nvPicPr>
            <p:cNvPr id="374" name="lookingInMirror.png"/>
            <p:cNvPicPr/>
            <p:nvPr/>
          </p:nvPicPr>
          <p:blipFill>
            <a:blip r:embed="rId2">
              <a:extLst/>
            </a:blip>
            <a:srcRect l="104" t="8737" b="8884"/>
            <a:stretch>
              <a:fillRect/>
            </a:stretch>
          </p:blipFill>
          <p:spPr>
            <a:xfrm>
              <a:off x="0" y="0"/>
              <a:ext cx="5031402" cy="6705600"/>
            </a:xfrm>
            <a:prstGeom prst="rect">
              <a:avLst/>
            </a:prstGeom>
            <a:ln>
              <a:noFill/>
            </a:ln>
            <a:effectLst/>
          </p:spPr>
        </p:pic>
        <p:pic>
          <p:nvPicPr>
            <p:cNvPr id="373" name="Picture 37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Shape 377"/>
          <p:cNvSpPr/>
          <p:nvPr/>
        </p:nvSpPr>
        <p:spPr>
          <a:xfrm>
            <a:off x="1079500" y="4241800"/>
            <a:ext cx="5715000" cy="3822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This is a chief characteristic of end-times apostasy</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“in the last days ... men shall be lovers of their own selves” (2 Tim. 3:1-2).</a:t>
            </a:r>
          </a:p>
        </p:txBody>
      </p:sp>
      <p:grpSp>
        <p:nvGrpSpPr>
          <p:cNvPr id="380" name="Group 380"/>
          <p:cNvGrpSpPr/>
          <p:nvPr/>
        </p:nvGrpSpPr>
        <p:grpSpPr>
          <a:xfrm>
            <a:off x="7206149" y="635000"/>
            <a:ext cx="5176351" cy="6845300"/>
            <a:chOff x="-76200" y="-63500"/>
            <a:chExt cx="5176350" cy="6845300"/>
          </a:xfrm>
        </p:grpSpPr>
        <p:pic>
          <p:nvPicPr>
            <p:cNvPr id="379" name="lookingInMirror.png"/>
            <p:cNvPicPr/>
            <p:nvPr/>
          </p:nvPicPr>
          <p:blipFill>
            <a:blip r:embed="rId2">
              <a:extLst/>
            </a:blip>
            <a:srcRect l="104" t="8737" b="8884"/>
            <a:stretch>
              <a:fillRect/>
            </a:stretch>
          </p:blipFill>
          <p:spPr>
            <a:xfrm>
              <a:off x="0" y="0"/>
              <a:ext cx="5031402" cy="6705600"/>
            </a:xfrm>
            <a:prstGeom prst="rect">
              <a:avLst/>
            </a:prstGeom>
            <a:ln>
              <a:noFill/>
            </a:ln>
            <a:effectLst/>
          </p:spPr>
        </p:pic>
        <p:pic>
          <p:nvPicPr>
            <p:cNvPr id="378" name="Picture 37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Shape 382"/>
          <p:cNvSpPr/>
          <p:nvPr/>
        </p:nvSpPr>
        <p:spPr>
          <a:xfrm>
            <a:off x="952500" y="3276600"/>
            <a:ext cx="5715000" cy="5105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The modern pop culture is narcissistic to the core. It’s the ME generation. </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“I’m free to do what I want any old time...” (Rolling Stones, 1965)</a:t>
            </a:r>
          </a:p>
        </p:txBody>
      </p:sp>
      <p:grpSp>
        <p:nvGrpSpPr>
          <p:cNvPr id="385" name="Group 385"/>
          <p:cNvGrpSpPr/>
          <p:nvPr/>
        </p:nvGrpSpPr>
        <p:grpSpPr>
          <a:xfrm>
            <a:off x="7206149" y="635000"/>
            <a:ext cx="5176351" cy="6845300"/>
            <a:chOff x="-76200" y="-63500"/>
            <a:chExt cx="5176350" cy="6845300"/>
          </a:xfrm>
        </p:grpSpPr>
        <p:pic>
          <p:nvPicPr>
            <p:cNvPr id="384" name="concert.png"/>
            <p:cNvPicPr/>
            <p:nvPr/>
          </p:nvPicPr>
          <p:blipFill>
            <a:blip r:embed="rId2">
              <a:extLst/>
            </a:blip>
            <a:srcRect l="9177" r="40557"/>
            <a:stretch>
              <a:fillRect/>
            </a:stretch>
          </p:blipFill>
          <p:spPr>
            <a:xfrm>
              <a:off x="0" y="0"/>
              <a:ext cx="5036651" cy="6705600"/>
            </a:xfrm>
            <a:prstGeom prst="rect">
              <a:avLst/>
            </a:prstGeom>
            <a:ln>
              <a:noFill/>
            </a:ln>
            <a:effectLst/>
          </p:spPr>
        </p:pic>
        <p:pic>
          <p:nvPicPr>
            <p:cNvPr id="383" name="Picture 38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Shape 387"/>
          <p:cNvSpPr/>
          <p:nvPr/>
        </p:nvSpPr>
        <p:spPr>
          <a:xfrm>
            <a:off x="812800" y="990600"/>
            <a:ext cx="54102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Babylonian religion was </a:t>
            </a:r>
            <a:r>
              <a:rPr sz="3600">
                <a:solidFill>
                  <a:srgbClr val="FFFFFF"/>
                </a:solidFill>
                <a:latin typeface="+mj-lt"/>
                <a:ea typeface="+mj-ea"/>
                <a:cs typeface="+mj-cs"/>
                <a:sym typeface="Helvetica Neue Bold Condensed"/>
              </a:rPr>
              <a:t>LUCK WORSHIP</a:t>
            </a:r>
            <a:r>
              <a:rPr sz="3600">
                <a:solidFill>
                  <a:srgbClr val="94E3FE"/>
                </a:solidFill>
                <a:latin typeface="+mj-lt"/>
                <a:ea typeface="+mj-ea"/>
                <a:cs typeface="+mj-cs"/>
                <a:sym typeface="Helvetica Neue Bold Condensed"/>
              </a:rPr>
              <a:t>. </a:t>
            </a:r>
          </a:p>
        </p:txBody>
      </p:sp>
      <p:grpSp>
        <p:nvGrpSpPr>
          <p:cNvPr id="390" name="Group 390"/>
          <p:cNvGrpSpPr/>
          <p:nvPr/>
        </p:nvGrpSpPr>
        <p:grpSpPr>
          <a:xfrm>
            <a:off x="7206149" y="635000"/>
            <a:ext cx="5176351" cy="6845300"/>
            <a:chOff x="-76200" y="-63500"/>
            <a:chExt cx="5176350" cy="6845300"/>
          </a:xfrm>
        </p:grpSpPr>
        <p:pic>
          <p:nvPicPr>
            <p:cNvPr id="389" name="good-luck43.png"/>
            <p:cNvPicPr/>
            <p:nvPr/>
          </p:nvPicPr>
          <p:blipFill>
            <a:blip r:embed="rId2">
              <a:extLst/>
            </a:blip>
            <a:srcRect l="24981" r="12476"/>
            <a:stretch>
              <a:fillRect/>
            </a:stretch>
          </p:blipFill>
          <p:spPr>
            <a:xfrm>
              <a:off x="0" y="0"/>
              <a:ext cx="5036651" cy="6705600"/>
            </a:xfrm>
            <a:prstGeom prst="rect">
              <a:avLst/>
            </a:prstGeom>
            <a:ln>
              <a:noFill/>
            </a:ln>
            <a:effectLst/>
          </p:spPr>
        </p:pic>
        <p:pic>
          <p:nvPicPr>
            <p:cNvPr id="388" name="Picture 38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Shape 392"/>
          <p:cNvSpPr/>
          <p:nvPr/>
        </p:nvSpPr>
        <p:spPr>
          <a:xfrm>
            <a:off x="863600" y="3441700"/>
            <a:ext cx="5918200" cy="5118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It is the pursuit of luck, good fortune, success. </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This was a major attraction of Baal worship. Baal was worshipped for good weather, good crops, good jobs, happiness, success.</a:t>
            </a:r>
          </a:p>
        </p:txBody>
      </p:sp>
      <p:grpSp>
        <p:nvGrpSpPr>
          <p:cNvPr id="395" name="Group 395"/>
          <p:cNvGrpSpPr/>
          <p:nvPr/>
        </p:nvGrpSpPr>
        <p:grpSpPr>
          <a:xfrm>
            <a:off x="7206149" y="635000"/>
            <a:ext cx="5176351" cy="6845300"/>
            <a:chOff x="-76200" y="-63500"/>
            <a:chExt cx="5176350" cy="6845300"/>
          </a:xfrm>
        </p:grpSpPr>
        <p:pic>
          <p:nvPicPr>
            <p:cNvPr id="394" name="British Museum misc 406.jpg"/>
            <p:cNvPicPr/>
            <p:nvPr/>
          </p:nvPicPr>
          <p:blipFill>
            <a:blip r:embed="rId2">
              <a:extLst/>
            </a:blip>
            <a:srcRect l="3402" r="3539"/>
            <a:stretch>
              <a:fillRect/>
            </a:stretch>
          </p:blipFill>
          <p:spPr>
            <a:xfrm>
              <a:off x="0" y="0"/>
              <a:ext cx="5036651" cy="6705600"/>
            </a:xfrm>
            <a:prstGeom prst="rect">
              <a:avLst/>
            </a:prstGeom>
            <a:ln>
              <a:noFill/>
            </a:ln>
            <a:effectLst/>
          </p:spPr>
        </p:pic>
        <p:pic>
          <p:nvPicPr>
            <p:cNvPr id="393" name="Picture 39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Shape 397"/>
          <p:cNvSpPr/>
          <p:nvPr/>
        </p:nvSpPr>
        <p:spPr>
          <a:xfrm>
            <a:off x="1104900" y="6210300"/>
            <a:ext cx="5207000" cy="2184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Tyche was the goddess of good luck. </a:t>
            </a:r>
          </a:p>
        </p:txBody>
      </p:sp>
      <p:grpSp>
        <p:nvGrpSpPr>
          <p:cNvPr id="400" name="Group 400"/>
          <p:cNvGrpSpPr/>
          <p:nvPr/>
        </p:nvGrpSpPr>
        <p:grpSpPr>
          <a:xfrm>
            <a:off x="7206149" y="635000"/>
            <a:ext cx="5176351" cy="6845300"/>
            <a:chOff x="-76200" y="-63500"/>
            <a:chExt cx="5176350" cy="6845300"/>
          </a:xfrm>
        </p:grpSpPr>
        <p:pic>
          <p:nvPicPr>
            <p:cNvPr id="399" name="1202721550_1caadb1baa.png"/>
            <p:cNvPicPr/>
            <p:nvPr/>
          </p:nvPicPr>
          <p:blipFill>
            <a:blip r:embed="rId2">
              <a:extLst/>
            </a:blip>
            <a:srcRect l="1337" r="42329"/>
            <a:stretch>
              <a:fillRect/>
            </a:stretch>
          </p:blipFill>
          <p:spPr>
            <a:xfrm>
              <a:off x="0" y="0"/>
              <a:ext cx="5036651" cy="6705600"/>
            </a:xfrm>
            <a:prstGeom prst="rect">
              <a:avLst/>
            </a:prstGeom>
            <a:ln>
              <a:noFill/>
            </a:ln>
            <a:effectLst/>
          </p:spPr>
        </p:pic>
        <p:pic>
          <p:nvPicPr>
            <p:cNvPr id="398" name="Picture 39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Shape 402"/>
          <p:cNvSpPr/>
          <p:nvPr/>
        </p:nvSpPr>
        <p:spPr>
          <a:xfrm>
            <a:off x="850900" y="5765800"/>
            <a:ext cx="5207000" cy="3403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Hindu goddess Lukshmi is the goddess of fortune. </a:t>
            </a:r>
          </a:p>
        </p:txBody>
      </p:sp>
      <p:grpSp>
        <p:nvGrpSpPr>
          <p:cNvPr id="405" name="Group 405"/>
          <p:cNvGrpSpPr/>
          <p:nvPr/>
        </p:nvGrpSpPr>
        <p:grpSpPr>
          <a:xfrm>
            <a:off x="7206149" y="635000"/>
            <a:ext cx="5176351" cy="6845300"/>
            <a:chOff x="-76200" y="-63500"/>
            <a:chExt cx="5176350" cy="6845300"/>
          </a:xfrm>
        </p:grpSpPr>
        <p:pic>
          <p:nvPicPr>
            <p:cNvPr id="404" name="goddess-lakshmi.png"/>
            <p:cNvPicPr/>
            <p:nvPr/>
          </p:nvPicPr>
          <p:blipFill>
            <a:blip r:embed="rId2">
              <a:extLst/>
            </a:blip>
            <a:srcRect l="104" t="931" b="744"/>
            <a:stretch>
              <a:fillRect/>
            </a:stretch>
          </p:blipFill>
          <p:spPr>
            <a:xfrm>
              <a:off x="0" y="0"/>
              <a:ext cx="5036651" cy="6705600"/>
            </a:xfrm>
            <a:prstGeom prst="rect">
              <a:avLst/>
            </a:prstGeom>
            <a:ln>
              <a:noFill/>
            </a:ln>
            <a:effectLst/>
          </p:spPr>
        </p:pic>
        <p:pic>
          <p:nvPicPr>
            <p:cNvPr id="403" name="Picture 40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Shape 407"/>
          <p:cNvSpPr/>
          <p:nvPr/>
        </p:nvSpPr>
        <p:spPr>
          <a:xfrm>
            <a:off x="850900" y="5765800"/>
            <a:ext cx="5207000" cy="3403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Chinese symbol of good luck</a:t>
            </a:r>
          </a:p>
        </p:txBody>
      </p:sp>
      <p:grpSp>
        <p:nvGrpSpPr>
          <p:cNvPr id="410" name="Group 410"/>
          <p:cNvGrpSpPr/>
          <p:nvPr/>
        </p:nvGrpSpPr>
        <p:grpSpPr>
          <a:xfrm>
            <a:off x="7206149" y="635000"/>
            <a:ext cx="5176351" cy="6845300"/>
            <a:chOff x="-76200" y="-63500"/>
            <a:chExt cx="5176350" cy="6845300"/>
          </a:xfrm>
        </p:grpSpPr>
        <p:pic>
          <p:nvPicPr>
            <p:cNvPr id="409" name="7619.png"/>
            <p:cNvPicPr/>
            <p:nvPr/>
          </p:nvPicPr>
          <p:blipFill>
            <a:blip r:embed="rId2">
              <a:extLst/>
            </a:blip>
            <a:srcRect l="104" t="5558" b="5506"/>
            <a:stretch>
              <a:fillRect/>
            </a:stretch>
          </p:blipFill>
          <p:spPr>
            <a:xfrm>
              <a:off x="0" y="0"/>
              <a:ext cx="5031402" cy="6705600"/>
            </a:xfrm>
            <a:prstGeom prst="rect">
              <a:avLst/>
            </a:prstGeom>
            <a:ln>
              <a:noFill/>
            </a:ln>
            <a:effectLst/>
          </p:spPr>
        </p:pic>
        <p:pic>
          <p:nvPicPr>
            <p:cNvPr id="408" name="Picture 40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Shape 109"/>
          <p:cNvSpPr/>
          <p:nvPr/>
        </p:nvSpPr>
        <p:spPr>
          <a:xfrm>
            <a:off x="1041400" y="36703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God commanded Noah and his sons to spread abroad and replenish the earth, but they congregated in a place called Shinar, which is a huge fertile valley between the Tigris and Euphrates rivers. </a:t>
            </a:r>
          </a:p>
        </p:txBody>
      </p:sp>
      <p:grpSp>
        <p:nvGrpSpPr>
          <p:cNvPr id="112" name="Group 112"/>
          <p:cNvGrpSpPr/>
          <p:nvPr/>
        </p:nvGrpSpPr>
        <p:grpSpPr>
          <a:xfrm>
            <a:off x="8318500" y="635000"/>
            <a:ext cx="4064000" cy="5364361"/>
            <a:chOff x="-76200" y="-63500"/>
            <a:chExt cx="4064000" cy="5364360"/>
          </a:xfrm>
        </p:grpSpPr>
        <p:pic>
          <p:nvPicPr>
            <p:cNvPr id="111" name="misc archaeology 6.jpg"/>
            <p:cNvPicPr/>
            <p:nvPr/>
          </p:nvPicPr>
          <p:blipFill>
            <a:blip r:embed="rId2">
              <a:extLst/>
            </a:blip>
            <a:srcRect l="25925" r="25815"/>
            <a:stretch>
              <a:fillRect/>
            </a:stretch>
          </p:blipFill>
          <p:spPr>
            <a:xfrm>
              <a:off x="0" y="0"/>
              <a:ext cx="3924300" cy="5224660"/>
            </a:xfrm>
            <a:prstGeom prst="rect">
              <a:avLst/>
            </a:prstGeom>
            <a:ln>
              <a:noFill/>
            </a:ln>
            <a:effectLst/>
          </p:spPr>
        </p:pic>
        <p:pic>
          <p:nvPicPr>
            <p:cNvPr id="110" name="Picture 109"/>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Shape 412"/>
          <p:cNvSpPr/>
          <p:nvPr/>
        </p:nvSpPr>
        <p:spPr>
          <a:xfrm>
            <a:off x="749300" y="5524500"/>
            <a:ext cx="5918200" cy="3556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This appeals deeply to fallen man who is covetous and lives only for this present world.</a:t>
            </a:r>
          </a:p>
        </p:txBody>
      </p:sp>
      <p:grpSp>
        <p:nvGrpSpPr>
          <p:cNvPr id="415" name="Group 415"/>
          <p:cNvGrpSpPr/>
          <p:nvPr/>
        </p:nvGrpSpPr>
        <p:grpSpPr>
          <a:xfrm>
            <a:off x="7206149" y="635000"/>
            <a:ext cx="5176351" cy="6845300"/>
            <a:chOff x="-76200" y="-63500"/>
            <a:chExt cx="5176350" cy="6845300"/>
          </a:xfrm>
        </p:grpSpPr>
        <p:pic>
          <p:nvPicPr>
            <p:cNvPr id="414" name="make-money-in-stock-market.png"/>
            <p:cNvPicPr/>
            <p:nvPr/>
          </p:nvPicPr>
          <p:blipFill>
            <a:blip r:embed="rId2">
              <a:extLst/>
            </a:blip>
            <a:srcRect l="21791" r="21875"/>
            <a:stretch>
              <a:fillRect/>
            </a:stretch>
          </p:blipFill>
          <p:spPr>
            <a:xfrm>
              <a:off x="0" y="0"/>
              <a:ext cx="5036651" cy="6705600"/>
            </a:xfrm>
            <a:prstGeom prst="rect">
              <a:avLst/>
            </a:prstGeom>
            <a:ln>
              <a:noFill/>
            </a:ln>
            <a:effectLst/>
          </p:spPr>
        </p:pic>
        <p:pic>
          <p:nvPicPr>
            <p:cNvPr id="413" name="Picture 41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Shape 417"/>
          <p:cNvSpPr/>
          <p:nvPr/>
        </p:nvSpPr>
        <p:spPr>
          <a:xfrm>
            <a:off x="1003300" y="4876800"/>
            <a:ext cx="5918200" cy="4203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modern gods of luck are such things as higher education, the stock market, and casinos.</a:t>
            </a:r>
          </a:p>
        </p:txBody>
      </p:sp>
      <p:grpSp>
        <p:nvGrpSpPr>
          <p:cNvPr id="420" name="Group 420"/>
          <p:cNvGrpSpPr/>
          <p:nvPr/>
        </p:nvGrpSpPr>
        <p:grpSpPr>
          <a:xfrm>
            <a:off x="7206149" y="635000"/>
            <a:ext cx="5176351" cy="6845300"/>
            <a:chOff x="-76200" y="-63500"/>
            <a:chExt cx="5176350" cy="6845300"/>
          </a:xfrm>
        </p:grpSpPr>
        <p:pic>
          <p:nvPicPr>
            <p:cNvPr id="419" name="nevada-silver-legacy-resort-casino.png"/>
            <p:cNvPicPr/>
            <p:nvPr/>
          </p:nvPicPr>
          <p:blipFill>
            <a:blip r:embed="rId2">
              <a:extLst/>
            </a:blip>
            <a:srcRect l="19911" r="20000"/>
            <a:stretch>
              <a:fillRect/>
            </a:stretch>
          </p:blipFill>
          <p:spPr>
            <a:xfrm>
              <a:off x="0" y="0"/>
              <a:ext cx="5036651" cy="6705600"/>
            </a:xfrm>
            <a:prstGeom prst="rect">
              <a:avLst/>
            </a:prstGeom>
            <a:ln>
              <a:noFill/>
            </a:ln>
            <a:effectLst/>
          </p:spPr>
        </p:pic>
        <p:pic>
          <p:nvPicPr>
            <p:cNvPr id="418" name="Picture 41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Shape 422"/>
          <p:cNvSpPr/>
          <p:nvPr/>
        </p:nvSpPr>
        <p:spPr>
          <a:xfrm>
            <a:off x="1117600" y="889000"/>
            <a:ext cx="55118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Babylonian religion was </a:t>
            </a:r>
            <a:r>
              <a:rPr sz="3600">
                <a:solidFill>
                  <a:srgbClr val="FFFFFF"/>
                </a:solidFill>
                <a:latin typeface="+mj-lt"/>
                <a:ea typeface="+mj-ea"/>
                <a:cs typeface="+mj-cs"/>
                <a:sym typeface="Helvetica Neue Bold Condensed"/>
              </a:rPr>
              <a:t>GOOD WORKS WORSHIP</a:t>
            </a:r>
            <a:r>
              <a:rPr sz="3600">
                <a:solidFill>
                  <a:srgbClr val="94E3FE"/>
                </a:solidFill>
                <a:latin typeface="+mj-lt"/>
                <a:ea typeface="+mj-ea"/>
                <a:cs typeface="+mj-cs"/>
                <a:sym typeface="Helvetica Neue Bold Condensed"/>
              </a:rPr>
              <a:t>. </a:t>
            </a:r>
          </a:p>
        </p:txBody>
      </p:sp>
      <p:grpSp>
        <p:nvGrpSpPr>
          <p:cNvPr id="425" name="Group 425"/>
          <p:cNvGrpSpPr/>
          <p:nvPr/>
        </p:nvGrpSpPr>
        <p:grpSpPr>
          <a:xfrm>
            <a:off x="7206149" y="635000"/>
            <a:ext cx="5176351" cy="6845300"/>
            <a:chOff x="-76200" y="-63500"/>
            <a:chExt cx="5176350" cy="6845300"/>
          </a:xfrm>
        </p:grpSpPr>
        <p:pic>
          <p:nvPicPr>
            <p:cNvPr id="424" name="dscn2646.png"/>
            <p:cNvPicPr/>
            <p:nvPr/>
          </p:nvPicPr>
          <p:blipFill>
            <a:blip r:embed="rId2">
              <a:extLst/>
            </a:blip>
            <a:srcRect l="21915" r="21798"/>
            <a:stretch>
              <a:fillRect/>
            </a:stretch>
          </p:blipFill>
          <p:spPr>
            <a:xfrm>
              <a:off x="0" y="0"/>
              <a:ext cx="5036651" cy="6705600"/>
            </a:xfrm>
            <a:prstGeom prst="rect">
              <a:avLst/>
            </a:prstGeom>
            <a:ln>
              <a:noFill/>
            </a:ln>
            <a:effectLst/>
          </p:spPr>
        </p:pic>
        <p:pic>
          <p:nvPicPr>
            <p:cNvPr id="423" name="Picture 42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Shape 427"/>
          <p:cNvSpPr/>
          <p:nvPr/>
        </p:nvSpPr>
        <p:spPr>
          <a:xfrm>
            <a:off x="901700" y="4914900"/>
            <a:ext cx="58674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This goes back to Cain, who offered the fruit of his own works to God. Every man-made religion has been a works religion.</a:t>
            </a:r>
          </a:p>
        </p:txBody>
      </p:sp>
      <p:grpSp>
        <p:nvGrpSpPr>
          <p:cNvPr id="430" name="Group 430"/>
          <p:cNvGrpSpPr/>
          <p:nvPr/>
        </p:nvGrpSpPr>
        <p:grpSpPr>
          <a:xfrm>
            <a:off x="7206149" y="635000"/>
            <a:ext cx="5176351" cy="6845300"/>
            <a:chOff x="-76200" y="-63500"/>
            <a:chExt cx="5176350" cy="6845300"/>
          </a:xfrm>
        </p:grpSpPr>
        <p:pic>
          <p:nvPicPr>
            <p:cNvPr id="429" name="dscn2646.png"/>
            <p:cNvPicPr/>
            <p:nvPr/>
          </p:nvPicPr>
          <p:blipFill>
            <a:blip r:embed="rId2">
              <a:extLst/>
            </a:blip>
            <a:srcRect l="21915" r="21798"/>
            <a:stretch>
              <a:fillRect/>
            </a:stretch>
          </p:blipFill>
          <p:spPr>
            <a:xfrm>
              <a:off x="0" y="0"/>
              <a:ext cx="5036651" cy="6705600"/>
            </a:xfrm>
            <a:prstGeom prst="rect">
              <a:avLst/>
            </a:prstGeom>
            <a:ln>
              <a:noFill/>
            </a:ln>
            <a:effectLst/>
          </p:spPr>
        </p:pic>
        <p:pic>
          <p:nvPicPr>
            <p:cNvPr id="428" name="Picture 42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Shape 432"/>
          <p:cNvSpPr/>
          <p:nvPr/>
        </p:nvSpPr>
        <p:spPr>
          <a:xfrm>
            <a:off x="990600" y="3390900"/>
            <a:ext cx="5867400" cy="5245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Natural man does not want to acknowledge that he is unrighteous before God.</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“But we are all as an unclean thing, and all our righteousnesses are as filthy rags...” (Isaiah 64:6).</a:t>
            </a:r>
          </a:p>
        </p:txBody>
      </p:sp>
      <p:grpSp>
        <p:nvGrpSpPr>
          <p:cNvPr id="435" name="Group 435"/>
          <p:cNvGrpSpPr/>
          <p:nvPr/>
        </p:nvGrpSpPr>
        <p:grpSpPr>
          <a:xfrm>
            <a:off x="7206149" y="635000"/>
            <a:ext cx="5176351" cy="6845300"/>
            <a:chOff x="-76200" y="-63500"/>
            <a:chExt cx="5176350" cy="6845300"/>
          </a:xfrm>
        </p:grpSpPr>
        <p:pic>
          <p:nvPicPr>
            <p:cNvPr id="434" name="mother%20teresa%20good%20works.png"/>
            <p:cNvPicPr/>
            <p:nvPr/>
          </p:nvPicPr>
          <p:blipFill>
            <a:blip r:embed="rId2">
              <a:extLst/>
            </a:blip>
            <a:srcRect l="14812" r="28926"/>
            <a:stretch>
              <a:fillRect/>
            </a:stretch>
          </p:blipFill>
          <p:spPr>
            <a:xfrm>
              <a:off x="0" y="0"/>
              <a:ext cx="5036651" cy="6705600"/>
            </a:xfrm>
            <a:prstGeom prst="rect">
              <a:avLst/>
            </a:prstGeom>
            <a:ln>
              <a:noFill/>
            </a:ln>
            <a:effectLst/>
          </p:spPr>
        </p:pic>
        <p:pic>
          <p:nvPicPr>
            <p:cNvPr id="433" name="Picture 43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9" name="Group 439"/>
          <p:cNvGrpSpPr/>
          <p:nvPr/>
        </p:nvGrpSpPr>
        <p:grpSpPr>
          <a:xfrm>
            <a:off x="7193336" y="990600"/>
            <a:ext cx="5252664" cy="6946900"/>
            <a:chOff x="-76200" y="-63500"/>
            <a:chExt cx="5252663" cy="6946900"/>
          </a:xfrm>
        </p:grpSpPr>
        <p:pic>
          <p:nvPicPr>
            <p:cNvPr id="438" name="british museum 55.jpg"/>
            <p:cNvPicPr/>
            <p:nvPr/>
          </p:nvPicPr>
          <p:blipFill>
            <a:blip r:embed="rId2">
              <a:extLst/>
            </a:blip>
            <a:srcRect l="24977" r="25072"/>
            <a:stretch>
              <a:fillRect/>
            </a:stretch>
          </p:blipFill>
          <p:spPr>
            <a:xfrm>
              <a:off x="0" y="0"/>
              <a:ext cx="5112964" cy="6807200"/>
            </a:xfrm>
            <a:prstGeom prst="rect">
              <a:avLst/>
            </a:prstGeom>
            <a:ln>
              <a:noFill/>
            </a:ln>
            <a:effectLst/>
          </p:spPr>
        </p:pic>
        <p:pic>
          <p:nvPicPr>
            <p:cNvPr id="437" name="Picture 436"/>
            <p:cNvPicPr/>
            <p:nvPr/>
          </p:nvPicPr>
          <p:blipFill>
            <a:blip r:embed="rId3">
              <a:extLst/>
            </a:blip>
            <a:stretch>
              <a:fillRect/>
            </a:stretch>
          </p:blipFill>
          <p:spPr>
            <a:xfrm>
              <a:off x="-76200" y="-63500"/>
              <a:ext cx="5252664" cy="6946900"/>
            </a:xfrm>
            <a:prstGeom prst="rect">
              <a:avLst/>
            </a:prstGeom>
            <a:effectLst/>
          </p:spPr>
        </p:pic>
      </p:grpSp>
      <p:sp>
        <p:nvSpPr>
          <p:cNvPr id="440" name="Shape 440"/>
          <p:cNvSpPr>
            <a:spLocks noGrp="1"/>
          </p:cNvSpPr>
          <p:nvPr>
            <p:ph type="body" idx="1"/>
          </p:nvPr>
        </p:nvSpPr>
        <p:spPr>
          <a:xfrm>
            <a:off x="1092200" y="5638800"/>
            <a:ext cx="5715000" cy="3657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Egyptian doctrine illustrates the Babylonian concept of salvation through good works.</a:t>
            </a:r>
          </a:p>
        </p:txBody>
      </p:sp>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4" name="Group 444"/>
          <p:cNvGrpSpPr/>
          <p:nvPr/>
        </p:nvGrpSpPr>
        <p:grpSpPr>
          <a:xfrm>
            <a:off x="6458824" y="990600"/>
            <a:ext cx="5987176" cy="7924800"/>
            <a:chOff x="-76200" y="-63500"/>
            <a:chExt cx="5987175" cy="7924800"/>
          </a:xfrm>
        </p:grpSpPr>
        <p:pic>
          <p:nvPicPr>
            <p:cNvPr id="443" name="british museum 56.jpg"/>
            <p:cNvPicPr/>
            <p:nvPr/>
          </p:nvPicPr>
          <p:blipFill>
            <a:blip r:embed="rId2">
              <a:extLst/>
            </a:blip>
            <a:srcRect l="24988" r="25062"/>
            <a:stretch>
              <a:fillRect/>
            </a:stretch>
          </p:blipFill>
          <p:spPr>
            <a:xfrm>
              <a:off x="0" y="0"/>
              <a:ext cx="5847476" cy="7785100"/>
            </a:xfrm>
            <a:prstGeom prst="rect">
              <a:avLst/>
            </a:prstGeom>
            <a:ln>
              <a:noFill/>
            </a:ln>
            <a:effectLst/>
          </p:spPr>
        </p:pic>
        <p:pic>
          <p:nvPicPr>
            <p:cNvPr id="442" name="Picture 441"/>
            <p:cNvPicPr/>
            <p:nvPr/>
          </p:nvPicPr>
          <p:blipFill>
            <a:blip r:embed="rId3">
              <a:extLst/>
            </a:blip>
            <a:stretch>
              <a:fillRect/>
            </a:stretch>
          </p:blipFill>
          <p:spPr>
            <a:xfrm>
              <a:off x="-76200" y="-63500"/>
              <a:ext cx="5987176" cy="7924800"/>
            </a:xfrm>
            <a:prstGeom prst="rect">
              <a:avLst/>
            </a:prstGeom>
            <a:effectLst/>
          </p:spPr>
        </p:pic>
      </p:grpSp>
      <p:sp>
        <p:nvSpPr>
          <p:cNvPr id="445" name="Shape 445"/>
          <p:cNvSpPr>
            <a:spLocks noGrp="1"/>
          </p:cNvSpPr>
          <p:nvPr>
            <p:ph type="body" idx="1"/>
          </p:nvPr>
        </p:nvSpPr>
        <p:spPr>
          <a:xfrm>
            <a:off x="1092200" y="3797300"/>
            <a:ext cx="39243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Egyptian Book of the Dead describes the deceased led into a hall of judgment by Anubis.</a:t>
            </a:r>
          </a:p>
        </p:txBody>
      </p:sp>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9" name="Group 449"/>
          <p:cNvGrpSpPr/>
          <p:nvPr/>
        </p:nvGrpSpPr>
        <p:grpSpPr>
          <a:xfrm>
            <a:off x="6121400" y="825500"/>
            <a:ext cx="6324600" cy="8374034"/>
            <a:chOff x="-76200" y="-63500"/>
            <a:chExt cx="6324600" cy="8374033"/>
          </a:xfrm>
        </p:grpSpPr>
        <p:pic>
          <p:nvPicPr>
            <p:cNvPr id="448" name="british museum 54 - Version 3.jpg"/>
            <p:cNvPicPr/>
            <p:nvPr/>
          </p:nvPicPr>
          <p:blipFill>
            <a:blip r:embed="rId2">
              <a:extLst/>
            </a:blip>
            <a:srcRect l="4143" r="4143"/>
            <a:stretch>
              <a:fillRect/>
            </a:stretch>
          </p:blipFill>
          <p:spPr>
            <a:xfrm>
              <a:off x="0" y="0"/>
              <a:ext cx="6184900" cy="8229600"/>
            </a:xfrm>
            <a:prstGeom prst="rect">
              <a:avLst/>
            </a:prstGeom>
            <a:ln>
              <a:noFill/>
            </a:ln>
            <a:effectLst/>
          </p:spPr>
        </p:pic>
        <p:pic>
          <p:nvPicPr>
            <p:cNvPr id="447" name="Picture 446"/>
            <p:cNvPicPr/>
            <p:nvPr/>
          </p:nvPicPr>
          <p:blipFill>
            <a:blip r:embed="rId3">
              <a:extLst/>
            </a:blip>
            <a:stretch>
              <a:fillRect/>
            </a:stretch>
          </p:blipFill>
          <p:spPr>
            <a:xfrm>
              <a:off x="-76200" y="-63500"/>
              <a:ext cx="6324600" cy="8374034"/>
            </a:xfrm>
            <a:prstGeom prst="rect">
              <a:avLst/>
            </a:prstGeom>
            <a:effectLst/>
          </p:spPr>
        </p:pic>
      </p:grpSp>
      <p:sp>
        <p:nvSpPr>
          <p:cNvPr id="450" name="Shape 450"/>
          <p:cNvSpPr>
            <a:spLocks noGrp="1"/>
          </p:cNvSpPr>
          <p:nvPr>
            <p:ph type="body" idx="1"/>
          </p:nvPr>
        </p:nvSpPr>
        <p:spPr>
          <a:xfrm>
            <a:off x="1092200" y="3797300"/>
            <a:ext cx="48006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There his heart is weighed against the feather of Maat, signifying the weighing of his good works against the bad</a:t>
            </a:r>
          </a:p>
        </p:txBody>
      </p:sp>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4" name="Group 454"/>
          <p:cNvGrpSpPr/>
          <p:nvPr/>
        </p:nvGrpSpPr>
        <p:grpSpPr>
          <a:xfrm>
            <a:off x="6121400" y="825500"/>
            <a:ext cx="6324600" cy="8374034"/>
            <a:chOff x="-76200" y="-63500"/>
            <a:chExt cx="6324600" cy="8374033"/>
          </a:xfrm>
        </p:grpSpPr>
        <p:pic>
          <p:nvPicPr>
            <p:cNvPr id="453" name="british museum 57 - Version 2.jpg"/>
            <p:cNvPicPr/>
            <p:nvPr/>
          </p:nvPicPr>
          <p:blipFill>
            <a:blip r:embed="rId2">
              <a:extLst/>
            </a:blip>
            <a:srcRect t="3039" b="3129"/>
            <a:stretch>
              <a:fillRect/>
            </a:stretch>
          </p:blipFill>
          <p:spPr>
            <a:xfrm>
              <a:off x="0" y="0"/>
              <a:ext cx="6184900" cy="8234334"/>
            </a:xfrm>
            <a:prstGeom prst="rect">
              <a:avLst/>
            </a:prstGeom>
            <a:ln>
              <a:noFill/>
            </a:ln>
            <a:effectLst/>
          </p:spPr>
        </p:pic>
        <p:pic>
          <p:nvPicPr>
            <p:cNvPr id="452" name="Picture 451"/>
            <p:cNvPicPr/>
            <p:nvPr/>
          </p:nvPicPr>
          <p:blipFill>
            <a:blip r:embed="rId3">
              <a:extLst/>
            </a:blip>
            <a:stretch>
              <a:fillRect/>
            </a:stretch>
          </p:blipFill>
          <p:spPr>
            <a:xfrm>
              <a:off x="-76200" y="-63500"/>
              <a:ext cx="6324600" cy="8374034"/>
            </a:xfrm>
            <a:prstGeom prst="rect">
              <a:avLst/>
            </a:prstGeom>
            <a:effectLst/>
          </p:spPr>
        </p:pic>
      </p:grpSp>
      <p:sp>
        <p:nvSpPr>
          <p:cNvPr id="455" name="Shape 455"/>
          <p:cNvSpPr>
            <a:spLocks noGrp="1"/>
          </p:cNvSpPr>
          <p:nvPr>
            <p:ph type="body" idx="1"/>
          </p:nvPr>
        </p:nvSpPr>
        <p:spPr>
          <a:xfrm>
            <a:off x="1092200" y="4978400"/>
            <a:ext cx="4394200" cy="43180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If he passes the judgment he is received into the presence of the gods.</a:t>
            </a:r>
          </a:p>
        </p:txBody>
      </p:sp>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9" name="Group 459"/>
          <p:cNvGrpSpPr/>
          <p:nvPr/>
        </p:nvGrpSpPr>
        <p:grpSpPr>
          <a:xfrm>
            <a:off x="6121400" y="825500"/>
            <a:ext cx="6324600" cy="8374034"/>
            <a:chOff x="-76200" y="-63500"/>
            <a:chExt cx="6324600" cy="8374033"/>
          </a:xfrm>
        </p:grpSpPr>
        <p:pic>
          <p:nvPicPr>
            <p:cNvPr id="458" name="british museum 57 - Version 2.jpg"/>
            <p:cNvPicPr/>
            <p:nvPr/>
          </p:nvPicPr>
          <p:blipFill>
            <a:blip r:embed="rId2">
              <a:extLst/>
            </a:blip>
            <a:srcRect t="3039" b="3129"/>
            <a:stretch>
              <a:fillRect/>
            </a:stretch>
          </p:blipFill>
          <p:spPr>
            <a:xfrm>
              <a:off x="0" y="0"/>
              <a:ext cx="6184900" cy="8234334"/>
            </a:xfrm>
            <a:prstGeom prst="rect">
              <a:avLst/>
            </a:prstGeom>
            <a:ln>
              <a:noFill/>
            </a:ln>
            <a:effectLst/>
          </p:spPr>
        </p:pic>
        <p:pic>
          <p:nvPicPr>
            <p:cNvPr id="457" name="Picture 456"/>
            <p:cNvPicPr/>
            <p:nvPr/>
          </p:nvPicPr>
          <p:blipFill>
            <a:blip r:embed="rId3">
              <a:extLst/>
            </a:blip>
            <a:stretch>
              <a:fillRect/>
            </a:stretch>
          </p:blipFill>
          <p:spPr>
            <a:xfrm>
              <a:off x="-76200" y="-63500"/>
              <a:ext cx="6324600" cy="8374034"/>
            </a:xfrm>
            <a:prstGeom prst="rect">
              <a:avLst/>
            </a:prstGeom>
            <a:effectLst/>
          </p:spPr>
        </p:pic>
      </p:grpSp>
      <p:sp>
        <p:nvSpPr>
          <p:cNvPr id="460" name="Shape 460"/>
          <p:cNvSpPr>
            <a:spLocks noGrp="1"/>
          </p:cNvSpPr>
          <p:nvPr>
            <p:ph type="body" idx="1"/>
          </p:nvPr>
        </p:nvSpPr>
        <p:spPr>
          <a:xfrm>
            <a:off x="838200" y="3771900"/>
            <a:ext cx="48006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vast majority of people everywhere believe this ancient Egyptian-Babylonian lie, thinking that salvation is by good deeds, sincerity, religion, etc.</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Shape 114"/>
          <p:cNvSpPr/>
          <p:nvPr/>
        </p:nvSpPr>
        <p:spPr>
          <a:xfrm>
            <a:off x="723900" y="685800"/>
            <a:ext cx="12331700" cy="2057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Babylon was located on the Euphrates River in Shinar, also called Mesopotamia.</a:t>
            </a:r>
          </a:p>
        </p:txBody>
      </p:sp>
      <p:pic>
        <p:nvPicPr>
          <p:cNvPr id="115" name="629X_Page_20 - Version 2.jpg"/>
          <p:cNvPicPr/>
          <p:nvPr/>
        </p:nvPicPr>
        <p:blipFill>
          <a:blip r:embed="rId2">
            <a:extLst/>
          </a:blip>
          <a:stretch>
            <a:fillRect/>
          </a:stretch>
        </p:blipFill>
        <p:spPr>
          <a:xfrm>
            <a:off x="876300" y="2171700"/>
            <a:ext cx="11253866" cy="6934200"/>
          </a:xfrm>
          <a:prstGeom prst="rect">
            <a:avLst/>
          </a:prstGeom>
          <a:ln w="12700">
            <a:miter lim="400000"/>
          </a:ln>
        </p:spPr>
      </p:pic>
      <p:sp>
        <p:nvSpPr>
          <p:cNvPr id="116" name="Shape 116"/>
          <p:cNvSpPr/>
          <p:nvPr/>
        </p:nvSpPr>
        <p:spPr>
          <a:xfrm flipH="1">
            <a:off x="5740400" y="6587331"/>
            <a:ext cx="901502" cy="1375570"/>
          </a:xfrm>
          <a:prstGeom prst="line">
            <a:avLst/>
          </a:prstGeom>
          <a:ln w="127000">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4" name="Group 464"/>
          <p:cNvGrpSpPr/>
          <p:nvPr/>
        </p:nvGrpSpPr>
        <p:grpSpPr>
          <a:xfrm>
            <a:off x="6121400" y="825500"/>
            <a:ext cx="6324600" cy="8374034"/>
            <a:chOff x="-76200" y="-63500"/>
            <a:chExt cx="6324600" cy="8374033"/>
          </a:xfrm>
        </p:grpSpPr>
        <p:pic>
          <p:nvPicPr>
            <p:cNvPr id="463" name="greenies.png"/>
            <p:cNvPicPr/>
            <p:nvPr/>
          </p:nvPicPr>
          <p:blipFill>
            <a:blip r:embed="rId2">
              <a:extLst/>
            </a:blip>
            <a:srcRect l="12610" r="12494"/>
            <a:stretch>
              <a:fillRect/>
            </a:stretch>
          </p:blipFill>
          <p:spPr>
            <a:xfrm>
              <a:off x="0" y="0"/>
              <a:ext cx="6184900" cy="8234334"/>
            </a:xfrm>
            <a:prstGeom prst="rect">
              <a:avLst/>
            </a:prstGeom>
            <a:ln>
              <a:noFill/>
            </a:ln>
            <a:effectLst/>
          </p:spPr>
        </p:pic>
        <p:pic>
          <p:nvPicPr>
            <p:cNvPr id="462" name="Picture 461"/>
            <p:cNvPicPr/>
            <p:nvPr/>
          </p:nvPicPr>
          <p:blipFill>
            <a:blip r:embed="rId3">
              <a:extLst/>
            </a:blip>
            <a:stretch>
              <a:fillRect/>
            </a:stretch>
          </p:blipFill>
          <p:spPr>
            <a:xfrm>
              <a:off x="-76200" y="-63500"/>
              <a:ext cx="6324600" cy="8374034"/>
            </a:xfrm>
            <a:prstGeom prst="rect">
              <a:avLst/>
            </a:prstGeom>
            <a:effectLst/>
          </p:spPr>
        </p:pic>
      </p:grpSp>
      <p:sp>
        <p:nvSpPr>
          <p:cNvPr id="465" name="Shape 465"/>
          <p:cNvSpPr>
            <a:spLocks noGrp="1"/>
          </p:cNvSpPr>
          <p:nvPr>
            <p:ph type="body" idx="1"/>
          </p:nvPr>
        </p:nvSpPr>
        <p:spPr>
          <a:xfrm>
            <a:off x="838200" y="3771900"/>
            <a:ext cx="48006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Even New Agers believe in works, such as ending poverty, saving the environment, striving for gender equality, promoting gay rights, and solving the AIDS crisis.</a:t>
            </a:r>
          </a:p>
        </p:txBody>
      </p:sp>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Shape 467"/>
          <p:cNvSpPr>
            <a:spLocks noGrp="1"/>
          </p:cNvSpPr>
          <p:nvPr>
            <p:ph type="body" idx="1"/>
          </p:nvPr>
        </p:nvSpPr>
        <p:spPr>
          <a:xfrm>
            <a:off x="914400" y="3771900"/>
            <a:ext cx="4800600" cy="5499100"/>
          </a:xfrm>
          <a:prstGeom prst="rect">
            <a:avLst/>
          </a:prstGeom>
        </p:spPr>
        <p:txBody>
          <a:bodyPr>
            <a:normAutofit/>
          </a:bodyPr>
          <a:lstStyle>
            <a:lvl1pPr defTabSz="578358">
              <a:defRPr sz="3564">
                <a:solidFill>
                  <a:srgbClr val="94E3FE"/>
                </a:solidFill>
              </a:defRPr>
            </a:lvl1pPr>
          </a:lstStyle>
          <a:p>
            <a:pPr lvl="0">
              <a:defRPr sz="1800">
                <a:solidFill>
                  <a:srgbClr val="000000"/>
                </a:solidFill>
              </a:defRPr>
            </a:pPr>
            <a:r>
              <a:rPr sz="3564">
                <a:solidFill>
                  <a:srgbClr val="94E3FE"/>
                </a:solidFill>
              </a:rPr>
              <a:t>The truth is that man is totally condemned by God’s righteous standards and only through the sacrifice of Christ can any sinner be accepted before Almighty God.</a:t>
            </a:r>
          </a:p>
        </p:txBody>
      </p:sp>
      <p:grpSp>
        <p:nvGrpSpPr>
          <p:cNvPr id="470" name="Group 470"/>
          <p:cNvGrpSpPr/>
          <p:nvPr/>
        </p:nvGrpSpPr>
        <p:grpSpPr>
          <a:xfrm>
            <a:off x="6121400" y="825500"/>
            <a:ext cx="6324600" cy="8374034"/>
            <a:chOff x="-76200" y="-63500"/>
            <a:chExt cx="6324600" cy="8374033"/>
          </a:xfrm>
        </p:grpSpPr>
        <p:pic>
          <p:nvPicPr>
            <p:cNvPr id="469" name="british museum 54 - Version 3.jpg"/>
            <p:cNvPicPr/>
            <p:nvPr/>
          </p:nvPicPr>
          <p:blipFill>
            <a:blip r:embed="rId2">
              <a:extLst/>
            </a:blip>
            <a:srcRect l="4143" r="4143"/>
            <a:stretch>
              <a:fillRect/>
            </a:stretch>
          </p:blipFill>
          <p:spPr>
            <a:xfrm>
              <a:off x="0" y="0"/>
              <a:ext cx="6184900" cy="8229600"/>
            </a:xfrm>
            <a:prstGeom prst="rect">
              <a:avLst/>
            </a:prstGeom>
            <a:ln>
              <a:noFill/>
            </a:ln>
            <a:effectLst/>
          </p:spPr>
        </p:pic>
        <p:pic>
          <p:nvPicPr>
            <p:cNvPr id="468" name="Picture 467"/>
            <p:cNvPicPr/>
            <p:nvPr/>
          </p:nvPicPr>
          <p:blipFill>
            <a:blip r:embed="rId3">
              <a:extLst/>
            </a:blip>
            <a:stretch>
              <a:fillRect/>
            </a:stretch>
          </p:blipFill>
          <p:spPr>
            <a:xfrm>
              <a:off x="-76200" y="-63500"/>
              <a:ext cx="6324600" cy="8374034"/>
            </a:xfrm>
            <a:prstGeom prst="rect">
              <a:avLst/>
            </a:prstGeom>
            <a:effectLst/>
          </p:spPr>
        </p:pic>
      </p:gr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472"/>
          <p:cNvSpPr>
            <a:spLocks noGrp="1"/>
          </p:cNvSpPr>
          <p:nvPr>
            <p:ph type="body" idx="1"/>
          </p:nvPr>
        </p:nvSpPr>
        <p:spPr>
          <a:xfrm>
            <a:off x="901700" y="3848100"/>
            <a:ext cx="48006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“For all have sinned, and come short of the glory of  God; being justified freely by his grace through the redemption that is in Christ Jesus” (Romans 3:23-24).</a:t>
            </a:r>
          </a:p>
        </p:txBody>
      </p:sp>
      <p:grpSp>
        <p:nvGrpSpPr>
          <p:cNvPr id="475" name="Group 475"/>
          <p:cNvGrpSpPr/>
          <p:nvPr/>
        </p:nvGrpSpPr>
        <p:grpSpPr>
          <a:xfrm>
            <a:off x="6121400" y="825500"/>
            <a:ext cx="6324600" cy="8374034"/>
            <a:chOff x="-76200" y="-63500"/>
            <a:chExt cx="6324600" cy="8374033"/>
          </a:xfrm>
        </p:grpSpPr>
        <p:pic>
          <p:nvPicPr>
            <p:cNvPr id="474" name="british museum 54 - Version 3.jpg"/>
            <p:cNvPicPr/>
            <p:nvPr/>
          </p:nvPicPr>
          <p:blipFill>
            <a:blip r:embed="rId2">
              <a:extLst/>
            </a:blip>
            <a:srcRect l="4143" r="4143"/>
            <a:stretch>
              <a:fillRect/>
            </a:stretch>
          </p:blipFill>
          <p:spPr>
            <a:xfrm>
              <a:off x="0" y="0"/>
              <a:ext cx="6184900" cy="8229600"/>
            </a:xfrm>
            <a:prstGeom prst="rect">
              <a:avLst/>
            </a:prstGeom>
            <a:ln>
              <a:noFill/>
            </a:ln>
            <a:effectLst/>
          </p:spPr>
        </p:pic>
        <p:pic>
          <p:nvPicPr>
            <p:cNvPr id="473" name="Picture 472"/>
            <p:cNvPicPr/>
            <p:nvPr/>
          </p:nvPicPr>
          <p:blipFill>
            <a:blip r:embed="rId3">
              <a:extLst/>
            </a:blip>
            <a:stretch>
              <a:fillRect/>
            </a:stretch>
          </p:blipFill>
          <p:spPr>
            <a:xfrm>
              <a:off x="-76200" y="-63500"/>
              <a:ext cx="6324600" cy="8374034"/>
            </a:xfrm>
            <a:prstGeom prst="rect">
              <a:avLst/>
            </a:prstGeom>
            <a:effectLst/>
          </p:spPr>
        </p:pic>
      </p:grpSp>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Shape 477"/>
          <p:cNvSpPr/>
          <p:nvPr/>
        </p:nvSpPr>
        <p:spPr>
          <a:xfrm>
            <a:off x="1295400" y="914400"/>
            <a:ext cx="53086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Babylonian religion was </a:t>
            </a:r>
            <a:r>
              <a:rPr sz="3600">
                <a:solidFill>
                  <a:srgbClr val="FFFFFF"/>
                </a:solidFill>
                <a:latin typeface="+mj-lt"/>
                <a:ea typeface="+mj-ea"/>
                <a:cs typeface="+mj-cs"/>
                <a:sym typeface="Helvetica Neue Bold Condensed"/>
              </a:rPr>
              <a:t>STAR WORSHIP</a:t>
            </a:r>
            <a:r>
              <a:rPr sz="3600">
                <a:solidFill>
                  <a:srgbClr val="94E3FE"/>
                </a:solidFill>
                <a:latin typeface="+mj-lt"/>
                <a:ea typeface="+mj-ea"/>
                <a:cs typeface="+mj-cs"/>
                <a:sym typeface="Helvetica Neue Bold Condensed"/>
              </a:rPr>
              <a:t>. </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This was the beginning of astrology.</a:t>
            </a:r>
          </a:p>
        </p:txBody>
      </p:sp>
      <p:grpSp>
        <p:nvGrpSpPr>
          <p:cNvPr id="480" name="Group 480"/>
          <p:cNvGrpSpPr/>
          <p:nvPr/>
        </p:nvGrpSpPr>
        <p:grpSpPr>
          <a:xfrm>
            <a:off x="7206149" y="635000"/>
            <a:ext cx="5176351" cy="6845300"/>
            <a:chOff x="-76200" y="-63500"/>
            <a:chExt cx="5176350" cy="6845300"/>
          </a:xfrm>
        </p:grpSpPr>
        <p:pic>
          <p:nvPicPr>
            <p:cNvPr id="479" name="astrology_discovery.png"/>
            <p:cNvPicPr/>
            <p:nvPr/>
          </p:nvPicPr>
          <p:blipFill>
            <a:blip r:embed="rId2">
              <a:extLst/>
            </a:blip>
            <a:srcRect l="39573"/>
            <a:stretch>
              <a:fillRect/>
            </a:stretch>
          </p:blipFill>
          <p:spPr>
            <a:xfrm>
              <a:off x="0" y="0"/>
              <a:ext cx="5030688" cy="6705600"/>
            </a:xfrm>
            <a:prstGeom prst="rect">
              <a:avLst/>
            </a:prstGeom>
            <a:ln>
              <a:noFill/>
            </a:ln>
            <a:effectLst/>
          </p:spPr>
        </p:pic>
        <p:pic>
          <p:nvPicPr>
            <p:cNvPr id="478" name="Picture 47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Shape 482"/>
          <p:cNvSpPr/>
          <p:nvPr/>
        </p:nvSpPr>
        <p:spPr>
          <a:xfrm>
            <a:off x="889000" y="5791200"/>
            <a:ext cx="62357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sun god was called Shamash, Marduk, Asshur, and other names.</a:t>
            </a:r>
          </a:p>
        </p:txBody>
      </p:sp>
      <p:grpSp>
        <p:nvGrpSpPr>
          <p:cNvPr id="485" name="Group 485"/>
          <p:cNvGrpSpPr/>
          <p:nvPr/>
        </p:nvGrpSpPr>
        <p:grpSpPr>
          <a:xfrm>
            <a:off x="7206149" y="635000"/>
            <a:ext cx="5176351" cy="6845300"/>
            <a:chOff x="-76200" y="-63500"/>
            <a:chExt cx="5176350" cy="6845300"/>
          </a:xfrm>
        </p:grpSpPr>
        <p:pic>
          <p:nvPicPr>
            <p:cNvPr id="484" name="Penn Museum 233.jpg"/>
            <p:cNvPicPr/>
            <p:nvPr/>
          </p:nvPicPr>
          <p:blipFill>
            <a:blip r:embed="rId2">
              <a:extLst/>
            </a:blip>
            <a:srcRect l="104" t="7431" b="7269"/>
            <a:stretch>
              <a:fillRect/>
            </a:stretch>
          </p:blipFill>
          <p:spPr>
            <a:xfrm>
              <a:off x="0" y="0"/>
              <a:ext cx="5036651" cy="6705600"/>
            </a:xfrm>
            <a:prstGeom prst="rect">
              <a:avLst/>
            </a:prstGeom>
            <a:ln>
              <a:noFill/>
            </a:ln>
            <a:effectLst/>
          </p:spPr>
        </p:pic>
        <p:pic>
          <p:nvPicPr>
            <p:cNvPr id="483" name="Picture 48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Shape 487"/>
          <p:cNvSpPr/>
          <p:nvPr/>
        </p:nvSpPr>
        <p:spPr>
          <a:xfrm>
            <a:off x="889000" y="5791200"/>
            <a:ext cx="52070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One of his symbols was a disc or a wheel encircling a star or cross and/or rays. </a:t>
            </a:r>
          </a:p>
        </p:txBody>
      </p:sp>
      <p:grpSp>
        <p:nvGrpSpPr>
          <p:cNvPr id="490" name="Group 490"/>
          <p:cNvGrpSpPr/>
          <p:nvPr/>
        </p:nvGrpSpPr>
        <p:grpSpPr>
          <a:xfrm>
            <a:off x="7196835" y="787400"/>
            <a:ext cx="5033265" cy="6654800"/>
            <a:chOff x="-76200" y="-63500"/>
            <a:chExt cx="5033264" cy="6654800"/>
          </a:xfrm>
        </p:grpSpPr>
        <p:pic>
          <p:nvPicPr>
            <p:cNvPr id="489" name="British Museum misc 415.jpg"/>
            <p:cNvPicPr/>
            <p:nvPr/>
          </p:nvPicPr>
          <p:blipFill>
            <a:blip r:embed="rId2">
              <a:extLst/>
            </a:blip>
            <a:srcRect l="12413" r="12475"/>
            <a:stretch>
              <a:fillRect/>
            </a:stretch>
          </p:blipFill>
          <p:spPr>
            <a:xfrm>
              <a:off x="0" y="0"/>
              <a:ext cx="4893565" cy="6515100"/>
            </a:xfrm>
            <a:prstGeom prst="rect">
              <a:avLst/>
            </a:prstGeom>
            <a:ln>
              <a:noFill/>
            </a:ln>
            <a:effectLst/>
          </p:spPr>
        </p:pic>
        <p:pic>
          <p:nvPicPr>
            <p:cNvPr id="488" name="Picture 487"/>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Shape 492"/>
          <p:cNvSpPr/>
          <p:nvPr/>
        </p:nvSpPr>
        <p:spPr>
          <a:xfrm>
            <a:off x="889000" y="5791200"/>
            <a:ext cx="57658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moon was worshipped as Sin and other names. His symbol was the crescent. </a:t>
            </a:r>
          </a:p>
        </p:txBody>
      </p:sp>
      <p:grpSp>
        <p:nvGrpSpPr>
          <p:cNvPr id="495" name="Group 495"/>
          <p:cNvGrpSpPr/>
          <p:nvPr/>
        </p:nvGrpSpPr>
        <p:grpSpPr>
          <a:xfrm>
            <a:off x="7206149" y="635000"/>
            <a:ext cx="5176351" cy="6845300"/>
            <a:chOff x="-76200" y="-63500"/>
            <a:chExt cx="5176350" cy="6845300"/>
          </a:xfrm>
        </p:grpSpPr>
        <p:pic>
          <p:nvPicPr>
            <p:cNvPr id="494" name="British Museum misc 427.jpg"/>
            <p:cNvPicPr/>
            <p:nvPr/>
          </p:nvPicPr>
          <p:blipFill>
            <a:blip r:embed="rId2">
              <a:extLst/>
            </a:blip>
            <a:srcRect l="3825" r="3729"/>
            <a:stretch>
              <a:fillRect/>
            </a:stretch>
          </p:blipFill>
          <p:spPr>
            <a:xfrm>
              <a:off x="0" y="0"/>
              <a:ext cx="5036651" cy="6705600"/>
            </a:xfrm>
            <a:prstGeom prst="rect">
              <a:avLst/>
            </a:prstGeom>
            <a:ln>
              <a:noFill/>
            </a:ln>
            <a:effectLst/>
          </p:spPr>
        </p:pic>
        <p:pic>
          <p:nvPicPr>
            <p:cNvPr id="493" name="Picture 49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9" name="Group 499"/>
          <p:cNvGrpSpPr/>
          <p:nvPr/>
        </p:nvGrpSpPr>
        <p:grpSpPr>
          <a:xfrm>
            <a:off x="6634592" y="546100"/>
            <a:ext cx="5778501" cy="7646979"/>
            <a:chOff x="-76200" y="-63500"/>
            <a:chExt cx="5778500" cy="7646978"/>
          </a:xfrm>
        </p:grpSpPr>
        <p:pic>
          <p:nvPicPr>
            <p:cNvPr id="498" name="british museum 32.jpg"/>
            <p:cNvPicPr/>
            <p:nvPr/>
          </p:nvPicPr>
          <p:blipFill>
            <a:blip r:embed="rId2">
              <a:extLst/>
            </a:blip>
            <a:srcRect l="3353" r="15772"/>
            <a:stretch>
              <a:fillRect/>
            </a:stretch>
          </p:blipFill>
          <p:spPr>
            <a:xfrm>
              <a:off x="0" y="0"/>
              <a:ext cx="5638800" cy="7505700"/>
            </a:xfrm>
            <a:prstGeom prst="rect">
              <a:avLst/>
            </a:prstGeom>
            <a:ln>
              <a:noFill/>
            </a:ln>
            <a:effectLst/>
          </p:spPr>
        </p:pic>
        <p:pic>
          <p:nvPicPr>
            <p:cNvPr id="497" name="Picture 496"/>
            <p:cNvPicPr/>
            <p:nvPr/>
          </p:nvPicPr>
          <p:blipFill>
            <a:blip r:embed="rId3">
              <a:extLst/>
            </a:blip>
            <a:stretch>
              <a:fillRect/>
            </a:stretch>
          </p:blipFill>
          <p:spPr>
            <a:xfrm>
              <a:off x="-76200" y="-63500"/>
              <a:ext cx="5778500" cy="7646979"/>
            </a:xfrm>
            <a:prstGeom prst="rect">
              <a:avLst/>
            </a:prstGeom>
            <a:effectLst/>
          </p:spPr>
        </p:pic>
      </p:grpSp>
      <p:sp>
        <p:nvSpPr>
          <p:cNvPr id="500" name="Shape 500"/>
          <p:cNvSpPr>
            <a:spLocks noGrp="1"/>
          </p:cNvSpPr>
          <p:nvPr>
            <p:ph type="body" idx="1"/>
          </p:nvPr>
        </p:nvSpPr>
        <p:spPr>
          <a:xfrm>
            <a:off x="927100" y="5461000"/>
            <a:ext cx="5092700" cy="36576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Moon worship continued in Rome as Luna; in Greece as Selene.</a:t>
            </a:r>
          </a:p>
        </p:txBody>
      </p:sp>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Shape 502"/>
          <p:cNvSpPr/>
          <p:nvPr/>
        </p:nvSpPr>
        <p:spPr>
          <a:xfrm>
            <a:off x="1193800" y="5803900"/>
            <a:ext cx="56642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 Hinduism, the sun is worshipped as Surya.</a:t>
            </a:r>
          </a:p>
        </p:txBody>
      </p:sp>
      <p:grpSp>
        <p:nvGrpSpPr>
          <p:cNvPr id="505" name="Group 505"/>
          <p:cNvGrpSpPr/>
          <p:nvPr/>
        </p:nvGrpSpPr>
        <p:grpSpPr>
          <a:xfrm>
            <a:off x="7206149" y="635000"/>
            <a:ext cx="5176351" cy="6845300"/>
            <a:chOff x="-76200" y="-63500"/>
            <a:chExt cx="5176350" cy="6845300"/>
          </a:xfrm>
        </p:grpSpPr>
        <p:pic>
          <p:nvPicPr>
            <p:cNvPr id="504" name="patan museum 39 - Version 2.jpg"/>
            <p:cNvPicPr/>
            <p:nvPr/>
          </p:nvPicPr>
          <p:blipFill>
            <a:blip r:embed="rId2">
              <a:extLst/>
            </a:blip>
            <a:srcRect l="104" t="2857" b="2857"/>
            <a:stretch>
              <a:fillRect/>
            </a:stretch>
          </p:blipFill>
          <p:spPr>
            <a:xfrm>
              <a:off x="0" y="0"/>
              <a:ext cx="5036651" cy="6705600"/>
            </a:xfrm>
            <a:prstGeom prst="rect">
              <a:avLst/>
            </a:prstGeom>
            <a:ln>
              <a:noFill/>
            </a:ln>
            <a:effectLst/>
          </p:spPr>
        </p:pic>
        <p:pic>
          <p:nvPicPr>
            <p:cNvPr id="503" name="Picture 50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Shape 507"/>
          <p:cNvSpPr/>
          <p:nvPr/>
        </p:nvSpPr>
        <p:spPr>
          <a:xfrm>
            <a:off x="889000" y="5791200"/>
            <a:ext cx="56642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And the moon is worshipped as Chandra.</a:t>
            </a:r>
          </a:p>
        </p:txBody>
      </p:sp>
      <p:grpSp>
        <p:nvGrpSpPr>
          <p:cNvPr id="510" name="Group 510"/>
          <p:cNvGrpSpPr/>
          <p:nvPr/>
        </p:nvGrpSpPr>
        <p:grpSpPr>
          <a:xfrm>
            <a:off x="7206149" y="635000"/>
            <a:ext cx="5176351" cy="6845300"/>
            <a:chOff x="-76200" y="-63500"/>
            <a:chExt cx="5176350" cy="6845300"/>
          </a:xfrm>
        </p:grpSpPr>
        <p:pic>
          <p:nvPicPr>
            <p:cNvPr id="509" name="patan museum 40 - Version 2.jpg"/>
            <p:cNvPicPr/>
            <p:nvPr/>
          </p:nvPicPr>
          <p:blipFill>
            <a:blip r:embed="rId2">
              <a:extLst/>
            </a:blip>
            <a:srcRect l="7583" r="7494"/>
            <a:stretch>
              <a:fillRect/>
            </a:stretch>
          </p:blipFill>
          <p:spPr>
            <a:xfrm>
              <a:off x="0" y="0"/>
              <a:ext cx="5036651" cy="6705600"/>
            </a:xfrm>
            <a:prstGeom prst="rect">
              <a:avLst/>
            </a:prstGeom>
            <a:ln>
              <a:noFill/>
            </a:ln>
            <a:effectLst/>
          </p:spPr>
        </p:pic>
        <p:pic>
          <p:nvPicPr>
            <p:cNvPr id="508" name="Picture 50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118"/>
          <p:cNvSpPr/>
          <p:nvPr/>
        </p:nvSpPr>
        <p:spPr>
          <a:xfrm>
            <a:off x="1168400" y="1384300"/>
            <a:ext cx="5715000" cy="791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0" defTabSz="584200">
              <a:lnSpc>
                <a:spcPct val="110000"/>
              </a:lnSpc>
              <a:defRPr sz="1800"/>
            </a:pPr>
            <a:r>
              <a:rPr sz="3600">
                <a:solidFill>
                  <a:srgbClr val="94E3FE"/>
                </a:solidFill>
                <a:latin typeface="+mj-lt"/>
                <a:ea typeface="+mj-ea"/>
                <a:cs typeface="+mj-cs"/>
                <a:sym typeface="Helvetica Neue Bold Condensed"/>
              </a:rPr>
              <a:t>“And Cush begat Nimrod: he began to be a mighty one in the earth ... And the beginning of his kingdom was </a:t>
            </a:r>
            <a:r>
              <a:rPr sz="3600">
                <a:solidFill>
                  <a:srgbClr val="FFFFFF"/>
                </a:solidFill>
                <a:latin typeface="+mj-lt"/>
                <a:ea typeface="+mj-ea"/>
                <a:cs typeface="+mj-cs"/>
                <a:sym typeface="Helvetica Neue Bold Condensed"/>
              </a:rPr>
              <a:t>Babel</a:t>
            </a:r>
            <a:r>
              <a:rPr sz="3600">
                <a:solidFill>
                  <a:srgbClr val="94E3FE"/>
                </a:solidFill>
                <a:latin typeface="+mj-lt"/>
                <a:ea typeface="+mj-ea"/>
                <a:cs typeface="+mj-cs"/>
                <a:sym typeface="Helvetica Neue Bold Condensed"/>
              </a:rPr>
              <a:t>, and </a:t>
            </a:r>
            <a:r>
              <a:rPr sz="3600">
                <a:solidFill>
                  <a:srgbClr val="FFFFFF"/>
                </a:solidFill>
                <a:latin typeface="+mj-lt"/>
                <a:ea typeface="+mj-ea"/>
                <a:cs typeface="+mj-cs"/>
                <a:sym typeface="Helvetica Neue Bold Condensed"/>
              </a:rPr>
              <a:t>Erech</a:t>
            </a:r>
            <a:r>
              <a:rPr sz="3600">
                <a:solidFill>
                  <a:srgbClr val="94E3FE"/>
                </a:solidFill>
                <a:latin typeface="+mj-lt"/>
                <a:ea typeface="+mj-ea"/>
                <a:cs typeface="+mj-cs"/>
                <a:sym typeface="Helvetica Neue Bold Condensed"/>
              </a:rPr>
              <a:t>, and </a:t>
            </a:r>
            <a:r>
              <a:rPr sz="3600">
                <a:solidFill>
                  <a:srgbClr val="FFFFFF"/>
                </a:solidFill>
                <a:latin typeface="+mj-lt"/>
                <a:ea typeface="+mj-ea"/>
                <a:cs typeface="+mj-cs"/>
                <a:sym typeface="Helvetica Neue Bold Condensed"/>
              </a:rPr>
              <a:t>Accad</a:t>
            </a:r>
            <a:r>
              <a:rPr sz="3600">
                <a:solidFill>
                  <a:srgbClr val="94E3FE"/>
                </a:solidFill>
                <a:latin typeface="+mj-lt"/>
                <a:ea typeface="+mj-ea"/>
                <a:cs typeface="+mj-cs"/>
                <a:sym typeface="Helvetica Neue Bold Condensed"/>
              </a:rPr>
              <a:t>, and </a:t>
            </a:r>
            <a:r>
              <a:rPr sz="3600">
                <a:solidFill>
                  <a:srgbClr val="FFFFFF"/>
                </a:solidFill>
                <a:latin typeface="+mj-lt"/>
                <a:ea typeface="+mj-ea"/>
                <a:cs typeface="+mj-cs"/>
                <a:sym typeface="Helvetica Neue Bold Condensed"/>
              </a:rPr>
              <a:t>Calneh</a:t>
            </a:r>
            <a:r>
              <a:rPr sz="3600">
                <a:solidFill>
                  <a:srgbClr val="94E3FE"/>
                </a:solidFill>
                <a:latin typeface="+mj-lt"/>
                <a:ea typeface="+mj-ea"/>
                <a:cs typeface="+mj-cs"/>
                <a:sym typeface="Helvetica Neue Bold Condensed"/>
              </a:rPr>
              <a:t>, in the land of Shinar. Out of that land went forth Asshur, and builded </a:t>
            </a:r>
            <a:r>
              <a:rPr sz="3600">
                <a:solidFill>
                  <a:srgbClr val="FFFFFF"/>
                </a:solidFill>
                <a:latin typeface="+mj-lt"/>
                <a:ea typeface="+mj-ea"/>
                <a:cs typeface="+mj-cs"/>
                <a:sym typeface="Helvetica Neue Bold Condensed"/>
              </a:rPr>
              <a:t>Nineveh</a:t>
            </a:r>
            <a:r>
              <a:rPr sz="3600">
                <a:solidFill>
                  <a:srgbClr val="94E3FE"/>
                </a:solidFill>
                <a:latin typeface="+mj-lt"/>
                <a:ea typeface="+mj-ea"/>
                <a:cs typeface="+mj-cs"/>
                <a:sym typeface="Helvetica Neue Bold Condensed"/>
              </a:rPr>
              <a:t>, and the city of </a:t>
            </a:r>
            <a:r>
              <a:rPr sz="3600">
                <a:solidFill>
                  <a:srgbClr val="FFFFFF"/>
                </a:solidFill>
                <a:latin typeface="+mj-lt"/>
                <a:ea typeface="+mj-ea"/>
                <a:cs typeface="+mj-cs"/>
                <a:sym typeface="Helvetica Neue Bold Condensed"/>
              </a:rPr>
              <a:t>Rehoboth</a:t>
            </a:r>
            <a:r>
              <a:rPr sz="3600">
                <a:solidFill>
                  <a:srgbClr val="94E3FE"/>
                </a:solidFill>
                <a:latin typeface="+mj-lt"/>
                <a:ea typeface="+mj-ea"/>
                <a:cs typeface="+mj-cs"/>
                <a:sym typeface="Helvetica Neue Bold Condensed"/>
              </a:rPr>
              <a:t> and </a:t>
            </a:r>
            <a:r>
              <a:rPr sz="3600">
                <a:solidFill>
                  <a:srgbClr val="FFFFFF"/>
                </a:solidFill>
                <a:latin typeface="+mj-lt"/>
                <a:ea typeface="+mj-ea"/>
                <a:cs typeface="+mj-cs"/>
                <a:sym typeface="Helvetica Neue Bold Condensed"/>
              </a:rPr>
              <a:t>Calah</a:t>
            </a:r>
            <a:r>
              <a:rPr sz="3600">
                <a:solidFill>
                  <a:srgbClr val="94E3FE"/>
                </a:solidFill>
                <a:latin typeface="+mj-lt"/>
                <a:ea typeface="+mj-ea"/>
                <a:cs typeface="+mj-cs"/>
                <a:sym typeface="Helvetica Neue Bold Condensed"/>
              </a:rPr>
              <a:t>, and </a:t>
            </a:r>
            <a:r>
              <a:rPr sz="3600">
                <a:solidFill>
                  <a:srgbClr val="FFFFFF"/>
                </a:solidFill>
                <a:latin typeface="+mj-lt"/>
                <a:ea typeface="+mj-ea"/>
                <a:cs typeface="+mj-cs"/>
                <a:sym typeface="Helvetica Neue Bold Condensed"/>
              </a:rPr>
              <a:t>Resen</a:t>
            </a:r>
            <a:r>
              <a:rPr sz="3600">
                <a:solidFill>
                  <a:srgbClr val="94E3FE"/>
                </a:solidFill>
                <a:latin typeface="+mj-lt"/>
                <a:ea typeface="+mj-ea"/>
                <a:cs typeface="+mj-cs"/>
                <a:sym typeface="Helvetica Neue Bold Condensed"/>
              </a:rPr>
              <a:t> between Nineveh and Calah: the same is a great city” (Genesis 10:8, 10-12).</a:t>
            </a:r>
          </a:p>
        </p:txBody>
      </p:sp>
      <p:grpSp>
        <p:nvGrpSpPr>
          <p:cNvPr id="121" name="Group 121"/>
          <p:cNvGrpSpPr/>
          <p:nvPr/>
        </p:nvGrpSpPr>
        <p:grpSpPr>
          <a:xfrm>
            <a:off x="8318500" y="635000"/>
            <a:ext cx="4064000" cy="5364361"/>
            <a:chOff x="-76200" y="-63500"/>
            <a:chExt cx="4064000" cy="5364360"/>
          </a:xfrm>
        </p:grpSpPr>
        <p:pic>
          <p:nvPicPr>
            <p:cNvPr id="120" name="misc archaeology 6.jpg"/>
            <p:cNvPicPr/>
            <p:nvPr/>
          </p:nvPicPr>
          <p:blipFill>
            <a:blip r:embed="rId2">
              <a:extLst/>
            </a:blip>
            <a:srcRect l="25925" r="25815"/>
            <a:stretch>
              <a:fillRect/>
            </a:stretch>
          </p:blipFill>
          <p:spPr>
            <a:xfrm>
              <a:off x="0" y="0"/>
              <a:ext cx="3924300" cy="5224660"/>
            </a:xfrm>
            <a:prstGeom prst="rect">
              <a:avLst/>
            </a:prstGeom>
            <a:ln>
              <a:noFill/>
            </a:ln>
            <a:effectLst/>
          </p:spPr>
        </p:pic>
        <p:pic>
          <p:nvPicPr>
            <p:cNvPr id="119" name="Picture 118"/>
            <p:cNvPicPr/>
            <p:nvPr/>
          </p:nvPicPr>
          <p:blipFill>
            <a:blip r:embed="rId3">
              <a:extLst/>
            </a:blip>
            <a:stretch>
              <a:fillRect/>
            </a:stretch>
          </p:blipFill>
          <p:spPr>
            <a:xfrm>
              <a:off x="-76200" y="-63500"/>
              <a:ext cx="4064000" cy="5364361"/>
            </a:xfrm>
            <a:prstGeom prst="rect">
              <a:avLst/>
            </a:prstGeom>
            <a:effectLst/>
          </p:spPr>
        </p:pic>
      </p:grpSp>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 name="Shape 512"/>
          <p:cNvSpPr/>
          <p:nvPr/>
        </p:nvSpPr>
        <p:spPr>
          <a:xfrm>
            <a:off x="889000" y="5791200"/>
            <a:ext cx="46736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Their symbols are still the crescent and the wheel of rays.</a:t>
            </a:r>
          </a:p>
        </p:txBody>
      </p:sp>
      <p:grpSp>
        <p:nvGrpSpPr>
          <p:cNvPr id="515" name="Group 515"/>
          <p:cNvGrpSpPr/>
          <p:nvPr/>
        </p:nvGrpSpPr>
        <p:grpSpPr>
          <a:xfrm>
            <a:off x="6223000" y="635000"/>
            <a:ext cx="6159500" cy="8154227"/>
            <a:chOff x="-76200" y="-63500"/>
            <a:chExt cx="6159500" cy="8154226"/>
          </a:xfrm>
        </p:grpSpPr>
        <p:pic>
          <p:nvPicPr>
            <p:cNvPr id="514" name="patan museum 83 - Version 2.jpg"/>
            <p:cNvPicPr/>
            <p:nvPr/>
          </p:nvPicPr>
          <p:blipFill>
            <a:blip r:embed="rId2">
              <a:extLst/>
            </a:blip>
            <a:srcRect r="165"/>
            <a:stretch>
              <a:fillRect/>
            </a:stretch>
          </p:blipFill>
          <p:spPr>
            <a:xfrm>
              <a:off x="0" y="0"/>
              <a:ext cx="6019800" cy="8014527"/>
            </a:xfrm>
            <a:prstGeom prst="rect">
              <a:avLst/>
            </a:prstGeom>
            <a:ln>
              <a:noFill/>
            </a:ln>
            <a:effectLst/>
          </p:spPr>
        </p:pic>
        <p:pic>
          <p:nvPicPr>
            <p:cNvPr id="513" name="Picture 512"/>
            <p:cNvPicPr/>
            <p:nvPr/>
          </p:nvPicPr>
          <p:blipFill>
            <a:blip r:embed="rId3">
              <a:extLst/>
            </a:blip>
            <a:stretch>
              <a:fillRect/>
            </a:stretch>
          </p:blipFill>
          <p:spPr>
            <a:xfrm>
              <a:off x="-76200" y="-63500"/>
              <a:ext cx="6159500" cy="8154227"/>
            </a:xfrm>
            <a:prstGeom prst="rect">
              <a:avLst/>
            </a:prstGeom>
            <a:effectLst/>
          </p:spPr>
        </p:pic>
      </p:grpSp>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Shape 517"/>
          <p:cNvSpPr/>
          <p:nvPr/>
        </p:nvSpPr>
        <p:spPr>
          <a:xfrm>
            <a:off x="1905000" y="7124700"/>
            <a:ext cx="4673600" cy="2171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 ancient Hindu tablet at the Patan Museum in Kathmandu</a:t>
            </a:r>
          </a:p>
        </p:txBody>
      </p:sp>
      <p:pic>
        <p:nvPicPr>
          <p:cNvPr id="518" name="DSC_3768.jpg"/>
          <p:cNvPicPr/>
          <p:nvPr/>
        </p:nvPicPr>
        <p:blipFill>
          <a:blip r:embed="rId2">
            <a:extLst/>
          </a:blip>
          <a:stretch>
            <a:fillRect/>
          </a:stretch>
        </p:blipFill>
        <p:spPr>
          <a:xfrm>
            <a:off x="1930400" y="609600"/>
            <a:ext cx="9131300" cy="609812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Shape 520"/>
          <p:cNvSpPr/>
          <p:nvPr/>
        </p:nvSpPr>
        <p:spPr>
          <a:xfrm>
            <a:off x="876300" y="7454900"/>
            <a:ext cx="4673600" cy="1612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Nepali coin features these symbols</a:t>
            </a:r>
          </a:p>
        </p:txBody>
      </p:sp>
      <p:grpSp>
        <p:nvGrpSpPr>
          <p:cNvPr id="523" name="Group 523"/>
          <p:cNvGrpSpPr/>
          <p:nvPr/>
        </p:nvGrpSpPr>
        <p:grpSpPr>
          <a:xfrm>
            <a:off x="5903749" y="693239"/>
            <a:ext cx="6413501" cy="8492393"/>
            <a:chOff x="-76200" y="-68760"/>
            <a:chExt cx="6413500" cy="8492392"/>
          </a:xfrm>
        </p:grpSpPr>
        <p:pic>
          <p:nvPicPr>
            <p:cNvPr id="522" name="DSC_0731 - Version 2.jpg"/>
            <p:cNvPicPr/>
            <p:nvPr/>
          </p:nvPicPr>
          <p:blipFill>
            <a:blip r:embed="rId2">
              <a:extLst/>
            </a:blip>
            <a:srcRect l="23299" r="26626" b="62"/>
            <a:stretch>
              <a:fillRect/>
            </a:stretch>
          </p:blipFill>
          <p:spPr>
            <a:xfrm>
              <a:off x="0" y="0"/>
              <a:ext cx="6273800" cy="8347432"/>
            </a:xfrm>
            <a:prstGeom prst="rect">
              <a:avLst/>
            </a:prstGeom>
            <a:ln>
              <a:noFill/>
            </a:ln>
            <a:effectLst/>
          </p:spPr>
        </p:pic>
        <p:pic>
          <p:nvPicPr>
            <p:cNvPr id="521" name="Picture 520"/>
            <p:cNvPicPr/>
            <p:nvPr/>
          </p:nvPicPr>
          <p:blipFill>
            <a:blip r:embed="rId3">
              <a:extLst/>
            </a:blip>
            <a:stretch>
              <a:fillRect/>
            </a:stretch>
          </p:blipFill>
          <p:spPr>
            <a:xfrm>
              <a:off x="-76200" y="-68761"/>
              <a:ext cx="6413500" cy="8492393"/>
            </a:xfrm>
            <a:prstGeom prst="rect">
              <a:avLst/>
            </a:prstGeom>
            <a:effectLst/>
          </p:spPr>
        </p:pic>
      </p:grpSp>
      <p:pic>
        <p:nvPicPr>
          <p:cNvPr id="524" name="DSC_0731.jpg"/>
          <p:cNvPicPr/>
          <p:nvPr/>
        </p:nvPicPr>
        <p:blipFill>
          <a:blip r:embed="rId4">
            <a:extLst/>
          </a:blip>
          <a:stretch>
            <a:fillRect/>
          </a:stretch>
        </p:blipFill>
        <p:spPr>
          <a:xfrm>
            <a:off x="723900" y="802803"/>
            <a:ext cx="3835400" cy="382416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Shape 526"/>
          <p:cNvSpPr/>
          <p:nvPr/>
        </p:nvSpPr>
        <p:spPr>
          <a:xfrm>
            <a:off x="889000" y="5791200"/>
            <a:ext cx="56642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moon goddess is worshipped in Buddhism as Tara.</a:t>
            </a:r>
          </a:p>
        </p:txBody>
      </p:sp>
      <p:grpSp>
        <p:nvGrpSpPr>
          <p:cNvPr id="529" name="Group 529"/>
          <p:cNvGrpSpPr/>
          <p:nvPr/>
        </p:nvGrpSpPr>
        <p:grpSpPr>
          <a:xfrm>
            <a:off x="7206149" y="635000"/>
            <a:ext cx="5176351" cy="6845300"/>
            <a:chOff x="-76200" y="-63500"/>
            <a:chExt cx="5176350" cy="6845300"/>
          </a:xfrm>
        </p:grpSpPr>
        <p:pic>
          <p:nvPicPr>
            <p:cNvPr id="528" name="patan museum 63.jpg"/>
            <p:cNvPicPr/>
            <p:nvPr/>
          </p:nvPicPr>
          <p:blipFill>
            <a:blip r:embed="rId2">
              <a:extLst/>
            </a:blip>
            <a:srcRect l="104" t="8148" b="13629"/>
            <a:stretch>
              <a:fillRect/>
            </a:stretch>
          </p:blipFill>
          <p:spPr>
            <a:xfrm>
              <a:off x="0" y="0"/>
              <a:ext cx="5036651" cy="6705600"/>
            </a:xfrm>
            <a:prstGeom prst="rect">
              <a:avLst/>
            </a:prstGeom>
            <a:ln>
              <a:noFill/>
            </a:ln>
            <a:effectLst/>
          </p:spPr>
        </p:pic>
        <p:pic>
          <p:nvPicPr>
            <p:cNvPr id="527" name="Picture 526"/>
            <p:cNvPicPr/>
            <p:nvPr/>
          </p:nvPicPr>
          <p:blipFill>
            <a:blip r:embed="rId3">
              <a:extLst/>
            </a:blip>
            <a:stretch>
              <a:fillRect/>
            </a:stretch>
          </p:blipFill>
          <p:spPr>
            <a:xfrm>
              <a:off x="-76200" y="-63500"/>
              <a:ext cx="5176351" cy="6845300"/>
            </a:xfrm>
            <a:prstGeom prst="rect">
              <a:avLst/>
            </a:prstGeom>
            <a:effectLst/>
          </p:spPr>
        </p:pic>
      </p:grpSp>
      <p:sp>
        <p:nvSpPr>
          <p:cNvPr id="530" name="Shape 530"/>
          <p:cNvSpPr/>
          <p:nvPr/>
        </p:nvSpPr>
        <p:spPr>
          <a:xfrm>
            <a:off x="8991600" y="2959100"/>
            <a:ext cx="1435100" cy="1879600"/>
          </a:xfrm>
          <a:prstGeom prst="rect">
            <a:avLst/>
          </a:prstGeom>
          <a:blipFill>
            <a:blip r:embed="rId4"/>
          </a:blipFill>
          <a:ln w="25400">
            <a:miter lim="400000"/>
          </a:ln>
        </p:spPr>
        <p:txBody>
          <a:bodyPr lIns="50800" tIns="50800" rIns="50800" bIns="50800" anchor="ctr"/>
          <a:lstStyle/>
          <a:p>
            <a:pPr lvl="0" algn="ctr" defTabSz="584200">
              <a:defRPr sz="3000">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Shape 532"/>
          <p:cNvSpPr/>
          <p:nvPr/>
        </p:nvSpPr>
        <p:spPr>
          <a:xfrm>
            <a:off x="889000" y="5791200"/>
            <a:ext cx="56642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Moon worship is also part of the New Age.</a:t>
            </a:r>
          </a:p>
        </p:txBody>
      </p:sp>
      <p:grpSp>
        <p:nvGrpSpPr>
          <p:cNvPr id="535" name="Group 535"/>
          <p:cNvGrpSpPr/>
          <p:nvPr/>
        </p:nvGrpSpPr>
        <p:grpSpPr>
          <a:xfrm>
            <a:off x="7206149" y="635000"/>
            <a:ext cx="5176351" cy="6845300"/>
            <a:chOff x="-76200" y="-63500"/>
            <a:chExt cx="5176350" cy="6845300"/>
          </a:xfrm>
        </p:grpSpPr>
        <p:pic>
          <p:nvPicPr>
            <p:cNvPr id="534" name="moon-power.png"/>
            <p:cNvPicPr/>
            <p:nvPr/>
          </p:nvPicPr>
          <p:blipFill>
            <a:blip r:embed="rId2">
              <a:extLst/>
            </a:blip>
            <a:srcRect l="1330" r="1228"/>
            <a:stretch>
              <a:fillRect/>
            </a:stretch>
          </p:blipFill>
          <p:spPr>
            <a:xfrm>
              <a:off x="0" y="0"/>
              <a:ext cx="5036651" cy="6705600"/>
            </a:xfrm>
            <a:prstGeom prst="rect">
              <a:avLst/>
            </a:prstGeom>
            <a:ln>
              <a:noFill/>
            </a:ln>
            <a:effectLst/>
          </p:spPr>
        </p:pic>
        <p:pic>
          <p:nvPicPr>
            <p:cNvPr id="533" name="Picture 53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 name="Shape 537"/>
          <p:cNvSpPr/>
          <p:nvPr/>
        </p:nvSpPr>
        <p:spPr>
          <a:xfrm>
            <a:off x="1168400" y="1041400"/>
            <a:ext cx="5765800" cy="3886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Babylonian  religion was </a:t>
            </a:r>
            <a:r>
              <a:rPr sz="3600">
                <a:solidFill>
                  <a:srgbClr val="FFFFFF"/>
                </a:solidFill>
                <a:latin typeface="+mj-lt"/>
                <a:ea typeface="+mj-ea"/>
                <a:cs typeface="+mj-cs"/>
                <a:sym typeface="Helvetica Neue Bold Condensed"/>
              </a:rPr>
              <a:t>GODDESS WORSHIP</a:t>
            </a:r>
            <a:r>
              <a:rPr sz="3600">
                <a:solidFill>
                  <a:srgbClr val="94E3FE"/>
                </a:solidFill>
                <a:latin typeface="+mj-lt"/>
                <a:ea typeface="+mj-ea"/>
                <a:cs typeface="+mj-cs"/>
                <a:sym typeface="Helvetica Neue Bold Condensed"/>
              </a:rPr>
              <a:t>. </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From Babylon it spread throughout the earth.</a:t>
            </a:r>
          </a:p>
        </p:txBody>
      </p:sp>
      <p:grpSp>
        <p:nvGrpSpPr>
          <p:cNvPr id="540" name="Group 540"/>
          <p:cNvGrpSpPr/>
          <p:nvPr/>
        </p:nvGrpSpPr>
        <p:grpSpPr>
          <a:xfrm>
            <a:off x="7206149" y="635000"/>
            <a:ext cx="5176351" cy="6845300"/>
            <a:chOff x="-76200" y="-63500"/>
            <a:chExt cx="5176350" cy="6845300"/>
          </a:xfrm>
        </p:grpSpPr>
        <p:pic>
          <p:nvPicPr>
            <p:cNvPr id="539" name="patan museum 61.jpg"/>
            <p:cNvPicPr/>
            <p:nvPr/>
          </p:nvPicPr>
          <p:blipFill>
            <a:blip r:embed="rId2">
              <a:extLst/>
            </a:blip>
            <a:srcRect l="6840" r="6798"/>
            <a:stretch>
              <a:fillRect/>
            </a:stretch>
          </p:blipFill>
          <p:spPr>
            <a:xfrm>
              <a:off x="0" y="0"/>
              <a:ext cx="5036651" cy="6705600"/>
            </a:xfrm>
            <a:prstGeom prst="rect">
              <a:avLst/>
            </a:prstGeom>
            <a:ln>
              <a:noFill/>
            </a:ln>
            <a:effectLst/>
          </p:spPr>
        </p:pic>
        <p:pic>
          <p:nvPicPr>
            <p:cNvPr id="538" name="Picture 53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 name="Shape 542"/>
          <p:cNvSpPr/>
          <p:nvPr/>
        </p:nvSpPr>
        <p:spPr>
          <a:xfrm>
            <a:off x="889000" y="6489700"/>
            <a:ext cx="5638800" cy="2489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goddess was known by many names.</a:t>
            </a:r>
          </a:p>
        </p:txBody>
      </p:sp>
      <p:grpSp>
        <p:nvGrpSpPr>
          <p:cNvPr id="545" name="Group 545"/>
          <p:cNvGrpSpPr/>
          <p:nvPr/>
        </p:nvGrpSpPr>
        <p:grpSpPr>
          <a:xfrm>
            <a:off x="6701535" y="774700"/>
            <a:ext cx="5615151" cy="7429500"/>
            <a:chOff x="-76200" y="-63500"/>
            <a:chExt cx="5615149" cy="7429500"/>
          </a:xfrm>
        </p:grpSpPr>
        <p:pic>
          <p:nvPicPr>
            <p:cNvPr id="544" name="British Museum misc 391.jpg"/>
            <p:cNvPicPr/>
            <p:nvPr/>
          </p:nvPicPr>
          <p:blipFill>
            <a:blip r:embed="rId2">
              <a:extLst/>
            </a:blip>
            <a:srcRect l="6471" r="6583"/>
            <a:stretch>
              <a:fillRect/>
            </a:stretch>
          </p:blipFill>
          <p:spPr>
            <a:xfrm>
              <a:off x="0" y="0"/>
              <a:ext cx="5475450" cy="7289800"/>
            </a:xfrm>
            <a:prstGeom prst="rect">
              <a:avLst/>
            </a:prstGeom>
            <a:ln>
              <a:noFill/>
            </a:ln>
            <a:effectLst/>
          </p:spPr>
        </p:pic>
        <p:pic>
          <p:nvPicPr>
            <p:cNvPr id="543" name="Picture 542"/>
            <p:cNvPicPr/>
            <p:nvPr/>
          </p:nvPicPr>
          <p:blipFill>
            <a:blip r:embed="rId3">
              <a:extLst/>
            </a:blip>
            <a:stretch>
              <a:fillRect/>
            </a:stretch>
          </p:blipFill>
          <p:spPr>
            <a:xfrm>
              <a:off x="-76200" y="-63500"/>
              <a:ext cx="5615150" cy="7429500"/>
            </a:xfrm>
            <a:prstGeom prst="rect">
              <a:avLst/>
            </a:prstGeom>
            <a:effectLst/>
          </p:spPr>
        </p:pic>
      </p:grpSp>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7" name="british museum 59.jpg"/>
          <p:cNvPicPr/>
          <p:nvPr/>
        </p:nvPicPr>
        <p:blipFill>
          <a:blip r:embed="rId2">
            <a:extLst/>
          </a:blip>
          <a:stretch>
            <a:fillRect/>
          </a:stretch>
        </p:blipFill>
        <p:spPr>
          <a:xfrm>
            <a:off x="558800" y="447731"/>
            <a:ext cx="3581400" cy="8229601"/>
          </a:xfrm>
          <a:prstGeom prst="rect">
            <a:avLst/>
          </a:prstGeom>
          <a:ln w="12700">
            <a:miter lim="400000"/>
          </a:ln>
        </p:spPr>
      </p:pic>
      <p:pic>
        <p:nvPicPr>
          <p:cNvPr id="548" name="british museum 42.jpg"/>
          <p:cNvPicPr/>
          <p:nvPr/>
        </p:nvPicPr>
        <p:blipFill>
          <a:blip r:embed="rId3">
            <a:extLst/>
          </a:blip>
          <a:stretch>
            <a:fillRect/>
          </a:stretch>
        </p:blipFill>
        <p:spPr>
          <a:xfrm>
            <a:off x="3949700" y="1993900"/>
            <a:ext cx="4038600" cy="7518400"/>
          </a:xfrm>
          <a:prstGeom prst="rect">
            <a:avLst/>
          </a:prstGeom>
          <a:ln w="12700">
            <a:miter lim="400000"/>
          </a:ln>
        </p:spPr>
      </p:pic>
      <p:sp>
        <p:nvSpPr>
          <p:cNvPr id="549" name="Shape 549"/>
          <p:cNvSpPr/>
          <p:nvPr/>
        </p:nvSpPr>
        <p:spPr>
          <a:xfrm>
            <a:off x="4042155" y="2082139"/>
            <a:ext cx="1393648"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a:solidFill>
                  <a:srgbClr val="FFFFFF"/>
                </a:solidFill>
              </a:rPr>
              <a:t>ATHENA</a:t>
            </a:r>
          </a:p>
        </p:txBody>
      </p:sp>
      <p:sp>
        <p:nvSpPr>
          <p:cNvPr id="550" name="Shape 550"/>
          <p:cNvSpPr/>
          <p:nvPr/>
        </p:nvSpPr>
        <p:spPr>
          <a:xfrm>
            <a:off x="590092" y="634339"/>
            <a:ext cx="1160374"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a:solidFill>
                  <a:srgbClr val="FFFFFF"/>
                </a:solidFill>
              </a:rPr>
              <a:t>TYCHE</a:t>
            </a:r>
          </a:p>
        </p:txBody>
      </p:sp>
      <p:pic>
        <p:nvPicPr>
          <p:cNvPr id="551" name="british museum 39.jpg"/>
          <p:cNvPicPr/>
          <p:nvPr/>
        </p:nvPicPr>
        <p:blipFill>
          <a:blip r:embed="rId4">
            <a:extLst/>
          </a:blip>
          <a:stretch>
            <a:fillRect/>
          </a:stretch>
        </p:blipFill>
        <p:spPr>
          <a:xfrm>
            <a:off x="7810500" y="1066800"/>
            <a:ext cx="4572000" cy="6692900"/>
          </a:xfrm>
          <a:prstGeom prst="rect">
            <a:avLst/>
          </a:prstGeom>
          <a:ln w="12700">
            <a:miter lim="400000"/>
          </a:ln>
        </p:spPr>
      </p:pic>
      <p:sp>
        <p:nvSpPr>
          <p:cNvPr id="552" name="Shape 552"/>
          <p:cNvSpPr/>
          <p:nvPr/>
        </p:nvSpPr>
        <p:spPr>
          <a:xfrm>
            <a:off x="8074456" y="1396339"/>
            <a:ext cx="745846"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a:solidFill>
                  <a:srgbClr val="FFFFFF"/>
                </a:solidFill>
              </a:rPr>
              <a:t>ISIS</a:t>
            </a:r>
          </a:p>
        </p:txBody>
      </p:sp>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4" name="british museum 37.jpg"/>
          <p:cNvPicPr/>
          <p:nvPr/>
        </p:nvPicPr>
        <p:blipFill>
          <a:blip r:embed="rId2">
            <a:extLst/>
          </a:blip>
          <a:stretch>
            <a:fillRect/>
          </a:stretch>
        </p:blipFill>
        <p:spPr>
          <a:xfrm>
            <a:off x="571500" y="355599"/>
            <a:ext cx="4000500" cy="8496301"/>
          </a:xfrm>
          <a:prstGeom prst="rect">
            <a:avLst/>
          </a:prstGeom>
          <a:ln w="12700">
            <a:miter lim="400000"/>
          </a:ln>
        </p:spPr>
      </p:pic>
      <p:sp>
        <p:nvSpPr>
          <p:cNvPr id="555" name="Shape 555"/>
          <p:cNvSpPr/>
          <p:nvPr/>
        </p:nvSpPr>
        <p:spPr>
          <a:xfrm>
            <a:off x="628598" y="634339"/>
            <a:ext cx="1565962"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a:solidFill>
                  <a:srgbClr val="FFFFFF"/>
                </a:solidFill>
              </a:rPr>
              <a:t>artemis</a:t>
            </a:r>
          </a:p>
        </p:txBody>
      </p:sp>
      <p:pic>
        <p:nvPicPr>
          <p:cNvPr id="556" name="british museum 26.jpg"/>
          <p:cNvPicPr/>
          <p:nvPr/>
        </p:nvPicPr>
        <p:blipFill>
          <a:blip r:embed="rId3">
            <a:extLst/>
          </a:blip>
          <a:stretch>
            <a:fillRect/>
          </a:stretch>
        </p:blipFill>
        <p:spPr>
          <a:xfrm>
            <a:off x="4432300" y="1668506"/>
            <a:ext cx="4343400" cy="6934201"/>
          </a:xfrm>
          <a:prstGeom prst="rect">
            <a:avLst/>
          </a:prstGeom>
          <a:ln w="12700">
            <a:miter lim="400000"/>
          </a:ln>
        </p:spPr>
      </p:pic>
      <p:sp>
        <p:nvSpPr>
          <p:cNvPr id="557" name="Shape 557"/>
          <p:cNvSpPr/>
          <p:nvPr/>
        </p:nvSpPr>
        <p:spPr>
          <a:xfrm>
            <a:off x="4744109" y="1929739"/>
            <a:ext cx="980340"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a:solidFill>
                  <a:srgbClr val="FFFFFF"/>
                </a:solidFill>
              </a:rPr>
              <a:t>JUNO</a:t>
            </a:r>
          </a:p>
        </p:txBody>
      </p:sp>
      <p:pic>
        <p:nvPicPr>
          <p:cNvPr id="558" name="Louvre misc 597.jpg"/>
          <p:cNvPicPr/>
          <p:nvPr/>
        </p:nvPicPr>
        <p:blipFill>
          <a:blip r:embed="rId4">
            <a:extLst/>
          </a:blip>
          <a:stretch>
            <a:fillRect/>
          </a:stretch>
        </p:blipFill>
        <p:spPr>
          <a:xfrm>
            <a:off x="8432800" y="883870"/>
            <a:ext cx="4241800" cy="5016501"/>
          </a:xfrm>
          <a:prstGeom prst="rect">
            <a:avLst/>
          </a:prstGeom>
          <a:ln w="12700">
            <a:miter lim="400000"/>
          </a:ln>
        </p:spPr>
      </p:pic>
      <p:sp>
        <p:nvSpPr>
          <p:cNvPr id="559" name="Shape 559"/>
          <p:cNvSpPr/>
          <p:nvPr/>
        </p:nvSpPr>
        <p:spPr>
          <a:xfrm>
            <a:off x="8548013" y="1193139"/>
            <a:ext cx="1957732"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a:solidFill>
                  <a:srgbClr val="FFFFFF"/>
                </a:solidFill>
              </a:rPr>
              <a:t>APHRODITE</a:t>
            </a:r>
          </a:p>
        </p:txBody>
      </p:sp>
    </p:spTree>
  </p:cSld>
  <p:clrMapOvr>
    <a:masterClrMapping/>
  </p:clrMapOvr>
  <p:transition spd="med"/>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1" name="british museum 21.jpg"/>
          <p:cNvPicPr/>
          <p:nvPr/>
        </p:nvPicPr>
        <p:blipFill>
          <a:blip r:embed="rId2">
            <a:extLst/>
          </a:blip>
          <a:stretch>
            <a:fillRect/>
          </a:stretch>
        </p:blipFill>
        <p:spPr>
          <a:xfrm>
            <a:off x="9017000" y="498022"/>
            <a:ext cx="3543300" cy="6807201"/>
          </a:xfrm>
          <a:prstGeom prst="rect">
            <a:avLst/>
          </a:prstGeom>
          <a:ln w="12700">
            <a:miter lim="400000"/>
          </a:ln>
        </p:spPr>
      </p:pic>
      <p:pic>
        <p:nvPicPr>
          <p:cNvPr id="562" name="british museum 21.jpg"/>
          <p:cNvPicPr/>
          <p:nvPr/>
        </p:nvPicPr>
        <p:blipFill>
          <a:blip r:embed="rId3">
            <a:extLst/>
          </a:blip>
          <a:stretch>
            <a:fillRect/>
          </a:stretch>
        </p:blipFill>
        <p:spPr>
          <a:xfrm>
            <a:off x="431800" y="404476"/>
            <a:ext cx="3505200" cy="6972301"/>
          </a:xfrm>
          <a:prstGeom prst="rect">
            <a:avLst/>
          </a:prstGeom>
          <a:ln w="12700">
            <a:miter lim="400000"/>
          </a:ln>
        </p:spPr>
      </p:pic>
      <p:sp>
        <p:nvSpPr>
          <p:cNvPr id="563" name="Shape 563"/>
          <p:cNvSpPr/>
          <p:nvPr/>
        </p:nvSpPr>
        <p:spPr>
          <a:xfrm>
            <a:off x="703680" y="6476339"/>
            <a:ext cx="1491997"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a:solidFill>
                  <a:srgbClr val="FFFFFF"/>
                </a:solidFill>
              </a:rPr>
              <a:t>HYGIELA</a:t>
            </a:r>
          </a:p>
        </p:txBody>
      </p:sp>
      <p:sp>
        <p:nvSpPr>
          <p:cNvPr id="564" name="Shape 564"/>
          <p:cNvSpPr/>
          <p:nvPr/>
        </p:nvSpPr>
        <p:spPr>
          <a:xfrm>
            <a:off x="10559592" y="6476339"/>
            <a:ext cx="1160374"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a:solidFill>
                  <a:srgbClr val="FFFFFF"/>
                </a:solidFill>
              </a:rPr>
              <a:t>ceres</a:t>
            </a:r>
          </a:p>
        </p:txBody>
      </p:sp>
      <p:pic>
        <p:nvPicPr>
          <p:cNvPr id="565" name="british museum 39.jpg"/>
          <p:cNvPicPr/>
          <p:nvPr/>
        </p:nvPicPr>
        <p:blipFill>
          <a:blip r:embed="rId4">
            <a:extLst/>
          </a:blip>
          <a:stretch>
            <a:fillRect/>
          </a:stretch>
        </p:blipFill>
        <p:spPr>
          <a:xfrm>
            <a:off x="3683000" y="537204"/>
            <a:ext cx="2984500" cy="5118101"/>
          </a:xfrm>
          <a:prstGeom prst="rect">
            <a:avLst/>
          </a:prstGeom>
          <a:ln w="12700">
            <a:miter lim="400000"/>
          </a:ln>
        </p:spPr>
      </p:pic>
      <p:sp>
        <p:nvSpPr>
          <p:cNvPr id="566" name="Shape 566"/>
          <p:cNvSpPr/>
          <p:nvPr/>
        </p:nvSpPr>
        <p:spPr>
          <a:xfrm>
            <a:off x="3851858" y="4787239"/>
            <a:ext cx="1596442"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a:solidFill>
                  <a:srgbClr val="FFFFFF"/>
                </a:solidFill>
              </a:rPr>
              <a:t>MINERVA</a:t>
            </a:r>
          </a:p>
        </p:txBody>
      </p:sp>
      <p:pic>
        <p:nvPicPr>
          <p:cNvPr id="567" name="british museum 59.jpg"/>
          <p:cNvPicPr/>
          <p:nvPr/>
        </p:nvPicPr>
        <p:blipFill>
          <a:blip r:embed="rId5">
            <a:extLst/>
          </a:blip>
          <a:stretch>
            <a:fillRect/>
          </a:stretch>
        </p:blipFill>
        <p:spPr>
          <a:xfrm>
            <a:off x="6552562" y="2362200"/>
            <a:ext cx="2995555" cy="6883400"/>
          </a:xfrm>
          <a:prstGeom prst="rect">
            <a:avLst/>
          </a:prstGeom>
          <a:ln w="12700">
            <a:miter lim="400000"/>
          </a:ln>
        </p:spPr>
      </p:pic>
      <p:sp>
        <p:nvSpPr>
          <p:cNvPr id="568" name="Shape 568"/>
          <p:cNvSpPr/>
          <p:nvPr/>
        </p:nvSpPr>
        <p:spPr>
          <a:xfrm>
            <a:off x="7573872" y="7403439"/>
            <a:ext cx="1620013"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a:solidFill>
                  <a:srgbClr val="FFFFFF"/>
                </a:solidFill>
              </a:rPr>
              <a:t>FORTUNA</a:t>
            </a:r>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5835</Words>
  <Application>Microsoft Office PowerPoint</Application>
  <PresentationFormat>Custom</PresentationFormat>
  <Paragraphs>321</Paragraphs>
  <Slides>225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225</vt:i4>
      </vt:variant>
    </vt:vector>
  </HeadingPairs>
  <TitlesOfParts>
    <vt:vector size="234" baseType="lpstr">
      <vt:lpstr>Copperplate</vt:lpstr>
      <vt:lpstr>Gill Sans</vt:lpstr>
      <vt:lpstr>Gill Sans SemiBold</vt:lpstr>
      <vt:lpstr>Helvetica</vt:lpstr>
      <vt:lpstr>Helvetica Neue</vt:lpstr>
      <vt:lpstr>Helvetica Neue Bold Condensed</vt:lpstr>
      <vt:lpstr>Helvetica Neue Light</vt:lpstr>
      <vt:lpstr>Lucida Grande</vt:lpstr>
      <vt:lpstr>Blueprint</vt:lpstr>
      <vt:lpstr>PowerPoint Presentation</vt:lpstr>
      <vt:lpstr>PowerPoint Presentation</vt:lpstr>
      <vt:lpstr>Archaeological Treasures that Confirm the Bible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3</cp:revision>
  <dcterms:modified xsi:type="dcterms:W3CDTF">2015-02-06T22:34:16Z</dcterms:modified>
</cp:coreProperties>
</file>